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304" r:id="rId2"/>
    <p:sldId id="320" r:id="rId3"/>
    <p:sldId id="306" r:id="rId4"/>
    <p:sldId id="318" r:id="rId5"/>
    <p:sldId id="319" r:id="rId6"/>
    <p:sldId id="321" r:id="rId7"/>
    <p:sldId id="316" r:id="rId8"/>
    <p:sldId id="256" r:id="rId9"/>
    <p:sldId id="270" r:id="rId10"/>
    <p:sldId id="271" r:id="rId11"/>
    <p:sldId id="269" r:id="rId12"/>
    <p:sldId id="268" r:id="rId13"/>
    <p:sldId id="276" r:id="rId14"/>
    <p:sldId id="277" r:id="rId15"/>
    <p:sldId id="278" r:id="rId16"/>
    <p:sldId id="273" r:id="rId17"/>
    <p:sldId id="279" r:id="rId18"/>
    <p:sldId id="280" r:id="rId19"/>
    <p:sldId id="281" r:id="rId20"/>
    <p:sldId id="282" r:id="rId21"/>
    <p:sldId id="283" r:id="rId22"/>
    <p:sldId id="284" r:id="rId23"/>
    <p:sldId id="258" r:id="rId24"/>
    <p:sldId id="259" r:id="rId25"/>
    <p:sldId id="309" r:id="rId26"/>
    <p:sldId id="310" r:id="rId27"/>
    <p:sldId id="286" r:id="rId28"/>
    <p:sldId id="287" r:id="rId29"/>
    <p:sldId id="302" r:id="rId30"/>
    <p:sldId id="288" r:id="rId31"/>
    <p:sldId id="290" r:id="rId32"/>
    <p:sldId id="291" r:id="rId33"/>
    <p:sldId id="311" r:id="rId34"/>
    <p:sldId id="312" r:id="rId35"/>
    <p:sldId id="313" r:id="rId36"/>
    <p:sldId id="314" r:id="rId37"/>
    <p:sldId id="315" r:id="rId38"/>
    <p:sldId id="289" r:id="rId39"/>
    <p:sldId id="292" r:id="rId40"/>
    <p:sldId id="299" r:id="rId41"/>
    <p:sldId id="300" r:id="rId42"/>
    <p:sldId id="260" r:id="rId43"/>
    <p:sldId id="261" r:id="rId44"/>
    <p:sldId id="272" r:id="rId45"/>
    <p:sldId id="257" r:id="rId46"/>
    <p:sldId id="274" r:id="rId47"/>
    <p:sldId id="275" r:id="rId48"/>
    <p:sldId id="262" r:id="rId49"/>
    <p:sldId id="263" r:id="rId50"/>
    <p:sldId id="285" r:id="rId51"/>
    <p:sldId id="303" r:id="rId52"/>
    <p:sldId id="301" r:id="rId53"/>
    <p:sldId id="264" r:id="rId54"/>
    <p:sldId id="322" r:id="rId55"/>
    <p:sldId id="323" r:id="rId56"/>
    <p:sldId id="324" r:id="rId57"/>
    <p:sldId id="325" r:id="rId58"/>
  </p:sldIdLst>
  <p:sldSz cx="9144000" cy="6858000" type="screen4x3"/>
  <p:notesSz cx="6858000" cy="9144000"/>
  <p:embeddedFontLst>
    <p:embeddedFont>
      <p:font typeface="NikoshBAN" panose="02000000000000000000" pitchFamily="2" charset="0"/>
      <p:regular r:id="rId60"/>
    </p:embeddedFont>
    <p:embeddedFont>
      <p:font typeface="Garamond" panose="02020404030301010803" pitchFamily="18" charset="0"/>
      <p:regular r:id="rId61"/>
      <p:bold r:id="rId62"/>
      <p:italic r:id="rId63"/>
    </p:embeddedFont>
    <p:embeddedFont>
      <p:font typeface="Nikosh" panose="02000000000000000000" pitchFamily="2" charset="0"/>
      <p:regular r:id="rId64"/>
    </p:embeddedFont>
    <p:embeddedFont>
      <p:font typeface="Verdana" panose="020B0604030504040204" pitchFamily="34" charset="0"/>
      <p:regular r:id="rId65"/>
      <p:bold r:id="rId66"/>
      <p:italic r:id="rId67"/>
      <p:boldItalic r:id="rId68"/>
    </p:embeddedFont>
    <p:embeddedFont>
      <p:font typeface="Book Antiqua" panose="02040602050305030304" pitchFamily="18" charset="0"/>
      <p:regular r:id="rId69"/>
      <p:bold r:id="rId70"/>
      <p:italic r:id="rId71"/>
      <p:boldItalic r:id="rId72"/>
    </p:embeddedFont>
    <p:embeddedFont>
      <p:font typeface="Cambria Math" panose="02040503050406030204" pitchFamily="18" charset="0"/>
      <p:regular r:id="rId73"/>
    </p:embeddedFont>
    <p:embeddedFont>
      <p:font typeface="SutonnyMJ" pitchFamily="2" charset="0"/>
      <p:regular r:id="rId74"/>
      <p:bold r:id="rId75"/>
      <p:italic r:id="rId76"/>
      <p:boldItalic r:id="rId77"/>
    </p:embeddedFont>
    <p:embeddedFont>
      <p:font typeface="Calibri" panose="020F0502020204030204" pitchFamily="34" charset="0"/>
      <p:regular r:id="rId78"/>
      <p:bold r:id="rId79"/>
      <p:italic r:id="rId80"/>
      <p:bold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D8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35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77E89-36BB-4C0F-B25D-37424793A780}" type="datetimeFigureOut">
              <a:rPr lang="en-US" smtClean="0"/>
              <a:t>11/27/2024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D7ED8-9F84-47F6-9DD3-C27275BA6A4B}" type="slidenum">
              <a:rPr lang="en-US" smtClean="0"/>
              <a:t>‹#›</a:t>
            </a:fld>
            <a:endParaRPr lang="en-US"/>
          </a:p>
        </p:txBody>
      </p:sp>
    </p:spTree>
    <p:extLst>
      <p:ext uri="{BB962C8B-B14F-4D97-AF65-F5344CB8AC3E}">
        <p14:creationId xmlns:p14="http://schemas.microsoft.com/office/powerpoint/2010/main" val="301436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F83ED-3470-446B-B3FD-7303312EAC10}" type="slidenum">
              <a:rPr lang="en-US" smtClean="0"/>
              <a:t>9</a:t>
            </a:fld>
            <a:endParaRPr lang="en-US"/>
          </a:p>
        </p:txBody>
      </p:sp>
    </p:spTree>
    <p:extLst>
      <p:ext uri="{BB962C8B-B14F-4D97-AF65-F5344CB8AC3E}">
        <p14:creationId xmlns:p14="http://schemas.microsoft.com/office/powerpoint/2010/main" val="273458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76042-F632-439D-AEFA-7722E3E72579}" type="slidenum">
              <a:rPr lang="en-US" smtClean="0"/>
              <a:pPr/>
              <a:t>47</a:t>
            </a:fld>
            <a:endParaRPr lang="en-US"/>
          </a:p>
        </p:txBody>
      </p:sp>
    </p:spTree>
    <p:extLst>
      <p:ext uri="{BB962C8B-B14F-4D97-AF65-F5344CB8AC3E}">
        <p14:creationId xmlns:p14="http://schemas.microsoft.com/office/powerpoint/2010/main" val="120562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0D476042-F632-439D-AEFA-7722E3E72579}" type="slidenum">
              <a:rPr lang="en-US" smtClean="0"/>
              <a:pPr/>
              <a:t>10</a:t>
            </a:fld>
            <a:endParaRPr lang="en-US"/>
          </a:p>
        </p:txBody>
      </p:sp>
    </p:spTree>
    <p:extLst>
      <p:ext uri="{BB962C8B-B14F-4D97-AF65-F5344CB8AC3E}">
        <p14:creationId xmlns:p14="http://schemas.microsoft.com/office/powerpoint/2010/main" val="12849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94D69F-CB4E-4E49-8BF0-27E816A80EEB}" type="slidenum">
              <a:rPr lang="en-US" smtClean="0"/>
              <a:t>12</a:t>
            </a:fld>
            <a:endParaRPr lang="en-US"/>
          </a:p>
        </p:txBody>
      </p:sp>
    </p:spTree>
    <p:extLst>
      <p:ext uri="{BB962C8B-B14F-4D97-AF65-F5344CB8AC3E}">
        <p14:creationId xmlns:p14="http://schemas.microsoft.com/office/powerpoint/2010/main" val="96499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D476042-F632-439D-AEFA-7722E3E72579}" type="slidenum">
              <a:rPr lang="en-US" smtClean="0"/>
              <a:pPr/>
              <a:t>16</a:t>
            </a:fld>
            <a:endParaRPr lang="en-US"/>
          </a:p>
        </p:txBody>
      </p:sp>
    </p:spTree>
    <p:extLst>
      <p:ext uri="{BB962C8B-B14F-4D97-AF65-F5344CB8AC3E}">
        <p14:creationId xmlns:p14="http://schemas.microsoft.com/office/powerpoint/2010/main" val="2612156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76042-F632-439D-AEFA-7722E3E72579}" type="slidenum">
              <a:rPr lang="en-US" smtClean="0"/>
              <a:pPr/>
              <a:t>20</a:t>
            </a:fld>
            <a:endParaRPr lang="en-US"/>
          </a:p>
        </p:txBody>
      </p:sp>
    </p:spTree>
    <p:extLst>
      <p:ext uri="{BB962C8B-B14F-4D97-AF65-F5344CB8AC3E}">
        <p14:creationId xmlns:p14="http://schemas.microsoft.com/office/powerpoint/2010/main" val="782832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D7ED8-9F84-47F6-9DD3-C27275BA6A4B}" type="slidenum">
              <a:rPr lang="en-US" smtClean="0"/>
              <a:t>34</a:t>
            </a:fld>
            <a:endParaRPr lang="en-US"/>
          </a:p>
        </p:txBody>
      </p:sp>
    </p:spTree>
    <p:extLst>
      <p:ext uri="{BB962C8B-B14F-4D97-AF65-F5344CB8AC3E}">
        <p14:creationId xmlns:p14="http://schemas.microsoft.com/office/powerpoint/2010/main" val="201859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D7ED8-9F84-47F6-9DD3-C27275BA6A4B}" type="slidenum">
              <a:rPr lang="en-US" smtClean="0"/>
              <a:t>35</a:t>
            </a:fld>
            <a:endParaRPr lang="en-US"/>
          </a:p>
        </p:txBody>
      </p:sp>
    </p:spTree>
    <p:extLst>
      <p:ext uri="{BB962C8B-B14F-4D97-AF65-F5344CB8AC3E}">
        <p14:creationId xmlns:p14="http://schemas.microsoft.com/office/powerpoint/2010/main" val="359349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থার্মোমিটার</a:t>
            </a:r>
            <a:r>
              <a:rPr lang="bn-IN" baseline="0" dirty="0" smtClean="0"/>
              <a:t> দ্বারা কী মাপা হচ্ছে? বরফ গলে কীসে পরিনত হচ্ছে? বরফ কোন কোন অবস্থায় আছে? এদের তাপমাত্রা কত? এই তাপমাত্রাকে কী বলে? </a:t>
            </a:r>
            <a:endParaRPr lang="en-US" dirty="0" smtClean="0"/>
          </a:p>
        </p:txBody>
      </p:sp>
      <p:sp>
        <p:nvSpPr>
          <p:cNvPr id="4" name="Slide Number Placeholder 3"/>
          <p:cNvSpPr>
            <a:spLocks noGrp="1"/>
          </p:cNvSpPr>
          <p:nvPr>
            <p:ph type="sldNum" sz="quarter" idx="10"/>
          </p:nvPr>
        </p:nvSpPr>
        <p:spPr/>
        <p:txBody>
          <a:bodyPr/>
          <a:lstStyle/>
          <a:p>
            <a:fld id="{0D476042-F632-439D-AEFA-7722E3E72579}" type="slidenum">
              <a:rPr lang="en-US" smtClean="0"/>
              <a:pPr/>
              <a:t>44</a:t>
            </a:fld>
            <a:endParaRPr lang="en-US"/>
          </a:p>
        </p:txBody>
      </p:sp>
    </p:spTree>
    <p:extLst>
      <p:ext uri="{BB962C8B-B14F-4D97-AF65-F5344CB8AC3E}">
        <p14:creationId xmlns:p14="http://schemas.microsoft.com/office/powerpoint/2010/main" val="76198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তাপমাত্রার প্রচলিত স্কেলগুলো কী কী? এদের হিমাঙ্ক</a:t>
            </a:r>
            <a:r>
              <a:rPr lang="bn-IN" baseline="0" dirty="0" smtClean="0"/>
              <a:t> কী? এদের স্ফটনাঙ্ক কী? </a:t>
            </a:r>
            <a:r>
              <a:rPr lang="bn-IN" dirty="0" smtClean="0"/>
              <a:t>বোর্ড</a:t>
            </a:r>
            <a:r>
              <a:rPr lang="bn-IN" baseline="0" dirty="0" smtClean="0"/>
              <a:t> ব্যাবহার করে তাপমাত্রার বিভিন্ন স্কেলের সম্পর্ক  প্রতিপাদন করা যেতে পারে। </a:t>
            </a:r>
            <a:endParaRPr lang="en-US" dirty="0"/>
          </a:p>
        </p:txBody>
      </p:sp>
      <p:sp>
        <p:nvSpPr>
          <p:cNvPr id="4" name="Slide Number Placeholder 3"/>
          <p:cNvSpPr>
            <a:spLocks noGrp="1"/>
          </p:cNvSpPr>
          <p:nvPr>
            <p:ph type="sldNum" sz="quarter" idx="10"/>
          </p:nvPr>
        </p:nvSpPr>
        <p:spPr/>
        <p:txBody>
          <a:bodyPr/>
          <a:lstStyle/>
          <a:p>
            <a:fld id="{0D476042-F632-439D-AEFA-7722E3E72579}" type="slidenum">
              <a:rPr lang="en-US" smtClean="0"/>
              <a:pPr/>
              <a:t>46</a:t>
            </a:fld>
            <a:endParaRPr lang="en-US"/>
          </a:p>
        </p:txBody>
      </p:sp>
    </p:spTree>
    <p:extLst>
      <p:ext uri="{BB962C8B-B14F-4D97-AF65-F5344CB8AC3E}">
        <p14:creationId xmlns:p14="http://schemas.microsoft.com/office/powerpoint/2010/main" val="287155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wav"/><Relationship Id="rId7" Type="http://schemas.openxmlformats.org/officeDocument/2006/relationships/image" Target="../media/image15.png"/><Relationship Id="rId2" Type="http://schemas.microsoft.com/office/2007/relationships/media" Target="../media/media1.wav"/><Relationship Id="rId1" Type="http://schemas.openxmlformats.org/officeDocument/2006/relationships/tags" Target="../tags/tag3.xml"/><Relationship Id="rId6" Type="http://schemas.openxmlformats.org/officeDocument/2006/relationships/image" Target="../media/image14.gif"/><Relationship Id="rId5" Type="http://schemas.openxmlformats.org/officeDocument/2006/relationships/notesSlide" Target="../notesSlides/notesSlide2.xml"/><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160.png"/><Relationship Id="rId4" Type="http://schemas.openxmlformats.org/officeDocument/2006/relationships/image" Target="../media/image150.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jpg"/><Relationship Id="rId7"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20.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4.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media2.wav"/><Relationship Id="rId7" Type="http://schemas.openxmlformats.org/officeDocument/2006/relationships/image" Target="../media/image62.jpg"/><Relationship Id="rId2" Type="http://schemas.microsoft.com/office/2007/relationships/media" Target="../media/media2.wav"/><Relationship Id="rId1" Type="http://schemas.openxmlformats.org/officeDocument/2006/relationships/tags" Target="../tags/tag5.xml"/><Relationship Id="rId6" Type="http://schemas.openxmlformats.org/officeDocument/2006/relationships/image" Target="../media/image61.jpg"/><Relationship Id="rId5" Type="http://schemas.openxmlformats.org/officeDocument/2006/relationships/notesSlide" Target="../notesSlides/notesSlide8.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audio" Target="../media/media3.wav"/><Relationship Id="rId7" Type="http://schemas.openxmlformats.org/officeDocument/2006/relationships/image" Target="../media/image290.png"/><Relationship Id="rId2" Type="http://schemas.microsoft.com/office/2007/relationships/media" Target="../media/media3.wav"/><Relationship Id="rId1" Type="http://schemas.openxmlformats.org/officeDocument/2006/relationships/tags" Target="../tags/tag6.xml"/><Relationship Id="rId6" Type="http://schemas.openxmlformats.org/officeDocument/2006/relationships/image" Target="../media/image64.png"/><Relationship Id="rId5" Type="http://schemas.openxmlformats.org/officeDocument/2006/relationships/notesSlide" Target="../notesSlides/notesSlide9.xml"/><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31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5.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8.wmf"/><Relationship Id="rId5" Type="http://schemas.openxmlformats.org/officeDocument/2006/relationships/oleObject" Target="../embeddings/oleObject3.bin"/><Relationship Id="rId10" Type="http://schemas.openxmlformats.org/officeDocument/2006/relationships/image" Target="../media/image70.wmf"/><Relationship Id="rId4" Type="http://schemas.openxmlformats.org/officeDocument/2006/relationships/image" Target="../media/image67.wmf"/><Relationship Id="rId9"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inbow.jpg"/>
          <p:cNvPicPr>
            <a:picLocks noChangeAspect="1"/>
          </p:cNvPicPr>
          <p:nvPr/>
        </p:nvPicPr>
        <p:blipFill>
          <a:blip r:embed="rId2"/>
          <a:stretch>
            <a:fillRect/>
          </a:stretch>
        </p:blipFill>
        <p:spPr>
          <a:xfrm>
            <a:off x="0" y="0"/>
            <a:ext cx="9144000" cy="6858000"/>
          </a:xfrm>
          <a:prstGeom prst="rect">
            <a:avLst/>
          </a:prstGeom>
        </p:spPr>
      </p:pic>
      <p:sp>
        <p:nvSpPr>
          <p:cNvPr id="5" name="Rounded Rectangular Callout 4"/>
          <p:cNvSpPr/>
          <p:nvPr/>
        </p:nvSpPr>
        <p:spPr>
          <a:xfrm>
            <a:off x="4019550" y="4105147"/>
            <a:ext cx="4400551" cy="1244199"/>
          </a:xfrm>
          <a:prstGeom prst="wedgeRoundRectCallout">
            <a:avLst>
              <a:gd name="adj1" fmla="val -61177"/>
              <a:gd name="adj2" fmla="val -186856"/>
              <a:gd name="adj3" fmla="val 16667"/>
            </a:avLst>
          </a:prstGeom>
          <a:noFill/>
          <a:ln w="101600" cap="sq" cmpd="dbl" algn="ctr">
            <a:solidFill>
              <a:srgbClr val="0000FF"/>
            </a:solidFill>
            <a:prstDash val="solid"/>
            <a:miter lim="800000"/>
          </a:ln>
          <a:effectLst>
            <a:outerShdw blurRad="40000" dist="23000" dir="5400000" rotWithShape="0">
              <a:srgbClr val="000000">
                <a:alpha val="35000"/>
              </a:srgbClr>
            </a:outerShdw>
          </a:effectLst>
        </p:spPr>
        <p:txBody>
          <a:bodyPr rtlCol="0" anchor="ctr"/>
          <a:lstStyle/>
          <a:p>
            <a:pPr algn="ctr" defTabSz="914124">
              <a:defRPr/>
            </a:pPr>
            <a:endParaRPr lang="en-US" sz="3000" b="1" kern="0" dirty="0" smtClean="0">
              <a:solidFill>
                <a:prstClr val="black"/>
              </a:solidFill>
              <a:latin typeface="Book Antiqua" pitchFamily="18" charset="0"/>
            </a:endParaRPr>
          </a:p>
        </p:txBody>
      </p:sp>
      <p:sp>
        <p:nvSpPr>
          <p:cNvPr id="7" name="TextBox 6"/>
          <p:cNvSpPr txBox="1"/>
          <p:nvPr/>
        </p:nvSpPr>
        <p:spPr>
          <a:xfrm>
            <a:off x="4055195" y="4176496"/>
            <a:ext cx="3810000" cy="1092232"/>
          </a:xfrm>
          <a:prstGeom prst="rect">
            <a:avLst/>
          </a:prstGeom>
          <a:noFill/>
        </p:spPr>
        <p:txBody>
          <a:bodyPr wrap="square" rtlCol="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14124"/>
            <a:r>
              <a:rPr lang="bn-IN" sz="1400" b="1" dirty="0" smtClean="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NikoshBAN" pitchFamily="2" charset="0"/>
                <a:cs typeface="NikoshBAN" pitchFamily="2" charset="0"/>
              </a:rPr>
              <a:t>স্বাগতম</a:t>
            </a:r>
            <a:endParaRPr lang="en-US" sz="1400" b="1" dirty="0">
              <a:ln w="11430"/>
              <a:blipFill dpi="0" rotWithShape="1">
                <a:blip r:embed="rId3">
                  <a:extLst>
                    <a:ext uri="{28A0092B-C50C-407E-A947-70E740481C1C}">
                      <a14:useLocalDpi xmlns:a14="http://schemas.microsoft.com/office/drawing/2010/main" val="0"/>
                    </a:ext>
                  </a:extLst>
                </a:blip>
                <a:srcRect/>
                <a:stretch>
                  <a:fillRect/>
                </a:stretch>
              </a:blipFill>
              <a:effectLst>
                <a:outerShdw blurRad="50800" dist="39000" dir="5460000" algn="tl">
                  <a:srgbClr val="000000">
                    <a:alpha val="38000"/>
                  </a:srgbClr>
                </a:outerShdw>
              </a:effectLst>
              <a:latin typeface="NikoshBAN" pitchFamily="2" charset="0"/>
              <a:cs typeface="NikoshBAN" pitchFamily="2" charset="0"/>
            </a:endParaRPr>
          </a:p>
        </p:txBody>
      </p:sp>
      <p:sp>
        <p:nvSpPr>
          <p:cNvPr id="9" name="TextBox 8"/>
          <p:cNvSpPr txBox="1"/>
          <p:nvPr/>
        </p:nvSpPr>
        <p:spPr>
          <a:xfrm>
            <a:off x="2087202" y="283456"/>
            <a:ext cx="4969595" cy="1200329"/>
          </a:xfrm>
          <a:prstGeom prst="rect">
            <a:avLst/>
          </a:prstGeom>
          <a:noFill/>
        </p:spPr>
        <p:txBody>
          <a:bodyPr wrap="square" rtlCol="0">
            <a:spAutoFit/>
          </a:bodyPr>
          <a:lstStyle/>
          <a:p>
            <a:r>
              <a:rPr lang="bn-IN" sz="72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rPr>
              <a:t>সবাইকে স্বাগতম  </a:t>
            </a:r>
            <a:r>
              <a:rPr lang="en-US" sz="7200" b="1" dirty="0" smtClean="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rPr>
              <a:t> </a:t>
            </a:r>
            <a:endParaRPr lang="en-US" sz="72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NikoshBAN" pitchFamily="2" charset="0"/>
              <a:cs typeface="NikoshBAN" pitchFamily="2"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3388" y="950855"/>
            <a:ext cx="3810000" cy="3605256"/>
          </a:xfrm>
          <a:prstGeom prst="rect">
            <a:avLst/>
          </a:prstGeom>
        </p:spPr>
      </p:pic>
    </p:spTree>
    <p:extLst>
      <p:ext uri="{BB962C8B-B14F-4D97-AF65-F5344CB8AC3E}">
        <p14:creationId xmlns:p14="http://schemas.microsoft.com/office/powerpoint/2010/main" val="410632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mph" presetSubtype="0" repeatCount="indefinite" fill="hold" grpId="1" nodeType="afterEffect">
                                  <p:stCondLst>
                                    <p:cond delay="0"/>
                                  </p:stCondLst>
                                  <p:childTnLst>
                                    <p:animClr clrSpc="hsl" dir="cw">
                                      <p:cBhvr override="childStyle">
                                        <p:cTn id="10" dur="500" fill="hold"/>
                                        <p:tgtEl>
                                          <p:spTgt spid="9"/>
                                        </p:tgtEl>
                                        <p:attrNameLst>
                                          <p:attrName>style.color</p:attrName>
                                        </p:attrNameLst>
                                      </p:cBhvr>
                                      <p:by>
                                        <p:hsl h="-7200000" s="0" l="0"/>
                                      </p:by>
                                    </p:animClr>
                                    <p:animClr clrSpc="hsl" dir="cw">
                                      <p:cBhvr>
                                        <p:cTn id="11" dur="500" fill="hold"/>
                                        <p:tgtEl>
                                          <p:spTgt spid="9"/>
                                        </p:tgtEl>
                                        <p:attrNameLst>
                                          <p:attrName>fillcolor</p:attrName>
                                        </p:attrNameLst>
                                      </p:cBhvr>
                                      <p:by>
                                        <p:hsl h="-7200000" s="0" l="0"/>
                                      </p:by>
                                    </p:animClr>
                                    <p:animClr clrSpc="hsl" dir="cw">
                                      <p:cBhvr>
                                        <p:cTn id="12" dur="500" fill="hold"/>
                                        <p:tgtEl>
                                          <p:spTgt spid="9"/>
                                        </p:tgtEl>
                                        <p:attrNameLst>
                                          <p:attrName>stroke.color</p:attrName>
                                        </p:attrNameLst>
                                      </p:cBhvr>
                                      <p:by>
                                        <p:hsl h="-7200000" s="0" l="0"/>
                                      </p:by>
                                    </p:animClr>
                                    <p:set>
                                      <p:cBhvr>
                                        <p:cTn id="13" dur="500" fill="hold"/>
                                        <p:tgtEl>
                                          <p:spTgt spid="9"/>
                                        </p:tgtEl>
                                        <p:attrNameLst>
                                          <p:attrName>fill.type</p:attrName>
                                        </p:attrNameLst>
                                      </p:cBhvr>
                                      <p:to>
                                        <p:strVal val="solid"/>
                                      </p:to>
                                    </p:set>
                                  </p:childTnLst>
                                </p:cTn>
                              </p:par>
                            </p:childTnLst>
                          </p:cTn>
                        </p:par>
                        <p:par>
                          <p:cTn id="14" fill="hold">
                            <p:stCondLst>
                              <p:cond delay="2500"/>
                            </p:stCondLst>
                            <p:childTnLst>
                              <p:par>
                                <p:cTn id="15" presetID="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0" fill="hold"/>
                                        <p:tgtEl>
                                          <p:spTgt spid="10"/>
                                        </p:tgtEl>
                                        <p:attrNameLst>
                                          <p:attrName>ppt_x</p:attrName>
                                        </p:attrNameLst>
                                      </p:cBhvr>
                                      <p:tavLst>
                                        <p:tav tm="0">
                                          <p:val>
                                            <p:strVal val="0-#ppt_w/2"/>
                                          </p:val>
                                        </p:tav>
                                        <p:tav tm="100000">
                                          <p:val>
                                            <p:strVal val="#ppt_x"/>
                                          </p:val>
                                        </p:tav>
                                      </p:tavLst>
                                    </p:anim>
                                    <p:anim calcmode="lin" valueType="num">
                                      <p:cBhvr additive="base">
                                        <p:cTn id="18" dur="5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75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2000"/>
                                        <p:tgtEl>
                                          <p:spTgt spid="5"/>
                                        </p:tgtEl>
                                      </p:cBhvr>
                                    </p:animEffect>
                                  </p:childTnLst>
                                </p:cTn>
                              </p:par>
                            </p:childTnLst>
                          </p:cTn>
                        </p:par>
                        <p:par>
                          <p:cTn id="23" fill="hold">
                            <p:stCondLst>
                              <p:cond delay="9500"/>
                            </p:stCondLst>
                            <p:childTnLst>
                              <p:par>
                                <p:cTn id="24" presetID="2" presetClass="entr" presetSubtype="12" fill="hold" grpId="0" nodeType="afterEffect">
                                  <p:stCondLst>
                                    <p:cond delay="500"/>
                                  </p:stCondLst>
                                  <p:iterate type="lt">
                                    <p:tmPct val="30000"/>
                                  </p:iterate>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000" fill="hold"/>
                                        <p:tgtEl>
                                          <p:spTgt spid="7"/>
                                        </p:tgtEl>
                                        <p:attrNameLst>
                                          <p:attrName>ppt_x</p:attrName>
                                        </p:attrNameLst>
                                      </p:cBhvr>
                                      <p:tavLst>
                                        <p:tav tm="0">
                                          <p:val>
                                            <p:strVal val="0-#ppt_w/2"/>
                                          </p:val>
                                        </p:tav>
                                        <p:tav tm="100000">
                                          <p:val>
                                            <p:strVal val="#ppt_x"/>
                                          </p:val>
                                        </p:tav>
                                      </p:tavLst>
                                    </p:anim>
                                    <p:anim calcmode="lin" valueType="num">
                                      <p:cBhvr additive="base">
                                        <p:cTn id="27"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617764"/>
            <a:ext cx="3807907" cy="3023507"/>
          </a:xfrm>
          <a:prstGeom prst="rect">
            <a:avLst/>
          </a:prstGeom>
        </p:spPr>
      </p:pic>
      <p:pic>
        <p:nvPicPr>
          <p:cNvPr id="1027"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9718" y="634093"/>
            <a:ext cx="4260881" cy="2990850"/>
          </a:xfrm>
          <a:prstGeom prst="rect">
            <a:avLst/>
          </a:prstGeom>
          <a:solidFill>
            <a:schemeClr val="bg1">
              <a:lumMod val="95000"/>
            </a:schemeClr>
          </a:solidFill>
          <a:ln w="19050">
            <a:solidFill>
              <a:schemeClr val="tx1"/>
            </a:solidFill>
            <a:miter lim="800000"/>
            <a:headEnd/>
            <a:tailEnd/>
          </a:ln>
          <a:effectLst/>
          <a:extLst/>
        </p:spPr>
      </p:pic>
      <p:sp>
        <p:nvSpPr>
          <p:cNvPr id="2" name="TextBox 1"/>
          <p:cNvSpPr txBox="1"/>
          <p:nvPr/>
        </p:nvSpPr>
        <p:spPr>
          <a:xfrm>
            <a:off x="5943600" y="1015425"/>
            <a:ext cx="1297151" cy="584775"/>
          </a:xfrm>
          <a:prstGeom prst="rect">
            <a:avLst/>
          </a:prstGeom>
          <a:noFill/>
        </p:spPr>
        <p:txBody>
          <a:bodyPr wrap="none" rtlCol="0">
            <a:spAutoFit/>
          </a:bodyPr>
          <a:lstStyle/>
          <a:p>
            <a:pPr algn="ctr"/>
            <a:r>
              <a:rPr lang="bn-BD" sz="3200" dirty="0" smtClean="0">
                <a:latin typeface="NikoshBAN" pitchFamily="2" charset="0"/>
                <a:cs typeface="NikoshBAN" pitchFamily="2" charset="0"/>
              </a:rPr>
              <a:t>তাপমাত্রা</a:t>
            </a:r>
            <a:endParaRPr lang="en-US" sz="3200" dirty="0">
              <a:latin typeface="NikoshBAN" pitchFamily="2" charset="0"/>
              <a:cs typeface="NikoshBAN" pitchFamily="2" charset="0"/>
            </a:endParaRPr>
          </a:p>
        </p:txBody>
      </p:sp>
      <p:sp>
        <p:nvSpPr>
          <p:cNvPr id="6" name="TextBox 5"/>
          <p:cNvSpPr txBox="1"/>
          <p:nvPr/>
        </p:nvSpPr>
        <p:spPr>
          <a:xfrm>
            <a:off x="2971800" y="914400"/>
            <a:ext cx="1140907" cy="646331"/>
          </a:xfrm>
          <a:prstGeom prst="rect">
            <a:avLst/>
          </a:prstGeom>
          <a:noFill/>
        </p:spPr>
        <p:txBody>
          <a:bodyPr wrap="square" rtlCol="0">
            <a:spAutoFit/>
          </a:bodyPr>
          <a:lstStyle/>
          <a:p>
            <a:pPr algn="ctr"/>
            <a:r>
              <a:rPr lang="bn-BD" sz="3600" dirty="0" smtClean="0">
                <a:solidFill>
                  <a:schemeClr val="bg1"/>
                </a:solidFill>
                <a:latin typeface="NikoshBAN" pitchFamily="2" charset="0"/>
                <a:cs typeface="NikoshBAN" pitchFamily="2" charset="0"/>
              </a:rPr>
              <a:t>তাপ</a:t>
            </a:r>
            <a:endParaRPr lang="en-US" sz="3600" dirty="0">
              <a:solidFill>
                <a:schemeClr val="bg1"/>
              </a:solidFill>
              <a:latin typeface="NikoshBAN" pitchFamily="2" charset="0"/>
              <a:cs typeface="NikoshBAN" pitchFamily="2" charset="0"/>
            </a:endParaRPr>
          </a:p>
        </p:txBody>
      </p:sp>
      <p:pic>
        <p:nvPicPr>
          <p:cNvPr id="2050"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9718" y="3733800"/>
            <a:ext cx="4419600" cy="51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3733800"/>
            <a:ext cx="3807907" cy="2707821"/>
          </a:xfrm>
          <a:prstGeom prst="rect">
            <a:avLst/>
          </a:prstGeom>
        </p:spPr>
      </p:pic>
      <p:sp>
        <p:nvSpPr>
          <p:cNvPr id="10" name="TextBox 9"/>
          <p:cNvSpPr txBox="1"/>
          <p:nvPr/>
        </p:nvSpPr>
        <p:spPr>
          <a:xfrm>
            <a:off x="2228466" y="3810000"/>
            <a:ext cx="1869423" cy="584775"/>
          </a:xfrm>
          <a:prstGeom prst="rect">
            <a:avLst/>
          </a:prstGeom>
          <a:noFill/>
        </p:spPr>
        <p:txBody>
          <a:bodyPr wrap="none" rtlCol="0">
            <a:spAutoFit/>
          </a:bodyPr>
          <a:lstStyle/>
          <a:p>
            <a:pPr algn="ctr"/>
            <a:r>
              <a:rPr lang="bn-IN" sz="3200" dirty="0" smtClean="0">
                <a:solidFill>
                  <a:srgbClr val="FFFF00"/>
                </a:solidFill>
                <a:latin typeface="NikoshBAN" pitchFamily="2" charset="0"/>
                <a:cs typeface="NikoshBAN" pitchFamily="2" charset="0"/>
              </a:rPr>
              <a:t>ক্যালরিমিটার</a:t>
            </a:r>
            <a:endParaRPr lang="en-US" sz="3200" dirty="0">
              <a:solidFill>
                <a:srgbClr val="FFFF00"/>
              </a:solidFill>
              <a:latin typeface="NikoshBAN" pitchFamily="2" charset="0"/>
              <a:cs typeface="NikoshBAN" pitchFamily="2" charset="0"/>
            </a:endParaRPr>
          </a:p>
        </p:txBody>
      </p:sp>
      <p:sp>
        <p:nvSpPr>
          <p:cNvPr id="11" name="TextBox 10"/>
          <p:cNvSpPr txBox="1"/>
          <p:nvPr/>
        </p:nvSpPr>
        <p:spPr>
          <a:xfrm>
            <a:off x="5589337" y="4388298"/>
            <a:ext cx="1651414" cy="584775"/>
          </a:xfrm>
          <a:prstGeom prst="rect">
            <a:avLst/>
          </a:prstGeom>
          <a:noFill/>
        </p:spPr>
        <p:txBody>
          <a:bodyPr wrap="none" rtlCol="0">
            <a:spAutoFit/>
          </a:bodyPr>
          <a:lstStyle/>
          <a:p>
            <a:pPr algn="ctr"/>
            <a:r>
              <a:rPr lang="bn-IN" sz="3200" dirty="0" smtClean="0">
                <a:latin typeface="NikoshBAN" pitchFamily="2" charset="0"/>
                <a:cs typeface="NikoshBAN" pitchFamily="2" charset="0"/>
              </a:rPr>
              <a:t>থার্মোমিটার</a:t>
            </a:r>
            <a:endParaRPr lang="en-US" sz="3200" dirty="0">
              <a:latin typeface="NikoshBAN" pitchFamily="2" charset="0"/>
              <a:cs typeface="NikoshBAN" pitchFamily="2" charset="0"/>
            </a:endParaRPr>
          </a:p>
        </p:txBody>
      </p:sp>
      <p:sp>
        <p:nvSpPr>
          <p:cNvPr id="12" name="TextBox 11"/>
          <p:cNvSpPr txBox="1"/>
          <p:nvPr/>
        </p:nvSpPr>
        <p:spPr>
          <a:xfrm>
            <a:off x="2592723" y="4200531"/>
            <a:ext cx="1140907" cy="646331"/>
          </a:xfrm>
          <a:prstGeom prst="rect">
            <a:avLst/>
          </a:prstGeom>
          <a:noFill/>
        </p:spPr>
        <p:txBody>
          <a:bodyPr wrap="square" rtlCol="0">
            <a:spAutoFit/>
          </a:bodyPr>
          <a:lstStyle/>
          <a:p>
            <a:pPr algn="ctr"/>
            <a:r>
              <a:rPr lang="bn-BD" sz="3600" dirty="0" smtClean="0">
                <a:solidFill>
                  <a:srgbClr val="FFFF00"/>
                </a:solidFill>
                <a:latin typeface="NikoshBAN" pitchFamily="2" charset="0"/>
                <a:cs typeface="NikoshBAN" pitchFamily="2" charset="0"/>
              </a:rPr>
              <a:t>তাপ</a:t>
            </a:r>
            <a:endParaRPr lang="en-US" sz="3600" dirty="0">
              <a:solidFill>
                <a:srgbClr val="FFFF00"/>
              </a:solidFill>
              <a:latin typeface="NikoshBAN" pitchFamily="2" charset="0"/>
              <a:cs typeface="NikoshBAN" pitchFamily="2" charset="0"/>
            </a:endParaRPr>
          </a:p>
        </p:txBody>
      </p:sp>
      <p:sp>
        <p:nvSpPr>
          <p:cNvPr id="13" name="TextBox 12"/>
          <p:cNvSpPr txBox="1"/>
          <p:nvPr/>
        </p:nvSpPr>
        <p:spPr>
          <a:xfrm>
            <a:off x="7313448" y="4388298"/>
            <a:ext cx="1297151" cy="584775"/>
          </a:xfrm>
          <a:prstGeom prst="rect">
            <a:avLst/>
          </a:prstGeom>
          <a:noFill/>
        </p:spPr>
        <p:txBody>
          <a:bodyPr wrap="none" rtlCol="0">
            <a:spAutoFit/>
          </a:bodyPr>
          <a:lstStyle/>
          <a:p>
            <a:pPr algn="ctr"/>
            <a:r>
              <a:rPr lang="bn-BD" sz="3200" dirty="0" smtClean="0">
                <a:latin typeface="NikoshBAN" pitchFamily="2" charset="0"/>
                <a:cs typeface="NikoshBAN" pitchFamily="2" charset="0"/>
              </a:rPr>
              <a:t>তাপমাত্রা</a:t>
            </a:r>
            <a:endParaRPr lang="en-US" sz="3200" dirty="0">
              <a:latin typeface="NikoshBAN" pitchFamily="2" charset="0"/>
              <a:cs typeface="NikoshBAN" pitchFamily="2" charset="0"/>
            </a:endParaRPr>
          </a:p>
        </p:txBody>
      </p:sp>
      <p:sp>
        <p:nvSpPr>
          <p:cNvPr id="8" name="Oval 7"/>
          <p:cNvSpPr/>
          <p:nvPr/>
        </p:nvSpPr>
        <p:spPr>
          <a:xfrm>
            <a:off x="6111651" y="2819400"/>
            <a:ext cx="737014" cy="7293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800" b="1" dirty="0" smtClean="0">
                <a:solidFill>
                  <a:schemeClr val="tx1"/>
                </a:solidFill>
                <a:latin typeface="NikoshBAN" pitchFamily="2" charset="0"/>
                <a:cs typeface="NikoshBAN" pitchFamily="2" charset="0"/>
              </a:rPr>
              <a:t>?</a:t>
            </a:r>
            <a:endParaRPr lang="en-US" sz="4800" b="1" dirty="0">
              <a:solidFill>
                <a:schemeClr val="tx1"/>
              </a:solidFill>
              <a:latin typeface="NikoshBAN" pitchFamily="2" charset="0"/>
              <a:cs typeface="NikoshBAN" pitchFamily="2" charset="0"/>
            </a:endParaRPr>
          </a:p>
        </p:txBody>
      </p:sp>
      <p:sp>
        <p:nvSpPr>
          <p:cNvPr id="15" name="Oval 14"/>
          <p:cNvSpPr/>
          <p:nvPr/>
        </p:nvSpPr>
        <p:spPr>
          <a:xfrm>
            <a:off x="3181734" y="2667000"/>
            <a:ext cx="737014" cy="729344"/>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800" b="1" dirty="0" smtClean="0">
                <a:solidFill>
                  <a:schemeClr val="bg1"/>
                </a:solidFill>
                <a:latin typeface="NikoshBAN" pitchFamily="2" charset="0"/>
                <a:cs typeface="NikoshBAN" pitchFamily="2" charset="0"/>
              </a:rPr>
              <a:t>?</a:t>
            </a:r>
            <a:endParaRPr lang="en-US" sz="4800" b="1" dirty="0">
              <a:solidFill>
                <a:schemeClr val="bg1"/>
              </a:solidFill>
              <a:latin typeface="NikoshBAN" pitchFamily="2" charset="0"/>
              <a:cs typeface="NikoshBAN" pitchFamily="2" charset="0"/>
            </a:endParaRPr>
          </a:p>
        </p:txBody>
      </p:sp>
      <p:sp>
        <p:nvSpPr>
          <p:cNvPr id="16" name="Oval 15"/>
          <p:cNvSpPr/>
          <p:nvPr/>
        </p:nvSpPr>
        <p:spPr>
          <a:xfrm>
            <a:off x="685800" y="3842657"/>
            <a:ext cx="737014" cy="729344"/>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800" b="1" dirty="0" smtClean="0">
                <a:solidFill>
                  <a:srgbClr val="FFFF00"/>
                </a:solidFill>
                <a:latin typeface="NikoshBAN" pitchFamily="2" charset="0"/>
                <a:cs typeface="NikoshBAN" pitchFamily="2" charset="0"/>
              </a:rPr>
              <a:t>?</a:t>
            </a:r>
            <a:endParaRPr lang="en-US" sz="4800" b="1" dirty="0">
              <a:solidFill>
                <a:srgbClr val="FFFF00"/>
              </a:solidFill>
              <a:latin typeface="NikoshBAN" pitchFamily="2" charset="0"/>
              <a:cs typeface="NikoshBAN" pitchFamily="2" charset="0"/>
            </a:endParaRPr>
          </a:p>
        </p:txBody>
      </p:sp>
      <p:sp>
        <p:nvSpPr>
          <p:cNvPr id="17" name="Oval 16"/>
          <p:cNvSpPr/>
          <p:nvPr/>
        </p:nvSpPr>
        <p:spPr>
          <a:xfrm>
            <a:off x="4572000" y="4243729"/>
            <a:ext cx="737014" cy="7293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800" b="1" dirty="0" smtClean="0">
                <a:solidFill>
                  <a:schemeClr val="tx1"/>
                </a:solidFill>
                <a:latin typeface="NikoshBAN" pitchFamily="2" charset="0"/>
                <a:cs typeface="NikoshBAN" pitchFamily="2" charset="0"/>
              </a:rPr>
              <a:t>?</a:t>
            </a:r>
            <a:endParaRPr lang="en-US" sz="4800" b="1" dirty="0">
              <a:solidFill>
                <a:schemeClr val="tx1"/>
              </a:solidFill>
              <a:latin typeface="NikoshBAN" pitchFamily="2" charset="0"/>
              <a:cs typeface="NikoshBAN" pitchFamily="2" charset="0"/>
            </a:endParaRPr>
          </a:p>
        </p:txBody>
      </p:sp>
      <p:sp>
        <p:nvSpPr>
          <p:cNvPr id="18" name="TextBox 17"/>
          <p:cNvSpPr txBox="1"/>
          <p:nvPr/>
        </p:nvSpPr>
        <p:spPr>
          <a:xfrm>
            <a:off x="4349718" y="5486400"/>
            <a:ext cx="4260881" cy="523220"/>
          </a:xfrm>
          <a:prstGeom prst="rect">
            <a:avLst/>
          </a:prstGeom>
          <a:solidFill>
            <a:srgbClr val="FFE1FF"/>
          </a:solidFill>
          <a:ln w="19050">
            <a:solidFill>
              <a:schemeClr val="tx1"/>
            </a:solidFill>
          </a:ln>
        </p:spPr>
        <p:txBody>
          <a:bodyPr wrap="square" rtlCol="0">
            <a:spAutoFit/>
          </a:bodyPr>
          <a:lstStyle/>
          <a:p>
            <a:pPr algn="ctr"/>
            <a:r>
              <a:rPr lang="bn-IN" sz="2800" dirty="0" smtClean="0">
                <a:latin typeface="NikoshBAN" pitchFamily="2" charset="0"/>
                <a:cs typeface="NikoshBAN" pitchFamily="2" charset="0"/>
              </a:rPr>
              <a:t>তাপ বস্তুর উষ্ণতা হ্রাস/বৃদ্ধি  করে</a:t>
            </a:r>
            <a:endParaRPr lang="en-US" sz="2800" dirty="0">
              <a:latin typeface="NikoshBAN" pitchFamily="2" charset="0"/>
              <a:cs typeface="NikoshBAN" pitchFamily="2"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17055183"/>
      </p:ext>
    </p:extLst>
  </p:cSld>
  <p:clrMapOvr>
    <a:masterClrMapping/>
  </p:clrMapOvr>
  <mc:AlternateContent xmlns:mc="http://schemas.openxmlformats.org/markup-compatibility/2006" xmlns:p14="http://schemas.microsoft.com/office/powerpoint/2010/main">
    <mc:Choice Requires="p14">
      <p:transition spd="slow" p14:dur="1200" advTm="69554">
        <p14:prism dir="r"/>
      </p:transition>
    </mc:Choice>
    <mc:Fallback xmlns="">
      <p:transition spd="slow" advTm="695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1000"/>
                                        <p:tgtEl>
                                          <p:spTgt spid="1027"/>
                                        </p:tgtEl>
                                      </p:cBhvr>
                                    </p:animEffect>
                                    <p:anim calcmode="lin" valueType="num">
                                      <p:cBhvr>
                                        <p:cTn id="29" dur="1000" fill="hold"/>
                                        <p:tgtEl>
                                          <p:spTgt spid="1027"/>
                                        </p:tgtEl>
                                        <p:attrNameLst>
                                          <p:attrName>ppt_x</p:attrName>
                                        </p:attrNameLst>
                                      </p:cBhvr>
                                      <p:tavLst>
                                        <p:tav tm="0">
                                          <p:val>
                                            <p:strVal val="#ppt_x"/>
                                          </p:val>
                                        </p:tav>
                                        <p:tav tm="100000">
                                          <p:val>
                                            <p:strVal val="#ppt_x"/>
                                          </p:val>
                                        </p:tav>
                                      </p:tavLst>
                                    </p:anim>
                                    <p:anim calcmode="lin" valueType="num">
                                      <p:cBhvr>
                                        <p:cTn id="30"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1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050"/>
                                        </p:tgtEl>
                                        <p:attrNameLst>
                                          <p:attrName>style.visibility</p:attrName>
                                        </p:attrNameLst>
                                      </p:cBhvr>
                                      <p:to>
                                        <p:strVal val="visible"/>
                                      </p:to>
                                    </p:set>
                                    <p:animEffect transition="in" filter="wipe(left)">
                                      <p:cBhvr>
                                        <p:cTn id="66" dur="2000"/>
                                        <p:tgtEl>
                                          <p:spTgt spid="205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1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3"/>
                </p:tgtEl>
              </p:cMediaNode>
            </p:audio>
          </p:childTnLst>
        </p:cTn>
      </p:par>
    </p:tnLst>
    <p:bldLst>
      <p:bldP spid="2" grpId="0"/>
      <p:bldP spid="6" grpId="0"/>
      <p:bldP spid="10" grpId="0"/>
      <p:bldP spid="11" grpId="0"/>
      <p:bldP spid="12" grpId="0"/>
      <p:bldP spid="13" grpId="0"/>
      <p:bldP spid="8" grpId="0" animBg="1"/>
      <p:bldP spid="8" grpId="1" animBg="1"/>
      <p:bldP spid="15" grpId="0" animBg="1"/>
      <p:bldP spid="15" grpId="1" animBg="1"/>
      <p:bldP spid="16" grpId="0" animBg="1"/>
      <p:bldP spid="16" grpId="1" animBg="1"/>
      <p:bldP spid="17" grpId="0" animBg="1"/>
      <p:bldP spid="17" grpId="1"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90" y="1524000"/>
            <a:ext cx="8462109" cy="48005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TextBox 2"/>
          <p:cNvSpPr txBox="1"/>
          <p:nvPr/>
        </p:nvSpPr>
        <p:spPr>
          <a:xfrm>
            <a:off x="3415553" y="322729"/>
            <a:ext cx="1910827" cy="715581"/>
          </a:xfrm>
          <a:prstGeom prst="rect">
            <a:avLst/>
          </a:prstGeom>
          <a:noFill/>
        </p:spPr>
        <p:txBody>
          <a:bodyPr wrap="square" rtlCol="0">
            <a:spAutoFit/>
          </a:bodyPr>
          <a:lstStyle/>
          <a:p>
            <a:r>
              <a:rPr lang="bn-BD" sz="4050" dirty="0">
                <a:latin typeface="NikoshBAN" panose="02000000000000000000" pitchFamily="2" charset="0"/>
                <a:cs typeface="NikoshBAN" panose="02000000000000000000" pitchFamily="2" charset="0"/>
              </a:rPr>
              <a:t>চিত্রটি দেখ</a:t>
            </a:r>
            <a:endParaRPr lang="en-US" sz="405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16036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825" y="304800"/>
            <a:ext cx="8972550" cy="2062103"/>
          </a:xfrm>
          <a:prstGeom prst="rect">
            <a:avLst/>
          </a:prstGeom>
        </p:spPr>
        <p:txBody>
          <a:bodyPr wrap="square">
            <a:spAutoFit/>
          </a:bodyPr>
          <a:lstStyle/>
          <a:p>
            <a:r>
              <a:rPr lang="bn-BD" sz="3200" b="1" u="sng" dirty="0">
                <a:solidFill>
                  <a:srgbClr val="FF0000"/>
                </a:solidFill>
                <a:latin typeface="NikoshBAN" panose="02000000000000000000" pitchFamily="2" charset="0"/>
                <a:cs typeface="NikoshBAN" panose="02000000000000000000" pitchFamily="2" charset="0"/>
              </a:rPr>
              <a:t>তাপগতীয় সিস্টেমঃ</a:t>
            </a:r>
          </a:p>
          <a:p>
            <a:r>
              <a:rPr lang="bn-BD" sz="3200" b="1" dirty="0">
                <a:latin typeface="NikoshBAN" panose="02000000000000000000" pitchFamily="2" charset="0"/>
                <a:cs typeface="NikoshBAN" panose="02000000000000000000" pitchFamily="2" charset="0"/>
              </a:rPr>
              <a:t>তাপগতীয় সিস্টেম বলতে তল বা</a:t>
            </a:r>
            <a:r>
              <a:rPr lang="bn-BD" sz="3200" dirty="0">
                <a:latin typeface="NikoshBAN" panose="02000000000000000000" pitchFamily="2" charset="0"/>
                <a:cs typeface="NikoshBAN" panose="02000000000000000000" pitchFamily="2" charset="0"/>
              </a:rPr>
              <a:t> </a:t>
            </a:r>
            <a:r>
              <a:rPr lang="bn-BD" sz="3200" b="1" dirty="0">
                <a:latin typeface="NikoshBAN" panose="02000000000000000000" pitchFamily="2" charset="0"/>
                <a:cs typeface="NikoshBAN" panose="02000000000000000000" pitchFamily="2" charset="0"/>
              </a:rPr>
              <a:t>বেস্টনী দ্বারা সীমাবদ্ধ কোন নির্দিষ্ট</a:t>
            </a:r>
          </a:p>
          <a:p>
            <a:r>
              <a:rPr lang="bn-BD" sz="3200" b="1" dirty="0">
                <a:latin typeface="NikoshBAN" panose="02000000000000000000" pitchFamily="2" charset="0"/>
                <a:cs typeface="NikoshBAN" panose="02000000000000000000" pitchFamily="2" charset="0"/>
              </a:rPr>
              <a:t> পরিমাণ বস্তুকে বুঝায় যেখানে তাপগতীয় চলরাশি   (চাপ ,আয়তন ,</a:t>
            </a:r>
          </a:p>
          <a:p>
            <a:r>
              <a:rPr lang="bn-BD" sz="3200" b="1" dirty="0">
                <a:latin typeface="NikoshBAN" panose="02000000000000000000" pitchFamily="2" charset="0"/>
                <a:cs typeface="NikoshBAN" panose="02000000000000000000" pitchFamily="2" charset="0"/>
              </a:rPr>
              <a:t> তাপমাত্রা) পরিমাপ করা যায়।</a:t>
            </a:r>
            <a:endParaRPr lang="en-US" sz="3200" b="1" dirty="0">
              <a:latin typeface="NikoshBAN" panose="02000000000000000000" pitchFamily="2" charset="0"/>
              <a:cs typeface="NikoshBAN" panose="02000000000000000000" pitchFamily="2" charset="0"/>
            </a:endParaRPr>
          </a:p>
        </p:txBody>
      </p:sp>
      <p:sp>
        <p:nvSpPr>
          <p:cNvPr id="6" name="TextBox 5"/>
          <p:cNvSpPr txBox="1"/>
          <p:nvPr/>
        </p:nvSpPr>
        <p:spPr>
          <a:xfrm>
            <a:off x="57933" y="2175231"/>
            <a:ext cx="8972550" cy="1523494"/>
          </a:xfrm>
          <a:prstGeom prst="rect">
            <a:avLst/>
          </a:prstGeom>
          <a:noFill/>
        </p:spPr>
        <p:txBody>
          <a:bodyPr wrap="square" rtlCol="0">
            <a:spAutoFit/>
          </a:bodyPr>
          <a:lstStyle/>
          <a:p>
            <a:r>
              <a:rPr lang="bn-BD" sz="3200" b="1" dirty="0">
                <a:solidFill>
                  <a:srgbClr val="FF0000"/>
                </a:solidFill>
                <a:latin typeface="NikoshBAN" panose="02000000000000000000" pitchFamily="2" charset="0"/>
                <a:cs typeface="NikoshBAN" panose="02000000000000000000" pitchFamily="2" charset="0"/>
              </a:rPr>
              <a:t>অথবা,</a:t>
            </a:r>
            <a:r>
              <a:rPr lang="bn-BD" sz="3300" b="1" dirty="0">
                <a:solidFill>
                  <a:srgbClr val="FF0000"/>
                </a:solidFill>
                <a:latin typeface="NikoshBAN" panose="02000000000000000000" pitchFamily="2" charset="0"/>
                <a:cs typeface="NikoshBAN" panose="02000000000000000000" pitchFamily="2" charset="0"/>
              </a:rPr>
              <a:t> </a:t>
            </a:r>
            <a:endParaRPr lang="en-US" sz="3300" b="1" dirty="0">
              <a:solidFill>
                <a:srgbClr val="FF0000"/>
              </a:solidFill>
              <a:latin typeface="NikoshBAN" panose="02000000000000000000" pitchFamily="2" charset="0"/>
              <a:cs typeface="NikoshBAN" panose="02000000000000000000" pitchFamily="2" charset="0"/>
            </a:endParaRPr>
          </a:p>
          <a:p>
            <a:r>
              <a:rPr lang="bn-BD" sz="3000" b="1" dirty="0">
                <a:latin typeface="NikoshBAN" panose="02000000000000000000" pitchFamily="2" charset="0"/>
                <a:cs typeface="NikoshBAN" panose="02000000000000000000" pitchFamily="2" charset="0"/>
              </a:rPr>
              <a:t>তল দ্বারা পরিবেষ্টিত কোন নির্দিষ্ট অংশে ভৌত অবস্থার বিশ্লেষন করা হয় তাকে তাপগতীয় সিস্টেম বলে।</a:t>
            </a:r>
            <a:endParaRPr lang="en-US" sz="3000" b="1" dirty="0">
              <a:latin typeface="NikoshBAN" panose="02000000000000000000" pitchFamily="2" charset="0"/>
              <a:cs typeface="NikoshBAN" panose="02000000000000000000" pitchFamily="2" charset="0"/>
            </a:endParaRPr>
          </a:p>
        </p:txBody>
      </p:sp>
      <p:sp>
        <p:nvSpPr>
          <p:cNvPr id="5" name="TextBox 4"/>
          <p:cNvSpPr txBox="1"/>
          <p:nvPr/>
        </p:nvSpPr>
        <p:spPr>
          <a:xfrm>
            <a:off x="28798" y="3689481"/>
            <a:ext cx="8551657" cy="1477328"/>
          </a:xfrm>
          <a:prstGeom prst="rect">
            <a:avLst/>
          </a:prstGeom>
          <a:noFill/>
        </p:spPr>
        <p:txBody>
          <a:bodyPr wrap="square" rtlCol="0">
            <a:spAutoFit/>
          </a:bodyPr>
          <a:lstStyle/>
          <a:p>
            <a:r>
              <a:rPr lang="bn-BD" sz="2400" b="1" dirty="0">
                <a:solidFill>
                  <a:srgbClr val="FF0000"/>
                </a:solidFill>
              </a:rPr>
              <a:t>অথবা,</a:t>
            </a:r>
            <a:endParaRPr lang="en-US" sz="2400" b="1" dirty="0">
              <a:solidFill>
                <a:srgbClr val="FF0000"/>
              </a:solidFill>
            </a:endParaRPr>
          </a:p>
          <a:p>
            <a:r>
              <a:rPr lang="en-US" sz="3200" b="1" dirty="0" err="1">
                <a:latin typeface="NikoshBAN" panose="02000000000000000000" pitchFamily="2" charset="0"/>
                <a:cs typeface="NikoshBAN" panose="02000000000000000000" pitchFamily="2" charset="0"/>
              </a:rPr>
              <a:t>তাপগতিবিদ্যার</a:t>
            </a:r>
            <a:r>
              <a:rPr lang="en-US" sz="3300" b="1" dirty="0"/>
              <a:t> </a:t>
            </a:r>
            <a:r>
              <a:rPr lang="en-US" sz="3300" b="1" dirty="0" err="1">
                <a:latin typeface="NikoshBAN" panose="02000000000000000000" pitchFamily="2" charset="0"/>
                <a:cs typeface="NikoshBAN" panose="02000000000000000000" pitchFamily="2" charset="0"/>
              </a:rPr>
              <a:t>কোন</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পরীক্ষা-নিরীক্ষার</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জন্য</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কোন</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তল</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বা</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বেষ্টনী</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দ্বারা</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সীমাবদ্ধ</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নির্দিষ্ট</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পরিমান</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গ্যাসকে</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তাপগতীয়</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সিস্টেম</a:t>
            </a:r>
            <a:r>
              <a:rPr lang="en-US" sz="3300" b="1" dirty="0">
                <a:latin typeface="NikoshBAN" panose="02000000000000000000" pitchFamily="2" charset="0"/>
                <a:cs typeface="NikoshBAN" panose="02000000000000000000" pitchFamily="2" charset="0"/>
              </a:rPr>
              <a:t> </a:t>
            </a:r>
            <a:r>
              <a:rPr lang="en-US" sz="3300" b="1" dirty="0" err="1">
                <a:latin typeface="NikoshBAN" panose="02000000000000000000" pitchFamily="2" charset="0"/>
                <a:cs typeface="NikoshBAN" panose="02000000000000000000" pitchFamily="2" charset="0"/>
              </a:rPr>
              <a:t>বলে</a:t>
            </a:r>
            <a:r>
              <a:rPr lang="en-US" sz="3300" b="1" dirty="0">
                <a:latin typeface="NikoshBAN" panose="02000000000000000000" pitchFamily="2" charset="0"/>
                <a:cs typeface="NikoshBAN" panose="02000000000000000000" pitchFamily="2" charset="0"/>
              </a:rPr>
              <a:t>।</a:t>
            </a:r>
            <a:endParaRPr lang="en-US" sz="3300" b="1" dirty="0"/>
          </a:p>
        </p:txBody>
      </p:sp>
      <p:sp>
        <p:nvSpPr>
          <p:cNvPr id="7" name="Rectangle 6"/>
          <p:cNvSpPr/>
          <p:nvPr/>
        </p:nvSpPr>
        <p:spPr>
          <a:xfrm>
            <a:off x="76200" y="5148878"/>
            <a:ext cx="9067800" cy="1661993"/>
          </a:xfrm>
          <a:prstGeom prst="rect">
            <a:avLst/>
          </a:prstGeom>
        </p:spPr>
        <p:txBody>
          <a:bodyPr wrap="square">
            <a:spAutoFit/>
          </a:bodyPr>
          <a:lstStyle/>
          <a:p>
            <a:r>
              <a:rPr lang="bn-BD" sz="3200" b="1" u="sng" dirty="0">
                <a:solidFill>
                  <a:srgbClr val="FF0000"/>
                </a:solidFill>
                <a:latin typeface="NikoshBAN" panose="02000000000000000000" pitchFamily="2" charset="0"/>
                <a:cs typeface="NikoshBAN" panose="02000000000000000000" pitchFamily="2" charset="0"/>
              </a:rPr>
              <a:t>উদাহরণঃ</a:t>
            </a:r>
            <a:r>
              <a:rPr lang="bn-BD" sz="2400" b="1" dirty="0">
                <a:solidFill>
                  <a:srgbClr val="FF0000"/>
                </a:solidFill>
                <a:latin typeface="NikoshBAN" panose="02000000000000000000" pitchFamily="2" charset="0"/>
                <a:cs typeface="NikoshBAN" panose="02000000000000000000" pitchFamily="2" charset="0"/>
              </a:rPr>
              <a:t> </a:t>
            </a:r>
          </a:p>
          <a:p>
            <a:r>
              <a:rPr lang="bn-BD" sz="3300" b="1" dirty="0">
                <a:latin typeface="NikoshBAN" panose="02000000000000000000" pitchFamily="2" charset="0"/>
                <a:cs typeface="NikoshBAN" panose="02000000000000000000" pitchFamily="2" charset="0"/>
              </a:rPr>
              <a:t>একটি পিস্টনযুক্ত সিলিন্ডারে অথবা এক</a:t>
            </a:r>
            <a:r>
              <a:rPr lang="en-US" sz="3300" b="1" dirty="0" err="1">
                <a:latin typeface="NikoshBAN" panose="02000000000000000000" pitchFamily="2" charset="0"/>
                <a:cs typeface="NikoshBAN" panose="02000000000000000000" pitchFamily="2" charset="0"/>
              </a:rPr>
              <a:t>টি</a:t>
            </a:r>
            <a:r>
              <a:rPr lang="bn-BD" sz="3300" b="1" dirty="0">
                <a:latin typeface="NikoshBAN" panose="02000000000000000000" pitchFamily="2" charset="0"/>
                <a:cs typeface="NikoshBAN" panose="02000000000000000000" pitchFamily="2" charset="0"/>
              </a:rPr>
              <a:t> বেলুনে আবদ্ধ                                              </a:t>
            </a:r>
            <a:r>
              <a:rPr lang="bn-BD" sz="3300" b="1" dirty="0" smtClean="0">
                <a:latin typeface="NikoshBAN" panose="02000000000000000000" pitchFamily="2" charset="0"/>
                <a:cs typeface="NikoshBAN" panose="02000000000000000000" pitchFamily="2" charset="0"/>
              </a:rPr>
              <a:t>গ্যাসকে </a:t>
            </a:r>
            <a:r>
              <a:rPr lang="bn-BD" sz="3300" b="1" dirty="0">
                <a:latin typeface="NikoshBAN" panose="02000000000000000000" pitchFamily="2" charset="0"/>
                <a:cs typeface="NikoshBAN" panose="02000000000000000000" pitchFamily="2" charset="0"/>
              </a:rPr>
              <a:t>আমরা  তাপগতীয় সিস্টেম বলে থাকি।</a:t>
            </a:r>
            <a:endParaRPr lang="en-US" sz="3300" b="1"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01474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 calcmode="lin" valueType="num">
                                      <p:cBhvr additive="base">
                                        <p:cTn id="4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626" y="4099972"/>
            <a:ext cx="3733800" cy="533399"/>
          </a:xfrm>
        </p:spPr>
        <p:style>
          <a:lnRef idx="2">
            <a:schemeClr val="accent1"/>
          </a:lnRef>
          <a:fillRef idx="1">
            <a:schemeClr val="lt1"/>
          </a:fillRef>
          <a:effectRef idx="0">
            <a:schemeClr val="accent1"/>
          </a:effectRef>
          <a:fontRef idx="minor">
            <a:schemeClr val="dk1"/>
          </a:fontRef>
        </p:style>
        <p:txBody>
          <a:bodyPr>
            <a:noAutofit/>
          </a:bodyPr>
          <a:lstStyle/>
          <a:p>
            <a:r>
              <a:rPr lang="en-US" sz="3200" dirty="0" err="1" smtClean="0">
                <a:latin typeface="NikoshBAN" pitchFamily="2" charset="0"/>
                <a:cs typeface="NikoshBAN" pitchFamily="2" charset="0"/>
              </a:rPr>
              <a:t>তাপীয়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বা</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তাপগতীয়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সিস্টেম</a:t>
            </a:r>
            <a:r>
              <a:rPr lang="en-US" sz="3200" dirty="0" smtClean="0">
                <a:latin typeface="NikoshBAN" pitchFamily="2" charset="0"/>
                <a:cs typeface="NikoshBAN" pitchFamily="2" charset="0"/>
              </a:rPr>
              <a:t>  </a:t>
            </a:r>
            <a:endParaRPr lang="en-US" sz="3200" dirty="0">
              <a:latin typeface="NikoshBAN" pitchFamily="2" charset="0"/>
              <a:cs typeface="NikoshBAN" pitchFamily="2" charset="0"/>
            </a:endParaRPr>
          </a:p>
        </p:txBody>
      </p:sp>
      <p:sp>
        <p:nvSpPr>
          <p:cNvPr id="3" name="Subtitle 2"/>
          <p:cNvSpPr>
            <a:spLocks noGrp="1"/>
          </p:cNvSpPr>
          <p:nvPr>
            <p:ph type="subTitle" idx="1"/>
          </p:nvPr>
        </p:nvSpPr>
        <p:spPr>
          <a:xfrm>
            <a:off x="156626" y="4633371"/>
            <a:ext cx="8682574" cy="838200"/>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l"/>
            <a:r>
              <a:rPr lang="en-US" sz="3500" b="1" dirty="0" err="1" smtClean="0">
                <a:solidFill>
                  <a:srgbClr val="FF0000"/>
                </a:solidFill>
                <a:latin typeface="NikoshBAN" pitchFamily="2" charset="0"/>
                <a:cs typeface="NikoshBAN" pitchFamily="2" charset="0"/>
              </a:rPr>
              <a:t>সিস্টেম</a:t>
            </a:r>
            <a:r>
              <a:rPr lang="bn-IN" sz="3500" b="1" dirty="0" smtClean="0">
                <a:solidFill>
                  <a:srgbClr val="FF0000"/>
                </a:solidFill>
                <a:latin typeface="NikoshBAN" pitchFamily="2" charset="0"/>
                <a:cs typeface="NikoshBAN" pitchFamily="2" charset="0"/>
              </a:rPr>
              <a:t>ঃ</a:t>
            </a:r>
            <a:r>
              <a:rPr lang="bn-IN" sz="3500" dirty="0" smtClean="0">
                <a:solidFill>
                  <a:schemeClr val="accent6">
                    <a:lumMod val="75000"/>
                  </a:schemeClr>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তাপগতীয়</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বিভিন্ন</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পরীক্ষা-নিরীক্ষার</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জন্য</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আমরা</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পরিপার্শ্বের</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যে</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নির্দিষ্ট</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অংশ</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বিবেচনা</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করি</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তাকে</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সিস্টেম</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বা</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ব্যবস্থা</a:t>
            </a:r>
            <a:r>
              <a:rPr lang="en-US" sz="3500" dirty="0" smtClean="0">
                <a:solidFill>
                  <a:schemeClr val="tx1"/>
                </a:solidFill>
                <a:latin typeface="NikoshBAN" pitchFamily="2" charset="0"/>
                <a:cs typeface="NikoshBAN" pitchFamily="2" charset="0"/>
              </a:rPr>
              <a:t> </a:t>
            </a:r>
            <a:r>
              <a:rPr lang="bn-IN" sz="3500" dirty="0" smtClean="0">
                <a:solidFill>
                  <a:schemeClr val="tx1"/>
                </a:solidFill>
                <a:latin typeface="NikoshBAN" pitchFamily="2" charset="0"/>
                <a:cs typeface="NikoshBAN" pitchFamily="2" charset="0"/>
              </a:rPr>
              <a:t>বলে। </a:t>
            </a:r>
            <a:endParaRPr lang="bn-IN" sz="3500" dirty="0">
              <a:solidFill>
                <a:schemeClr val="tx1"/>
              </a:solidFill>
              <a:latin typeface="NikoshBAN" pitchFamily="2" charset="0"/>
              <a:cs typeface="NikoshBAN" pitchFamily="2" charset="0"/>
            </a:endParaRPr>
          </a:p>
          <a:p>
            <a:pPr algn="l"/>
            <a:endParaRPr lang="bn-IN" b="1" u="sng" dirty="0" smtClean="0">
              <a:latin typeface="NikoshBAN" pitchFamily="2" charset="0"/>
              <a:cs typeface="NikoshBAN" pitchFamily="2" charset="0"/>
            </a:endParaRPr>
          </a:p>
          <a:p>
            <a:endParaRPr lang="en-US" b="1" u="sng" dirty="0"/>
          </a:p>
        </p:txBody>
      </p:sp>
      <p:sp>
        <p:nvSpPr>
          <p:cNvPr id="19" name="Subtitle 2"/>
          <p:cNvSpPr txBox="1">
            <a:spLocks/>
          </p:cNvSpPr>
          <p:nvPr/>
        </p:nvSpPr>
        <p:spPr>
          <a:xfrm>
            <a:off x="156627" y="5471570"/>
            <a:ext cx="8682574" cy="123402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3500" dirty="0" err="1" smtClean="0">
                <a:solidFill>
                  <a:srgbClr val="FF0000"/>
                </a:solidFill>
                <a:latin typeface="NikoshBAN" pitchFamily="2" charset="0"/>
                <a:cs typeface="NikoshBAN" pitchFamily="2" charset="0"/>
              </a:rPr>
              <a:t>পরিপার্শ্বঃ</a:t>
            </a:r>
            <a:r>
              <a:rPr lang="en-US" sz="28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সিস্টেম</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বা</a:t>
            </a:r>
            <a:r>
              <a:rPr lang="en-US" sz="3500" dirty="0" smtClean="0">
                <a:solidFill>
                  <a:schemeClr val="tx1"/>
                </a:solidFill>
                <a:latin typeface="NikoshBAN" pitchFamily="2" charset="0"/>
                <a:cs typeface="NikoshBAN" pitchFamily="2" charset="0"/>
              </a:rPr>
              <a:t> </a:t>
            </a:r>
            <a:r>
              <a:rPr lang="en-US" sz="3500" dirty="0" err="1" smtClean="0">
                <a:solidFill>
                  <a:schemeClr val="tx1"/>
                </a:solidFill>
                <a:latin typeface="NikoshBAN" pitchFamily="2" charset="0"/>
                <a:cs typeface="NikoshBAN" pitchFamily="2" charset="0"/>
              </a:rPr>
              <a:t>ব্যবস্থা</a:t>
            </a:r>
            <a:r>
              <a:rPr lang="bn-IN" sz="3500" dirty="0" smtClean="0">
                <a:solidFill>
                  <a:schemeClr val="tx1"/>
                </a:solidFill>
                <a:latin typeface="NikoshBAN" pitchFamily="2" charset="0"/>
                <a:cs typeface="NikoshBAN" pitchFamily="2" charset="0"/>
              </a:rPr>
              <a:t>র বাইরে অবস্থিত যা কিছু প্রত্যক্ষভাবে সিস্টেমের আচরণকে প্রভাবিত করে তাকে </a:t>
            </a:r>
            <a:r>
              <a:rPr lang="en-US" sz="3500" dirty="0" err="1" smtClean="0">
                <a:solidFill>
                  <a:schemeClr val="tx1"/>
                </a:solidFill>
                <a:latin typeface="NikoshBAN" pitchFamily="2" charset="0"/>
                <a:cs typeface="NikoshBAN" pitchFamily="2" charset="0"/>
              </a:rPr>
              <a:t>পরিপার্শ্ব</a:t>
            </a:r>
            <a:r>
              <a:rPr lang="en-US" sz="3500" dirty="0" smtClean="0">
                <a:solidFill>
                  <a:schemeClr val="tx1"/>
                </a:solidFill>
                <a:latin typeface="NikoshBAN" pitchFamily="2" charset="0"/>
                <a:cs typeface="NikoshBAN" pitchFamily="2" charset="0"/>
              </a:rPr>
              <a:t> </a:t>
            </a:r>
            <a:r>
              <a:rPr lang="bn-IN" sz="3500" dirty="0" smtClean="0">
                <a:solidFill>
                  <a:schemeClr val="tx1"/>
                </a:solidFill>
                <a:latin typeface="NikoshBAN" pitchFamily="2" charset="0"/>
                <a:cs typeface="NikoshBAN" pitchFamily="2" charset="0"/>
              </a:rPr>
              <a:t>বলে। </a:t>
            </a:r>
          </a:p>
          <a:p>
            <a:pPr algn="l"/>
            <a:endParaRPr lang="bn-IN" b="1" u="sng" dirty="0" smtClean="0">
              <a:latin typeface="NikoshBAN" pitchFamily="2" charset="0"/>
              <a:cs typeface="NikoshBAN" pitchFamily="2" charset="0"/>
            </a:endParaRPr>
          </a:p>
          <a:p>
            <a:endParaRPr lang="en-US" b="1" u="sng" dirty="0"/>
          </a:p>
        </p:txBody>
      </p:sp>
      <p:sp>
        <p:nvSpPr>
          <p:cNvPr id="22" name="TextBox 21"/>
          <p:cNvSpPr txBox="1"/>
          <p:nvPr/>
        </p:nvSpPr>
        <p:spPr>
          <a:xfrm>
            <a:off x="3307416" y="3266354"/>
            <a:ext cx="2819400" cy="523220"/>
          </a:xfrm>
          <a:prstGeom prst="rect">
            <a:avLst/>
          </a:prstGeom>
          <a:noFill/>
        </p:spPr>
        <p:txBody>
          <a:bodyPr wrap="square" rtlCol="0">
            <a:spAutoFit/>
          </a:bodyPr>
          <a:lstStyle/>
          <a:p>
            <a:r>
              <a:rPr lang="bn-IN" sz="2800" dirty="0" smtClean="0">
                <a:ln w="0"/>
                <a:effectLst>
                  <a:outerShdw blurRad="38100" dist="19050" dir="2700000" algn="tl" rotWithShape="0">
                    <a:schemeClr val="dk1">
                      <a:alpha val="40000"/>
                    </a:schemeClr>
                  </a:outerShdw>
                </a:effectLst>
                <a:latin typeface="NikoshBAN" pitchFamily="2" charset="0"/>
                <a:cs typeface="NikoshBAN" pitchFamily="2" charset="0"/>
              </a:rPr>
              <a:t>মহাবিশ্ব</a:t>
            </a:r>
            <a:r>
              <a:rPr lang="bn-IN" sz="2400" dirty="0" smtClean="0">
                <a:ln w="0"/>
                <a:effectLst>
                  <a:outerShdw blurRad="38100" dist="19050" dir="2700000" algn="tl" rotWithShape="0">
                    <a:schemeClr val="dk1">
                      <a:alpha val="40000"/>
                    </a:schemeClr>
                  </a:outerShdw>
                </a:effectLst>
                <a:latin typeface="NikoshBAN" pitchFamily="2" charset="0"/>
                <a:cs typeface="NikoshBAN" pitchFamily="2" charset="0"/>
              </a:rPr>
              <a:t> </a:t>
            </a:r>
            <a:r>
              <a:rPr lang="en-US" sz="2000" dirty="0" smtClean="0">
                <a:ln w="0"/>
                <a:effectLst>
                  <a:outerShdw blurRad="38100" dist="19050" dir="2700000" algn="tl" rotWithShape="0">
                    <a:schemeClr val="dk1">
                      <a:alpha val="40000"/>
                    </a:schemeClr>
                  </a:outerShdw>
                </a:effectLst>
                <a:latin typeface="NikoshBAN" pitchFamily="2" charset="0"/>
                <a:cs typeface="NikoshBAN" pitchFamily="2" charset="0"/>
              </a:rPr>
              <a:t>(Universe)</a:t>
            </a:r>
            <a:r>
              <a:rPr lang="bn-IN" sz="1600" dirty="0" smtClean="0">
                <a:ln w="0"/>
                <a:effectLst>
                  <a:outerShdw blurRad="38100" dist="19050" dir="2700000" algn="tl" rotWithShape="0">
                    <a:schemeClr val="dk1">
                      <a:alpha val="40000"/>
                    </a:schemeClr>
                  </a:outerShdw>
                </a:effectLst>
                <a:latin typeface="NikoshBAN" pitchFamily="2" charset="0"/>
                <a:cs typeface="NikoshBAN" pitchFamily="2" charset="0"/>
              </a:rPr>
              <a:t> </a:t>
            </a:r>
            <a:endParaRPr lang="en-US" sz="1600" dirty="0">
              <a:ln w="0"/>
              <a:effectLst>
                <a:outerShdw blurRad="38100" dist="19050" dir="2700000" algn="tl" rotWithShape="0">
                  <a:schemeClr val="dk1">
                    <a:alpha val="40000"/>
                  </a:schemeClr>
                </a:outerShdw>
              </a:effectLst>
            </a:endParaRPr>
          </a:p>
        </p:txBody>
      </p:sp>
      <p:sp>
        <p:nvSpPr>
          <p:cNvPr id="25" name="Oval 24"/>
          <p:cNvSpPr/>
          <p:nvPr/>
        </p:nvSpPr>
        <p:spPr>
          <a:xfrm>
            <a:off x="609600" y="226367"/>
            <a:ext cx="7848600" cy="3581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54813" y="932075"/>
            <a:ext cx="38862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775697" y="2737993"/>
            <a:ext cx="3839135" cy="523220"/>
          </a:xfrm>
          <a:prstGeom prst="rect">
            <a:avLst/>
          </a:prstGeom>
          <a:noFill/>
        </p:spPr>
        <p:txBody>
          <a:bodyPr wrap="square" rtlCol="0">
            <a:spAutoFit/>
          </a:bodyPr>
          <a:lstStyle/>
          <a:p>
            <a:r>
              <a:rPr lang="bn-IN" sz="2800" dirty="0" smtClean="0">
                <a:solidFill>
                  <a:srgbClr val="FF0000"/>
                </a:solidFill>
                <a:latin typeface="NikoshBAN" pitchFamily="2" charset="0"/>
                <a:cs typeface="NikoshBAN" pitchFamily="2" charset="0"/>
              </a:rPr>
              <a:t>পরিপার্শ্ব </a:t>
            </a:r>
            <a:r>
              <a:rPr lang="en-US" sz="2400" dirty="0" smtClean="0">
                <a:solidFill>
                  <a:srgbClr val="FF0000"/>
                </a:solidFill>
                <a:latin typeface="NikoshBAN" pitchFamily="2" charset="0"/>
                <a:cs typeface="NikoshBAN" pitchFamily="2" charset="0"/>
              </a:rPr>
              <a:t>(Surroundings)</a:t>
            </a:r>
            <a:r>
              <a:rPr lang="bn-IN" sz="2400" dirty="0" smtClean="0">
                <a:solidFill>
                  <a:srgbClr val="FF0000"/>
                </a:solidFill>
                <a:latin typeface="NikoshBAN" pitchFamily="2" charset="0"/>
                <a:cs typeface="NikoshBAN" pitchFamily="2" charset="0"/>
              </a:rPr>
              <a:t> </a:t>
            </a:r>
            <a:r>
              <a:rPr lang="bn-IN" dirty="0" smtClean="0">
                <a:solidFill>
                  <a:srgbClr val="FF0000"/>
                </a:solidFill>
                <a:latin typeface="NikoshBAN" pitchFamily="2" charset="0"/>
                <a:cs typeface="NikoshBAN" pitchFamily="2" charset="0"/>
              </a:rPr>
              <a:t> </a:t>
            </a:r>
            <a:endParaRPr lang="en-US" dirty="0">
              <a:solidFill>
                <a:srgbClr val="FF0000"/>
              </a:solidFill>
            </a:endParaRPr>
          </a:p>
        </p:txBody>
      </p:sp>
      <p:sp>
        <p:nvSpPr>
          <p:cNvPr id="15" name="Oval 14"/>
          <p:cNvSpPr/>
          <p:nvPr/>
        </p:nvSpPr>
        <p:spPr>
          <a:xfrm>
            <a:off x="3414432" y="1427932"/>
            <a:ext cx="2514600" cy="907508"/>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585881" y="1664461"/>
            <a:ext cx="2218765" cy="470664"/>
          </a:xfrm>
          <a:prstGeom prst="rect">
            <a:avLst/>
          </a:prstGeom>
          <a:noFill/>
        </p:spPr>
        <p:txBody>
          <a:bodyPr wrap="square" rtlCol="0">
            <a:spAutoFit/>
          </a:bodyPr>
          <a:lstStyle/>
          <a:p>
            <a:r>
              <a:rPr lang="bn-IN" sz="2400" dirty="0" smtClean="0">
                <a:latin typeface="NikoshBAN" pitchFamily="2" charset="0"/>
                <a:cs typeface="NikoshBAN" pitchFamily="2" charset="0"/>
              </a:rPr>
              <a:t>সিস্টেম</a:t>
            </a:r>
            <a:r>
              <a:rPr lang="en-US" sz="2400" dirty="0" smtClean="0">
                <a:latin typeface="NikoshBAN" pitchFamily="2" charset="0"/>
                <a:cs typeface="NikoshBAN" pitchFamily="2" charset="0"/>
              </a:rPr>
              <a:t>(System)</a:t>
            </a:r>
            <a:r>
              <a:rPr lang="bn-IN" sz="2400" dirty="0" smtClean="0">
                <a:latin typeface="NikoshBAN" pitchFamily="2" charset="0"/>
                <a:cs typeface="NikoshBAN" pitchFamily="2" charset="0"/>
              </a:rPr>
              <a:t> </a:t>
            </a:r>
            <a:endParaRPr lang="en-US" sz="2400" dirty="0"/>
          </a:p>
        </p:txBody>
      </p:sp>
    </p:spTree>
    <p:extLst>
      <p:ext uri="{BB962C8B-B14F-4D97-AF65-F5344CB8AC3E}">
        <p14:creationId xmlns:p14="http://schemas.microsoft.com/office/powerpoint/2010/main" val="77095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3">
                                            <p:bg/>
                                          </p:spTgt>
                                        </p:tgtEl>
                                        <p:attrNameLst>
                                          <p:attrName>style.visibility</p:attrName>
                                        </p:attrNameLst>
                                      </p:cBhvr>
                                      <p:to>
                                        <p:strVal val="visible"/>
                                      </p:to>
                                    </p:set>
                                    <p:anim calcmode="lin" valueType="num">
                                      <p:cBhvr>
                                        <p:cTn id="26" dur="500" fill="hold"/>
                                        <p:tgtEl>
                                          <p:spTgt spid="3">
                                            <p:bg/>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
                                            <p:bg/>
                                          </p:spTgt>
                                        </p:tgtEl>
                                        <p:attrNameLst>
                                          <p:attrName>ppt_y</p:attrName>
                                        </p:attrNameLst>
                                      </p:cBhvr>
                                      <p:tavLst>
                                        <p:tav tm="0">
                                          <p:val>
                                            <p:strVal val="#ppt_y"/>
                                          </p:val>
                                        </p:tav>
                                        <p:tav tm="100000">
                                          <p:val>
                                            <p:strVal val="#ppt_y"/>
                                          </p:val>
                                        </p:tav>
                                      </p:tavLst>
                                    </p:anim>
                                    <p:anim calcmode="lin" valueType="num">
                                      <p:cBhvr>
                                        <p:cTn id="28" dur="500" fill="hold"/>
                                        <p:tgtEl>
                                          <p:spTgt spid="3">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
                                            <p:bg/>
                                          </p:spTgt>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35"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19">
                                            <p:bg/>
                                          </p:spTgt>
                                        </p:tgtEl>
                                        <p:attrNameLst>
                                          <p:attrName>style.visibility</p:attrName>
                                        </p:attrNameLst>
                                      </p:cBhvr>
                                      <p:to>
                                        <p:strVal val="visible"/>
                                      </p:to>
                                    </p:set>
                                    <p:anim calcmode="lin" valueType="num">
                                      <p:cBhvr>
                                        <p:cTn id="42" dur="500" fill="hold"/>
                                        <p:tgtEl>
                                          <p:spTgt spid="19">
                                            <p:bg/>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9">
                                            <p:bg/>
                                          </p:spTgt>
                                        </p:tgtEl>
                                        <p:attrNameLst>
                                          <p:attrName>ppt_y</p:attrName>
                                        </p:attrNameLst>
                                      </p:cBhvr>
                                      <p:tavLst>
                                        <p:tav tm="0">
                                          <p:val>
                                            <p:strVal val="#ppt_y"/>
                                          </p:val>
                                        </p:tav>
                                        <p:tav tm="100000">
                                          <p:val>
                                            <p:strVal val="#ppt_y"/>
                                          </p:val>
                                        </p:tav>
                                      </p:tavLst>
                                    </p:anim>
                                    <p:anim calcmode="lin" valueType="num">
                                      <p:cBhvr>
                                        <p:cTn id="44" dur="500" fill="hold"/>
                                        <p:tgtEl>
                                          <p:spTgt spid="19">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9">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9">
                                            <p:bg/>
                                          </p:spTgt>
                                        </p:tgtEl>
                                      </p:cBhvr>
                                    </p:animEffect>
                                  </p:childTnLst>
                                </p:cTn>
                              </p:par>
                              <p:par>
                                <p:cTn id="47" presetID="41" presetClass="entr" presetSubtype="0" fill="hold" grpId="0" nodeType="withEffect">
                                  <p:stCondLst>
                                    <p:cond delay="0"/>
                                  </p:stCondLst>
                                  <p:iterate type="lt">
                                    <p:tmPct val="10000"/>
                                  </p:iterate>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p:cTn id="49"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51"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1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19" grpId="0" build="p" animBg="1"/>
      <p:bldP spid="22" grpId="0"/>
      <p:bldP spid="25" grpId="0" animBg="1"/>
      <p:bldP spid="13"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433492"/>
            <a:ext cx="5486400" cy="533399"/>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3200" dirty="0" smtClean="0">
                <a:latin typeface="NikoshBAN" pitchFamily="2" charset="0"/>
                <a:cs typeface="NikoshBAN" pitchFamily="2" charset="0"/>
              </a:rPr>
              <a:t> </a:t>
            </a:r>
            <a:r>
              <a:rPr lang="en-US" sz="4000" dirty="0" err="1" smtClean="0">
                <a:latin typeface="NikoshBAN" pitchFamily="2" charset="0"/>
                <a:cs typeface="NikoshBAN" pitchFamily="2" charset="0"/>
              </a:rPr>
              <a:t>তাপগতীয়</a:t>
            </a:r>
            <a:r>
              <a:rPr lang="en-US" sz="4000" dirty="0" smtClean="0">
                <a:latin typeface="NikoshBAN" pitchFamily="2" charset="0"/>
                <a:cs typeface="NikoshBAN" pitchFamily="2" charset="0"/>
              </a:rPr>
              <a:t> </a:t>
            </a:r>
            <a:r>
              <a:rPr lang="en-US" sz="4000" dirty="0" err="1" smtClean="0">
                <a:latin typeface="NikoshBAN" pitchFamily="2" charset="0"/>
                <a:cs typeface="NikoshBAN" pitchFamily="2" charset="0"/>
              </a:rPr>
              <a:t>সিস্টেম</a:t>
            </a:r>
            <a:r>
              <a:rPr lang="en-US" sz="4000" dirty="0" smtClean="0">
                <a:latin typeface="NikoshBAN" pitchFamily="2" charset="0"/>
                <a:cs typeface="NikoshBAN" pitchFamily="2" charset="0"/>
              </a:rPr>
              <a:t>  </a:t>
            </a:r>
            <a:r>
              <a:rPr lang="bn-IN" sz="4000" dirty="0" smtClean="0">
                <a:latin typeface="NikoshBAN" pitchFamily="2" charset="0"/>
                <a:cs typeface="NikoshBAN" pitchFamily="2" charset="0"/>
              </a:rPr>
              <a:t>তিন প্রকারের </a:t>
            </a:r>
            <a:endParaRPr lang="en-US" sz="4000" dirty="0">
              <a:latin typeface="NikoshBAN" pitchFamily="2" charset="0"/>
              <a:cs typeface="NikoshBAN" pitchFamily="2" charset="0"/>
            </a:endParaRPr>
          </a:p>
        </p:txBody>
      </p:sp>
      <p:sp>
        <p:nvSpPr>
          <p:cNvPr id="3" name="Subtitle 2"/>
          <p:cNvSpPr>
            <a:spLocks noGrp="1"/>
          </p:cNvSpPr>
          <p:nvPr>
            <p:ph type="subTitle" idx="1"/>
          </p:nvPr>
        </p:nvSpPr>
        <p:spPr>
          <a:xfrm>
            <a:off x="633186" y="1426575"/>
            <a:ext cx="7572828" cy="609600"/>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l"/>
            <a:r>
              <a:rPr lang="bn-IN" sz="3600" dirty="0" smtClean="0">
                <a:solidFill>
                  <a:srgbClr val="FF0000"/>
                </a:solidFill>
                <a:latin typeface="NikoshBAN" pitchFamily="2" charset="0"/>
                <a:cs typeface="NikoshBAN" pitchFamily="2" charset="0"/>
              </a:rPr>
              <a:t>১। </a:t>
            </a:r>
            <a:r>
              <a:rPr lang="en-US" sz="3600" dirty="0" err="1">
                <a:solidFill>
                  <a:srgbClr val="FF0000"/>
                </a:solidFill>
                <a:latin typeface="NikoshBAN" pitchFamily="2" charset="0"/>
                <a:cs typeface="NikoshBAN" pitchFamily="2" charset="0"/>
              </a:rPr>
              <a:t>উন্মুক্ত</a:t>
            </a:r>
            <a:r>
              <a:rPr lang="en-US" sz="3600" dirty="0">
                <a:solidFill>
                  <a:srgbClr val="FF0000"/>
                </a:solidFill>
                <a:latin typeface="NikoshBAN" pitchFamily="2" charset="0"/>
                <a:cs typeface="NikoshBAN" pitchFamily="2" charset="0"/>
              </a:rPr>
              <a:t> </a:t>
            </a:r>
            <a:r>
              <a:rPr lang="bn-IN" sz="3600" dirty="0">
                <a:solidFill>
                  <a:srgbClr val="FF0000"/>
                </a:solidFill>
                <a:latin typeface="NikoshBAN" pitchFamily="2" charset="0"/>
                <a:cs typeface="NikoshBAN" pitchFamily="2" charset="0"/>
              </a:rPr>
              <a:t>সিস্টে</a:t>
            </a:r>
            <a:r>
              <a:rPr lang="en-US" sz="3600" dirty="0">
                <a:solidFill>
                  <a:srgbClr val="FF0000"/>
                </a:solidFill>
                <a:latin typeface="NikoshBAN" pitchFamily="2" charset="0"/>
                <a:cs typeface="NikoshBAN" pitchFamily="2" charset="0"/>
              </a:rPr>
              <a:t>ম</a:t>
            </a:r>
            <a:r>
              <a:rPr lang="bn-IN" sz="3600" dirty="0">
                <a:solidFill>
                  <a:srgbClr val="FF0000"/>
                </a:solidFill>
                <a:latin typeface="NikoshBAN" pitchFamily="2" charset="0"/>
                <a:cs typeface="NikoshBAN" pitchFamily="2" charset="0"/>
              </a:rPr>
              <a:t> </a:t>
            </a:r>
            <a:r>
              <a:rPr lang="bn-IN" sz="3600" dirty="0" smtClean="0">
                <a:solidFill>
                  <a:srgbClr val="FF0000"/>
                </a:solidFill>
                <a:latin typeface="NikoshBAN" pitchFamily="2" charset="0"/>
                <a:cs typeface="NikoshBAN" pitchFamily="2" charset="0"/>
              </a:rPr>
              <a:t>২। </a:t>
            </a:r>
            <a:r>
              <a:rPr lang="bn-IN" sz="3600" dirty="0">
                <a:solidFill>
                  <a:srgbClr val="FF0000"/>
                </a:solidFill>
                <a:latin typeface="NikoshBAN" pitchFamily="2" charset="0"/>
                <a:cs typeface="NikoshBAN" pitchFamily="2" charset="0"/>
              </a:rPr>
              <a:t>বদ্ধ সিস্টে</a:t>
            </a:r>
            <a:r>
              <a:rPr lang="en-US" sz="3600" dirty="0">
                <a:solidFill>
                  <a:srgbClr val="FF0000"/>
                </a:solidFill>
                <a:latin typeface="NikoshBAN" pitchFamily="2" charset="0"/>
                <a:cs typeface="NikoshBAN" pitchFamily="2" charset="0"/>
              </a:rPr>
              <a:t>ম</a:t>
            </a:r>
            <a:r>
              <a:rPr lang="bn-IN" sz="3600" dirty="0">
                <a:solidFill>
                  <a:srgbClr val="FF0000"/>
                </a:solidFill>
                <a:latin typeface="NikoshBAN" pitchFamily="2" charset="0"/>
                <a:cs typeface="NikoshBAN" pitchFamily="2" charset="0"/>
              </a:rPr>
              <a:t> </a:t>
            </a:r>
            <a:r>
              <a:rPr lang="bn-IN" sz="3600" dirty="0" smtClean="0">
                <a:solidFill>
                  <a:srgbClr val="FF0000"/>
                </a:solidFill>
                <a:latin typeface="NikoshBAN" pitchFamily="2" charset="0"/>
                <a:cs typeface="NikoshBAN" pitchFamily="2" charset="0"/>
              </a:rPr>
              <a:t>৩। </a:t>
            </a:r>
            <a:r>
              <a:rPr lang="bn-IN" sz="3600" dirty="0">
                <a:solidFill>
                  <a:srgbClr val="FF0000"/>
                </a:solidFill>
                <a:latin typeface="NikoshBAN" pitchFamily="2" charset="0"/>
                <a:cs typeface="NikoshBAN" pitchFamily="2" charset="0"/>
              </a:rPr>
              <a:t>বিচ্ছিন্ন সিস্টে</a:t>
            </a:r>
            <a:r>
              <a:rPr lang="en-US" sz="3600" dirty="0">
                <a:solidFill>
                  <a:srgbClr val="FF0000"/>
                </a:solidFill>
                <a:latin typeface="NikoshBAN" pitchFamily="2" charset="0"/>
                <a:cs typeface="NikoshBAN" pitchFamily="2" charset="0"/>
              </a:rPr>
              <a:t>ম</a:t>
            </a:r>
            <a:r>
              <a:rPr lang="bn-IN" sz="3600" dirty="0">
                <a:solidFill>
                  <a:srgbClr val="FF0000"/>
                </a:solidFill>
                <a:latin typeface="NikoshBAN" pitchFamily="2" charset="0"/>
                <a:cs typeface="NikoshBAN" pitchFamily="2" charset="0"/>
              </a:rPr>
              <a:t> </a:t>
            </a:r>
            <a:endParaRPr lang="en-US" sz="3600" dirty="0">
              <a:solidFill>
                <a:srgbClr val="FF0000"/>
              </a:solidFill>
            </a:endParaRPr>
          </a:p>
          <a:p>
            <a:pPr algn="l"/>
            <a:endParaRPr lang="en-US" sz="2800" dirty="0"/>
          </a:p>
          <a:p>
            <a:pPr algn="l"/>
            <a:endParaRPr lang="en-US" sz="2800" dirty="0"/>
          </a:p>
          <a:p>
            <a:pPr algn="l"/>
            <a:endParaRPr lang="bn-IN" sz="2800" dirty="0">
              <a:solidFill>
                <a:schemeClr val="tx1"/>
              </a:solidFill>
              <a:latin typeface="NikoshBAN" pitchFamily="2" charset="0"/>
              <a:cs typeface="NikoshBAN" pitchFamily="2" charset="0"/>
            </a:endParaRPr>
          </a:p>
          <a:p>
            <a:pPr algn="l"/>
            <a:endParaRPr lang="bn-IN" b="1" u="sng" dirty="0" smtClean="0">
              <a:latin typeface="NikoshBAN" pitchFamily="2" charset="0"/>
              <a:cs typeface="NikoshBAN" pitchFamily="2" charset="0"/>
            </a:endParaRPr>
          </a:p>
          <a:p>
            <a:endParaRPr lang="en-US" b="1" u="sng" dirty="0"/>
          </a:p>
        </p:txBody>
      </p:sp>
      <p:sp>
        <p:nvSpPr>
          <p:cNvPr id="14" name="TextBox 13"/>
          <p:cNvSpPr txBox="1"/>
          <p:nvPr/>
        </p:nvSpPr>
        <p:spPr>
          <a:xfrm>
            <a:off x="909277" y="5128652"/>
            <a:ext cx="1752600" cy="523220"/>
          </a:xfrm>
          <a:prstGeom prst="rect">
            <a:avLst/>
          </a:prstGeom>
          <a:noFill/>
        </p:spPr>
        <p:txBody>
          <a:bodyPr wrap="square" rtlCol="0">
            <a:spAutoFit/>
          </a:bodyPr>
          <a:lstStyle/>
          <a:p>
            <a:r>
              <a:rPr lang="en-US" sz="2800" b="1" dirty="0" err="1" smtClean="0">
                <a:solidFill>
                  <a:schemeClr val="tx2"/>
                </a:solidFill>
                <a:latin typeface="NikoshBAN" pitchFamily="2" charset="0"/>
                <a:cs typeface="NikoshBAN" pitchFamily="2" charset="0"/>
              </a:rPr>
              <a:t>উন্মুক্ত</a:t>
            </a:r>
            <a:r>
              <a:rPr lang="en-US" sz="2800" b="1" dirty="0" smtClean="0">
                <a:solidFill>
                  <a:schemeClr val="tx2"/>
                </a:solidFill>
                <a:latin typeface="NikoshBAN" pitchFamily="2" charset="0"/>
                <a:cs typeface="NikoshBAN" pitchFamily="2" charset="0"/>
              </a:rPr>
              <a:t> </a:t>
            </a:r>
            <a:r>
              <a:rPr lang="bn-IN" sz="2800" b="1" dirty="0" smtClean="0">
                <a:solidFill>
                  <a:schemeClr val="tx2"/>
                </a:solidFill>
                <a:latin typeface="NikoshBAN" pitchFamily="2" charset="0"/>
                <a:cs typeface="NikoshBAN" pitchFamily="2" charset="0"/>
              </a:rPr>
              <a:t>সিস্টে</a:t>
            </a:r>
            <a:r>
              <a:rPr lang="en-US" sz="2800" b="1" dirty="0" smtClean="0">
                <a:solidFill>
                  <a:schemeClr val="tx2"/>
                </a:solidFill>
                <a:latin typeface="NikoshBAN" pitchFamily="2" charset="0"/>
                <a:cs typeface="NikoshBAN" pitchFamily="2" charset="0"/>
              </a:rPr>
              <a:t>ম</a:t>
            </a:r>
            <a:r>
              <a:rPr lang="bn-IN" sz="2800" b="1" dirty="0" smtClean="0">
                <a:solidFill>
                  <a:schemeClr val="tx2"/>
                </a:solidFill>
                <a:latin typeface="NikoshBAN" pitchFamily="2" charset="0"/>
                <a:cs typeface="NikoshBAN" pitchFamily="2" charset="0"/>
              </a:rPr>
              <a:t> </a:t>
            </a:r>
            <a:endParaRPr lang="en-US" sz="2800" b="1" dirty="0">
              <a:solidFill>
                <a:schemeClr val="tx2"/>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357" y="2876049"/>
            <a:ext cx="1524000" cy="2015836"/>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2857500"/>
            <a:ext cx="1524000" cy="2015836"/>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2857500"/>
            <a:ext cx="1524000" cy="2015836"/>
          </a:xfrm>
          <a:prstGeom prst="rect">
            <a:avLst/>
          </a:prstGeom>
          <a:ln w="15875" cmpd="sng">
            <a:noFill/>
          </a:ln>
        </p:spPr>
      </p:pic>
      <p:sp>
        <p:nvSpPr>
          <p:cNvPr id="8" name="Multiply 7"/>
          <p:cNvSpPr/>
          <p:nvPr/>
        </p:nvSpPr>
        <p:spPr>
          <a:xfrm>
            <a:off x="6438900" y="2541443"/>
            <a:ext cx="475343" cy="63211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Multiply 16"/>
          <p:cNvSpPr/>
          <p:nvPr/>
        </p:nvSpPr>
        <p:spPr>
          <a:xfrm>
            <a:off x="3753757" y="2438400"/>
            <a:ext cx="475343" cy="63211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Multiply 22"/>
          <p:cNvSpPr/>
          <p:nvPr/>
        </p:nvSpPr>
        <p:spPr>
          <a:xfrm>
            <a:off x="7649028" y="3482686"/>
            <a:ext cx="475343" cy="632114"/>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nvGrpSpPr>
          <p:cNvPr id="26" name="Group 25"/>
          <p:cNvGrpSpPr/>
          <p:nvPr/>
        </p:nvGrpSpPr>
        <p:grpSpPr>
          <a:xfrm>
            <a:off x="2324100" y="3733800"/>
            <a:ext cx="533400" cy="461665"/>
            <a:chOff x="304800" y="5862935"/>
            <a:chExt cx="533400" cy="461665"/>
          </a:xfrm>
        </p:grpSpPr>
        <p:cxnSp>
          <p:nvCxnSpPr>
            <p:cNvPr id="10" name="Straight Connector 9"/>
            <p:cNvCxnSpPr/>
            <p:nvPr/>
          </p:nvCxnSpPr>
          <p:spPr>
            <a:xfrm>
              <a:off x="304800" y="6093767"/>
              <a:ext cx="152400" cy="23083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24543" y="5862935"/>
              <a:ext cx="413657" cy="461665"/>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1028700" y="2590800"/>
            <a:ext cx="533400" cy="461665"/>
            <a:chOff x="304800" y="5862935"/>
            <a:chExt cx="533400" cy="461665"/>
          </a:xfrm>
        </p:grpSpPr>
        <p:cxnSp>
          <p:nvCxnSpPr>
            <p:cNvPr id="28" name="Straight Connector 27"/>
            <p:cNvCxnSpPr/>
            <p:nvPr/>
          </p:nvCxnSpPr>
          <p:spPr>
            <a:xfrm>
              <a:off x="304800" y="6093767"/>
              <a:ext cx="152400" cy="23083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24543" y="5862935"/>
              <a:ext cx="413657" cy="461665"/>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991100" y="3653135"/>
            <a:ext cx="533400" cy="461665"/>
            <a:chOff x="304800" y="5862935"/>
            <a:chExt cx="533400" cy="461665"/>
          </a:xfrm>
        </p:grpSpPr>
        <p:cxnSp>
          <p:nvCxnSpPr>
            <p:cNvPr id="31" name="Straight Connector 30"/>
            <p:cNvCxnSpPr/>
            <p:nvPr/>
          </p:nvCxnSpPr>
          <p:spPr>
            <a:xfrm>
              <a:off x="304800" y="6093767"/>
              <a:ext cx="152400" cy="23083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24543" y="5862935"/>
              <a:ext cx="413657" cy="461665"/>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1638300" y="2514600"/>
            <a:ext cx="152400" cy="840432"/>
            <a:chOff x="1828800" y="3200400"/>
            <a:chExt cx="152400" cy="840432"/>
          </a:xfrm>
        </p:grpSpPr>
        <p:cxnSp>
          <p:nvCxnSpPr>
            <p:cNvPr id="42" name="Straight Arrow Connector 41"/>
            <p:cNvCxnSpPr/>
            <p:nvPr/>
          </p:nvCxnSpPr>
          <p:spPr>
            <a:xfrm>
              <a:off x="1828800" y="3227243"/>
              <a:ext cx="0" cy="81358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981200" y="3200400"/>
              <a:ext cx="0" cy="83596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7401378" y="3943490"/>
            <a:ext cx="970643" cy="538602"/>
            <a:chOff x="-1732643" y="5370246"/>
            <a:chExt cx="970643" cy="538602"/>
          </a:xfrm>
        </p:grpSpPr>
        <p:cxnSp>
          <p:nvCxnSpPr>
            <p:cNvPr id="45" name="Straight Arrow Connector 44"/>
            <p:cNvCxnSpPr/>
            <p:nvPr/>
          </p:nvCxnSpPr>
          <p:spPr>
            <a:xfrm flipH="1">
              <a:off x="-1656444" y="5486400"/>
              <a:ext cx="894444" cy="42244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1732643" y="5370246"/>
              <a:ext cx="894443" cy="42095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696278" y="3979776"/>
            <a:ext cx="970643" cy="538602"/>
            <a:chOff x="-1732643" y="5370246"/>
            <a:chExt cx="970643" cy="538602"/>
          </a:xfrm>
        </p:grpSpPr>
        <p:cxnSp>
          <p:nvCxnSpPr>
            <p:cNvPr id="59" name="Straight Arrow Connector 58"/>
            <p:cNvCxnSpPr/>
            <p:nvPr/>
          </p:nvCxnSpPr>
          <p:spPr>
            <a:xfrm flipH="1">
              <a:off x="-1656444" y="5486400"/>
              <a:ext cx="894444" cy="42244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1732643" y="5370246"/>
              <a:ext cx="894443" cy="42095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981200" y="4038600"/>
            <a:ext cx="970643" cy="538602"/>
            <a:chOff x="-1732643" y="5370246"/>
            <a:chExt cx="970643" cy="538602"/>
          </a:xfrm>
        </p:grpSpPr>
        <p:cxnSp>
          <p:nvCxnSpPr>
            <p:cNvPr id="62" name="Straight Arrow Connector 61"/>
            <p:cNvCxnSpPr/>
            <p:nvPr/>
          </p:nvCxnSpPr>
          <p:spPr>
            <a:xfrm flipH="1">
              <a:off x="-1656444" y="5486400"/>
              <a:ext cx="894444" cy="42244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1732643" y="5370246"/>
              <a:ext cx="894443" cy="42095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64" name="Can 63"/>
          <p:cNvSpPr/>
          <p:nvPr/>
        </p:nvSpPr>
        <p:spPr>
          <a:xfrm>
            <a:off x="4198407" y="2743200"/>
            <a:ext cx="497871" cy="296037"/>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4363506" y="2455833"/>
            <a:ext cx="152400" cy="840432"/>
            <a:chOff x="1828800" y="3200400"/>
            <a:chExt cx="152400" cy="840432"/>
          </a:xfrm>
        </p:grpSpPr>
        <p:cxnSp>
          <p:nvCxnSpPr>
            <p:cNvPr id="39" name="Straight Arrow Connector 38"/>
            <p:cNvCxnSpPr/>
            <p:nvPr/>
          </p:nvCxnSpPr>
          <p:spPr>
            <a:xfrm>
              <a:off x="1828800" y="3227243"/>
              <a:ext cx="0" cy="81358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981200" y="3200400"/>
              <a:ext cx="0" cy="83596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65" name="Can 64"/>
          <p:cNvSpPr/>
          <p:nvPr/>
        </p:nvSpPr>
        <p:spPr>
          <a:xfrm>
            <a:off x="6858000" y="2784994"/>
            <a:ext cx="497871" cy="296037"/>
          </a:xfrm>
          <a:prstGeom prst="ca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02929" y="2499376"/>
            <a:ext cx="152400" cy="840432"/>
            <a:chOff x="1828800" y="3200400"/>
            <a:chExt cx="152400" cy="840432"/>
          </a:xfrm>
        </p:grpSpPr>
        <p:cxnSp>
          <p:nvCxnSpPr>
            <p:cNvPr id="34" name="Straight Arrow Connector 33"/>
            <p:cNvCxnSpPr/>
            <p:nvPr/>
          </p:nvCxnSpPr>
          <p:spPr>
            <a:xfrm>
              <a:off x="1828800" y="3227243"/>
              <a:ext cx="0" cy="81358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981200" y="3200400"/>
              <a:ext cx="0" cy="83596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66" name="Freeform 65"/>
          <p:cNvSpPr/>
          <p:nvPr/>
        </p:nvSpPr>
        <p:spPr>
          <a:xfrm>
            <a:off x="6324600" y="2834904"/>
            <a:ext cx="1538514" cy="2061028"/>
          </a:xfrm>
          <a:custGeom>
            <a:avLst/>
            <a:gdLst>
              <a:gd name="connsiteX0" fmla="*/ 551543 w 1538514"/>
              <a:gd name="connsiteY0" fmla="*/ 0 h 2061028"/>
              <a:gd name="connsiteX1" fmla="*/ 566057 w 1538514"/>
              <a:gd name="connsiteY1" fmla="*/ 391885 h 2061028"/>
              <a:gd name="connsiteX2" fmla="*/ 595086 w 1538514"/>
              <a:gd name="connsiteY2" fmla="*/ 667657 h 2061028"/>
              <a:gd name="connsiteX3" fmla="*/ 580572 w 1538514"/>
              <a:gd name="connsiteY3" fmla="*/ 986971 h 2061028"/>
              <a:gd name="connsiteX4" fmla="*/ 566057 w 1538514"/>
              <a:gd name="connsiteY4" fmla="*/ 1030514 h 2061028"/>
              <a:gd name="connsiteX5" fmla="*/ 478972 w 1538514"/>
              <a:gd name="connsiteY5" fmla="*/ 1074057 h 2061028"/>
              <a:gd name="connsiteX6" fmla="*/ 435429 w 1538514"/>
              <a:gd name="connsiteY6" fmla="*/ 1103085 h 2061028"/>
              <a:gd name="connsiteX7" fmla="*/ 348343 w 1538514"/>
              <a:gd name="connsiteY7" fmla="*/ 1132114 h 2061028"/>
              <a:gd name="connsiteX8" fmla="*/ 304800 w 1538514"/>
              <a:gd name="connsiteY8" fmla="*/ 1146628 h 2061028"/>
              <a:gd name="connsiteX9" fmla="*/ 217714 w 1538514"/>
              <a:gd name="connsiteY9" fmla="*/ 1190171 h 2061028"/>
              <a:gd name="connsiteX10" fmla="*/ 174172 w 1538514"/>
              <a:gd name="connsiteY10" fmla="*/ 1219200 h 2061028"/>
              <a:gd name="connsiteX11" fmla="*/ 159657 w 1538514"/>
              <a:gd name="connsiteY11" fmla="*/ 1262743 h 2061028"/>
              <a:gd name="connsiteX12" fmla="*/ 72572 w 1538514"/>
              <a:gd name="connsiteY12" fmla="*/ 1320800 h 2061028"/>
              <a:gd name="connsiteX13" fmla="*/ 29029 w 1538514"/>
              <a:gd name="connsiteY13" fmla="*/ 1465943 h 2061028"/>
              <a:gd name="connsiteX14" fmla="*/ 14514 w 1538514"/>
              <a:gd name="connsiteY14" fmla="*/ 1509485 h 2061028"/>
              <a:gd name="connsiteX15" fmla="*/ 0 w 1538514"/>
              <a:gd name="connsiteY15" fmla="*/ 1582057 h 2061028"/>
              <a:gd name="connsiteX16" fmla="*/ 14514 w 1538514"/>
              <a:gd name="connsiteY16" fmla="*/ 1741714 h 2061028"/>
              <a:gd name="connsiteX17" fmla="*/ 58057 w 1538514"/>
              <a:gd name="connsiteY17" fmla="*/ 1770743 h 2061028"/>
              <a:gd name="connsiteX18" fmla="*/ 87086 w 1538514"/>
              <a:gd name="connsiteY18" fmla="*/ 1814285 h 2061028"/>
              <a:gd name="connsiteX19" fmla="*/ 145143 w 1538514"/>
              <a:gd name="connsiteY19" fmla="*/ 1886857 h 2061028"/>
              <a:gd name="connsiteX20" fmla="*/ 217714 w 1538514"/>
              <a:gd name="connsiteY20" fmla="*/ 1944914 h 2061028"/>
              <a:gd name="connsiteX21" fmla="*/ 348343 w 1538514"/>
              <a:gd name="connsiteY21" fmla="*/ 2017485 h 2061028"/>
              <a:gd name="connsiteX22" fmla="*/ 508000 w 1538514"/>
              <a:gd name="connsiteY22" fmla="*/ 2061028 h 2061028"/>
              <a:gd name="connsiteX23" fmla="*/ 1175657 w 1538514"/>
              <a:gd name="connsiteY23" fmla="*/ 2046514 h 2061028"/>
              <a:gd name="connsiteX24" fmla="*/ 1219200 w 1538514"/>
              <a:gd name="connsiteY24" fmla="*/ 2032000 h 2061028"/>
              <a:gd name="connsiteX25" fmla="*/ 1248229 w 1538514"/>
              <a:gd name="connsiteY25" fmla="*/ 1988457 h 2061028"/>
              <a:gd name="connsiteX26" fmla="*/ 1335314 w 1538514"/>
              <a:gd name="connsiteY26" fmla="*/ 1959428 h 2061028"/>
              <a:gd name="connsiteX27" fmla="*/ 1422400 w 1538514"/>
              <a:gd name="connsiteY27" fmla="*/ 1915885 h 2061028"/>
              <a:gd name="connsiteX28" fmla="*/ 1480457 w 1538514"/>
              <a:gd name="connsiteY28" fmla="*/ 1828800 h 2061028"/>
              <a:gd name="connsiteX29" fmla="*/ 1494972 w 1538514"/>
              <a:gd name="connsiteY29" fmla="*/ 1785257 h 2061028"/>
              <a:gd name="connsiteX30" fmla="*/ 1538514 w 1538514"/>
              <a:gd name="connsiteY30" fmla="*/ 1698171 h 2061028"/>
              <a:gd name="connsiteX31" fmla="*/ 1524000 w 1538514"/>
              <a:gd name="connsiteY31" fmla="*/ 1436914 h 2061028"/>
              <a:gd name="connsiteX32" fmla="*/ 1494972 w 1538514"/>
              <a:gd name="connsiteY32" fmla="*/ 1393371 h 2061028"/>
              <a:gd name="connsiteX33" fmla="*/ 1480457 w 1538514"/>
              <a:gd name="connsiteY33" fmla="*/ 1349828 h 2061028"/>
              <a:gd name="connsiteX34" fmla="*/ 1436914 w 1538514"/>
              <a:gd name="connsiteY34" fmla="*/ 1320800 h 2061028"/>
              <a:gd name="connsiteX35" fmla="*/ 1335314 w 1538514"/>
              <a:gd name="connsiteY35" fmla="*/ 1219200 h 2061028"/>
              <a:gd name="connsiteX36" fmla="*/ 1262743 w 1538514"/>
              <a:gd name="connsiteY36" fmla="*/ 1146628 h 2061028"/>
              <a:gd name="connsiteX37" fmla="*/ 1175657 w 1538514"/>
              <a:gd name="connsiteY37" fmla="*/ 1117600 h 2061028"/>
              <a:gd name="connsiteX38" fmla="*/ 1132114 w 1538514"/>
              <a:gd name="connsiteY38" fmla="*/ 1074057 h 2061028"/>
              <a:gd name="connsiteX39" fmla="*/ 1074057 w 1538514"/>
              <a:gd name="connsiteY39" fmla="*/ 1059543 h 2061028"/>
              <a:gd name="connsiteX40" fmla="*/ 1030514 w 1538514"/>
              <a:gd name="connsiteY40" fmla="*/ 1045028 h 2061028"/>
              <a:gd name="connsiteX41" fmla="*/ 986972 w 1538514"/>
              <a:gd name="connsiteY41" fmla="*/ 899885 h 2061028"/>
              <a:gd name="connsiteX42" fmla="*/ 1001486 w 1538514"/>
              <a:gd name="connsiteY42" fmla="*/ 725714 h 2061028"/>
              <a:gd name="connsiteX43" fmla="*/ 1016000 w 1538514"/>
              <a:gd name="connsiteY43" fmla="*/ 348343 h 2061028"/>
              <a:gd name="connsiteX44" fmla="*/ 1030514 w 1538514"/>
              <a:gd name="connsiteY44" fmla="*/ 261257 h 2061028"/>
              <a:gd name="connsiteX45" fmla="*/ 1045029 w 1538514"/>
              <a:gd name="connsiteY45" fmla="*/ 217714 h 2061028"/>
              <a:gd name="connsiteX46" fmla="*/ 1045029 w 1538514"/>
              <a:gd name="connsiteY46" fmla="*/ 0 h 206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38514" h="2061028">
                <a:moveTo>
                  <a:pt x="551543" y="0"/>
                </a:moveTo>
                <a:cubicBezTo>
                  <a:pt x="556381" y="130628"/>
                  <a:pt x="559187" y="261348"/>
                  <a:pt x="566057" y="391885"/>
                </a:cubicBezTo>
                <a:cubicBezTo>
                  <a:pt x="570978" y="485382"/>
                  <a:pt x="583524" y="575163"/>
                  <a:pt x="595086" y="667657"/>
                </a:cubicBezTo>
                <a:cubicBezTo>
                  <a:pt x="590248" y="774095"/>
                  <a:pt x="589069" y="880762"/>
                  <a:pt x="580572" y="986971"/>
                </a:cubicBezTo>
                <a:cubicBezTo>
                  <a:pt x="579352" y="1002222"/>
                  <a:pt x="575615" y="1018567"/>
                  <a:pt x="566057" y="1030514"/>
                </a:cubicBezTo>
                <a:cubicBezTo>
                  <a:pt x="538326" y="1065178"/>
                  <a:pt x="514031" y="1056528"/>
                  <a:pt x="478972" y="1074057"/>
                </a:cubicBezTo>
                <a:cubicBezTo>
                  <a:pt x="463370" y="1081858"/>
                  <a:pt x="451369" y="1096000"/>
                  <a:pt x="435429" y="1103085"/>
                </a:cubicBezTo>
                <a:cubicBezTo>
                  <a:pt x="407467" y="1115512"/>
                  <a:pt x="377372" y="1122438"/>
                  <a:pt x="348343" y="1132114"/>
                </a:cubicBezTo>
                <a:lnTo>
                  <a:pt x="304800" y="1146628"/>
                </a:lnTo>
                <a:cubicBezTo>
                  <a:pt x="180007" y="1229825"/>
                  <a:pt x="337902" y="1130076"/>
                  <a:pt x="217714" y="1190171"/>
                </a:cubicBezTo>
                <a:cubicBezTo>
                  <a:pt x="202112" y="1197972"/>
                  <a:pt x="188686" y="1209524"/>
                  <a:pt x="174172" y="1219200"/>
                </a:cubicBezTo>
                <a:cubicBezTo>
                  <a:pt x="169334" y="1233714"/>
                  <a:pt x="170475" y="1251925"/>
                  <a:pt x="159657" y="1262743"/>
                </a:cubicBezTo>
                <a:cubicBezTo>
                  <a:pt x="134988" y="1287412"/>
                  <a:pt x="72572" y="1320800"/>
                  <a:pt x="72572" y="1320800"/>
                </a:cubicBezTo>
                <a:cubicBezTo>
                  <a:pt x="50637" y="1408534"/>
                  <a:pt x="64362" y="1359946"/>
                  <a:pt x="29029" y="1465943"/>
                </a:cubicBezTo>
                <a:cubicBezTo>
                  <a:pt x="24191" y="1480457"/>
                  <a:pt x="17514" y="1494483"/>
                  <a:pt x="14514" y="1509485"/>
                </a:cubicBezTo>
                <a:lnTo>
                  <a:pt x="0" y="1582057"/>
                </a:lnTo>
                <a:cubicBezTo>
                  <a:pt x="4838" y="1635276"/>
                  <a:pt x="-1201" y="1690639"/>
                  <a:pt x="14514" y="1741714"/>
                </a:cubicBezTo>
                <a:cubicBezTo>
                  <a:pt x="19644" y="1758387"/>
                  <a:pt x="45722" y="1758408"/>
                  <a:pt x="58057" y="1770743"/>
                </a:cubicBezTo>
                <a:cubicBezTo>
                  <a:pt x="70392" y="1783078"/>
                  <a:pt x="77410" y="1799771"/>
                  <a:pt x="87086" y="1814285"/>
                </a:cubicBezTo>
                <a:cubicBezTo>
                  <a:pt x="115341" y="1899053"/>
                  <a:pt x="79492" y="1821206"/>
                  <a:pt x="145143" y="1886857"/>
                </a:cubicBezTo>
                <a:cubicBezTo>
                  <a:pt x="210794" y="1952508"/>
                  <a:pt x="132947" y="1916658"/>
                  <a:pt x="217714" y="1944914"/>
                </a:cubicBezTo>
                <a:cubicBezTo>
                  <a:pt x="317530" y="2011458"/>
                  <a:pt x="271702" y="1991939"/>
                  <a:pt x="348343" y="2017485"/>
                </a:cubicBezTo>
                <a:cubicBezTo>
                  <a:pt x="413153" y="2060692"/>
                  <a:pt x="399593" y="2061028"/>
                  <a:pt x="508000" y="2061028"/>
                </a:cubicBezTo>
                <a:cubicBezTo>
                  <a:pt x="730605" y="2061028"/>
                  <a:pt x="953105" y="2051352"/>
                  <a:pt x="1175657" y="2046514"/>
                </a:cubicBezTo>
                <a:cubicBezTo>
                  <a:pt x="1190171" y="2041676"/>
                  <a:pt x="1207253" y="2041557"/>
                  <a:pt x="1219200" y="2032000"/>
                </a:cubicBezTo>
                <a:cubicBezTo>
                  <a:pt x="1232822" y="2021103"/>
                  <a:pt x="1233436" y="1997702"/>
                  <a:pt x="1248229" y="1988457"/>
                </a:cubicBezTo>
                <a:cubicBezTo>
                  <a:pt x="1274177" y="1972240"/>
                  <a:pt x="1309854" y="1976401"/>
                  <a:pt x="1335314" y="1959428"/>
                </a:cubicBezTo>
                <a:cubicBezTo>
                  <a:pt x="1391587" y="1921913"/>
                  <a:pt x="1362308" y="1935916"/>
                  <a:pt x="1422400" y="1915885"/>
                </a:cubicBezTo>
                <a:cubicBezTo>
                  <a:pt x="1456910" y="1812354"/>
                  <a:pt x="1407976" y="1937520"/>
                  <a:pt x="1480457" y="1828800"/>
                </a:cubicBezTo>
                <a:cubicBezTo>
                  <a:pt x="1488944" y="1816070"/>
                  <a:pt x="1488130" y="1798941"/>
                  <a:pt x="1494972" y="1785257"/>
                </a:cubicBezTo>
                <a:cubicBezTo>
                  <a:pt x="1551241" y="1672719"/>
                  <a:pt x="1502035" y="1807611"/>
                  <a:pt x="1538514" y="1698171"/>
                </a:cubicBezTo>
                <a:cubicBezTo>
                  <a:pt x="1533676" y="1611085"/>
                  <a:pt x="1536335" y="1523257"/>
                  <a:pt x="1524000" y="1436914"/>
                </a:cubicBezTo>
                <a:cubicBezTo>
                  <a:pt x="1521533" y="1419645"/>
                  <a:pt x="1502773" y="1408973"/>
                  <a:pt x="1494972" y="1393371"/>
                </a:cubicBezTo>
                <a:cubicBezTo>
                  <a:pt x="1488130" y="1379687"/>
                  <a:pt x="1490015" y="1361775"/>
                  <a:pt x="1480457" y="1349828"/>
                </a:cubicBezTo>
                <a:cubicBezTo>
                  <a:pt x="1469560" y="1336207"/>
                  <a:pt x="1451428" y="1330476"/>
                  <a:pt x="1436914" y="1320800"/>
                </a:cubicBezTo>
                <a:cubicBezTo>
                  <a:pt x="1370370" y="1220984"/>
                  <a:pt x="1411955" y="1244746"/>
                  <a:pt x="1335314" y="1219200"/>
                </a:cubicBezTo>
                <a:cubicBezTo>
                  <a:pt x="1308832" y="1179477"/>
                  <a:pt x="1308577" y="1166999"/>
                  <a:pt x="1262743" y="1146628"/>
                </a:cubicBezTo>
                <a:cubicBezTo>
                  <a:pt x="1234781" y="1134201"/>
                  <a:pt x="1175657" y="1117600"/>
                  <a:pt x="1175657" y="1117600"/>
                </a:cubicBezTo>
                <a:cubicBezTo>
                  <a:pt x="1161143" y="1103086"/>
                  <a:pt x="1149936" y="1084241"/>
                  <a:pt x="1132114" y="1074057"/>
                </a:cubicBezTo>
                <a:cubicBezTo>
                  <a:pt x="1114794" y="1064160"/>
                  <a:pt x="1093237" y="1065023"/>
                  <a:pt x="1074057" y="1059543"/>
                </a:cubicBezTo>
                <a:cubicBezTo>
                  <a:pt x="1059346" y="1055340"/>
                  <a:pt x="1045028" y="1049866"/>
                  <a:pt x="1030514" y="1045028"/>
                </a:cubicBezTo>
                <a:cubicBezTo>
                  <a:pt x="995178" y="939018"/>
                  <a:pt x="1008907" y="987628"/>
                  <a:pt x="986972" y="899885"/>
                </a:cubicBezTo>
                <a:cubicBezTo>
                  <a:pt x="991810" y="841828"/>
                  <a:pt x="998424" y="783892"/>
                  <a:pt x="1001486" y="725714"/>
                </a:cubicBezTo>
                <a:cubicBezTo>
                  <a:pt x="1008102" y="600005"/>
                  <a:pt x="1008148" y="473981"/>
                  <a:pt x="1016000" y="348343"/>
                </a:cubicBezTo>
                <a:cubicBezTo>
                  <a:pt x="1017836" y="318971"/>
                  <a:pt x="1024130" y="289985"/>
                  <a:pt x="1030514" y="261257"/>
                </a:cubicBezTo>
                <a:cubicBezTo>
                  <a:pt x="1033833" y="246322"/>
                  <a:pt x="1044180" y="232990"/>
                  <a:pt x="1045029" y="217714"/>
                </a:cubicBezTo>
                <a:cubicBezTo>
                  <a:pt x="1049055" y="145254"/>
                  <a:pt x="1045029" y="72571"/>
                  <a:pt x="1045029" y="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3800927" y="5098992"/>
            <a:ext cx="1447800" cy="523220"/>
          </a:xfrm>
          <a:prstGeom prst="rect">
            <a:avLst/>
          </a:prstGeom>
          <a:noFill/>
        </p:spPr>
        <p:txBody>
          <a:bodyPr wrap="square" rtlCol="0">
            <a:spAutoFit/>
          </a:bodyPr>
          <a:lstStyle/>
          <a:p>
            <a:r>
              <a:rPr lang="bn-IN" sz="2800" b="1" dirty="0" smtClean="0">
                <a:solidFill>
                  <a:schemeClr val="tx2"/>
                </a:solidFill>
                <a:latin typeface="NikoshBAN" pitchFamily="2" charset="0"/>
                <a:cs typeface="NikoshBAN" pitchFamily="2" charset="0"/>
              </a:rPr>
              <a:t>বদ্ধ সিস্টে</a:t>
            </a:r>
            <a:r>
              <a:rPr lang="en-US" sz="2800" b="1" dirty="0" smtClean="0">
                <a:solidFill>
                  <a:schemeClr val="tx2"/>
                </a:solidFill>
                <a:latin typeface="NikoshBAN" pitchFamily="2" charset="0"/>
                <a:cs typeface="NikoshBAN" pitchFamily="2" charset="0"/>
              </a:rPr>
              <a:t>ম</a:t>
            </a:r>
            <a:r>
              <a:rPr lang="bn-IN" sz="2800" b="1" dirty="0" smtClean="0">
                <a:solidFill>
                  <a:schemeClr val="tx2"/>
                </a:solidFill>
                <a:latin typeface="NikoshBAN" pitchFamily="2" charset="0"/>
                <a:cs typeface="NikoshBAN" pitchFamily="2" charset="0"/>
              </a:rPr>
              <a:t> </a:t>
            </a:r>
            <a:endParaRPr lang="en-US" sz="2800" b="1" dirty="0">
              <a:solidFill>
                <a:schemeClr val="tx2"/>
              </a:solidFill>
            </a:endParaRPr>
          </a:p>
        </p:txBody>
      </p:sp>
      <p:sp>
        <p:nvSpPr>
          <p:cNvPr id="68" name="TextBox 67"/>
          <p:cNvSpPr txBox="1"/>
          <p:nvPr/>
        </p:nvSpPr>
        <p:spPr>
          <a:xfrm>
            <a:off x="6340286" y="5081795"/>
            <a:ext cx="1830086" cy="523220"/>
          </a:xfrm>
          <a:prstGeom prst="rect">
            <a:avLst/>
          </a:prstGeom>
          <a:noFill/>
        </p:spPr>
        <p:txBody>
          <a:bodyPr wrap="square" rtlCol="0">
            <a:spAutoFit/>
          </a:bodyPr>
          <a:lstStyle/>
          <a:p>
            <a:r>
              <a:rPr lang="bn-IN" sz="2800" b="1" dirty="0" smtClean="0">
                <a:solidFill>
                  <a:schemeClr val="tx2"/>
                </a:solidFill>
                <a:latin typeface="NikoshBAN" pitchFamily="2" charset="0"/>
                <a:cs typeface="NikoshBAN" pitchFamily="2" charset="0"/>
              </a:rPr>
              <a:t>বিচ্ছিন্ন সিস্টে</a:t>
            </a:r>
            <a:r>
              <a:rPr lang="en-US" sz="2800" b="1" dirty="0" smtClean="0">
                <a:solidFill>
                  <a:schemeClr val="tx2"/>
                </a:solidFill>
                <a:latin typeface="NikoshBAN" pitchFamily="2" charset="0"/>
                <a:cs typeface="NikoshBAN" pitchFamily="2" charset="0"/>
              </a:rPr>
              <a:t>ম</a:t>
            </a:r>
            <a:r>
              <a:rPr lang="bn-IN" sz="2800" b="1" dirty="0" smtClean="0">
                <a:solidFill>
                  <a:schemeClr val="tx2"/>
                </a:solidFill>
                <a:latin typeface="NikoshBAN" pitchFamily="2" charset="0"/>
                <a:cs typeface="NikoshBAN" pitchFamily="2" charset="0"/>
              </a:rPr>
              <a:t> </a:t>
            </a:r>
            <a:endParaRPr lang="en-US" sz="2800" b="1" dirty="0">
              <a:solidFill>
                <a:schemeClr val="tx2"/>
              </a:solidFill>
            </a:endParaRPr>
          </a:p>
        </p:txBody>
      </p:sp>
      <p:sp>
        <p:nvSpPr>
          <p:cNvPr id="69" name="TextBox 68"/>
          <p:cNvSpPr txBox="1"/>
          <p:nvPr/>
        </p:nvSpPr>
        <p:spPr>
          <a:xfrm>
            <a:off x="6515100" y="2992051"/>
            <a:ext cx="533400" cy="400110"/>
          </a:xfrm>
          <a:prstGeom prst="rect">
            <a:avLst/>
          </a:prstGeom>
          <a:noFill/>
        </p:spPr>
        <p:txBody>
          <a:bodyPr wrap="square" rtlCol="0">
            <a:spAutoFit/>
          </a:bodyPr>
          <a:lstStyle/>
          <a:p>
            <a:r>
              <a:rPr lang="bn-IN" sz="2000" dirty="0" smtClean="0">
                <a:solidFill>
                  <a:schemeClr val="accent4">
                    <a:lumMod val="50000"/>
                  </a:schemeClr>
                </a:solidFill>
                <a:latin typeface="NikoshBAN" pitchFamily="2" charset="0"/>
                <a:cs typeface="NikoshBAN" pitchFamily="2" charset="0"/>
              </a:rPr>
              <a:t>ভর </a:t>
            </a:r>
            <a:endParaRPr lang="en-US" sz="2000" dirty="0">
              <a:solidFill>
                <a:schemeClr val="accent4">
                  <a:lumMod val="50000"/>
                </a:schemeClr>
              </a:solidFill>
            </a:endParaRPr>
          </a:p>
        </p:txBody>
      </p:sp>
      <p:sp>
        <p:nvSpPr>
          <p:cNvPr id="70" name="TextBox 69"/>
          <p:cNvSpPr txBox="1"/>
          <p:nvPr/>
        </p:nvSpPr>
        <p:spPr>
          <a:xfrm>
            <a:off x="3771900" y="2950458"/>
            <a:ext cx="533400" cy="400110"/>
          </a:xfrm>
          <a:prstGeom prst="rect">
            <a:avLst/>
          </a:prstGeom>
          <a:noFill/>
        </p:spPr>
        <p:txBody>
          <a:bodyPr wrap="square" rtlCol="0">
            <a:spAutoFit/>
          </a:bodyPr>
          <a:lstStyle/>
          <a:p>
            <a:r>
              <a:rPr lang="bn-IN" sz="2000" dirty="0" smtClean="0">
                <a:solidFill>
                  <a:schemeClr val="accent4">
                    <a:lumMod val="50000"/>
                  </a:schemeClr>
                </a:solidFill>
                <a:latin typeface="NikoshBAN" pitchFamily="2" charset="0"/>
                <a:cs typeface="NikoshBAN" pitchFamily="2" charset="0"/>
              </a:rPr>
              <a:t>ভর </a:t>
            </a:r>
            <a:endParaRPr lang="en-US" sz="2000" dirty="0">
              <a:solidFill>
                <a:schemeClr val="accent4">
                  <a:lumMod val="50000"/>
                </a:schemeClr>
              </a:solidFill>
            </a:endParaRPr>
          </a:p>
        </p:txBody>
      </p:sp>
      <p:sp>
        <p:nvSpPr>
          <p:cNvPr id="71" name="TextBox 70"/>
          <p:cNvSpPr txBox="1"/>
          <p:nvPr/>
        </p:nvSpPr>
        <p:spPr>
          <a:xfrm>
            <a:off x="952500" y="2971800"/>
            <a:ext cx="533400" cy="400110"/>
          </a:xfrm>
          <a:prstGeom prst="rect">
            <a:avLst/>
          </a:prstGeom>
          <a:noFill/>
        </p:spPr>
        <p:txBody>
          <a:bodyPr wrap="square" rtlCol="0">
            <a:spAutoFit/>
          </a:bodyPr>
          <a:lstStyle/>
          <a:p>
            <a:r>
              <a:rPr lang="bn-IN" sz="2000" dirty="0" smtClean="0">
                <a:solidFill>
                  <a:schemeClr val="accent4">
                    <a:lumMod val="50000"/>
                  </a:schemeClr>
                </a:solidFill>
                <a:latin typeface="NikoshBAN" pitchFamily="2" charset="0"/>
                <a:cs typeface="NikoshBAN" pitchFamily="2" charset="0"/>
              </a:rPr>
              <a:t>ভর </a:t>
            </a:r>
            <a:endParaRPr lang="en-US" sz="2000" dirty="0">
              <a:solidFill>
                <a:schemeClr val="accent4">
                  <a:lumMod val="50000"/>
                </a:schemeClr>
              </a:solidFill>
            </a:endParaRPr>
          </a:p>
        </p:txBody>
      </p:sp>
      <p:sp>
        <p:nvSpPr>
          <p:cNvPr id="72" name="TextBox 71"/>
          <p:cNvSpPr txBox="1"/>
          <p:nvPr/>
        </p:nvSpPr>
        <p:spPr>
          <a:xfrm>
            <a:off x="2400300" y="4267200"/>
            <a:ext cx="609600" cy="400110"/>
          </a:xfrm>
          <a:prstGeom prst="rect">
            <a:avLst/>
          </a:prstGeom>
          <a:noFill/>
        </p:spPr>
        <p:txBody>
          <a:bodyPr wrap="square" rtlCol="0">
            <a:spAutoFit/>
          </a:bodyPr>
          <a:lstStyle/>
          <a:p>
            <a:r>
              <a:rPr lang="bn-IN" sz="2000" dirty="0" smtClean="0">
                <a:solidFill>
                  <a:schemeClr val="accent4">
                    <a:lumMod val="50000"/>
                  </a:schemeClr>
                </a:solidFill>
                <a:latin typeface="NikoshBAN" pitchFamily="2" charset="0"/>
                <a:cs typeface="NikoshBAN" pitchFamily="2" charset="0"/>
              </a:rPr>
              <a:t>শক্তি </a:t>
            </a:r>
            <a:endParaRPr lang="en-US" sz="2000" dirty="0">
              <a:solidFill>
                <a:schemeClr val="accent4">
                  <a:lumMod val="50000"/>
                </a:schemeClr>
              </a:solidFill>
            </a:endParaRPr>
          </a:p>
        </p:txBody>
      </p:sp>
      <p:sp>
        <p:nvSpPr>
          <p:cNvPr id="76" name="TextBox 75"/>
          <p:cNvSpPr txBox="1"/>
          <p:nvPr/>
        </p:nvSpPr>
        <p:spPr>
          <a:xfrm>
            <a:off x="7886700" y="4191000"/>
            <a:ext cx="609600" cy="400110"/>
          </a:xfrm>
          <a:prstGeom prst="rect">
            <a:avLst/>
          </a:prstGeom>
          <a:noFill/>
        </p:spPr>
        <p:txBody>
          <a:bodyPr wrap="square" rtlCol="0">
            <a:spAutoFit/>
          </a:bodyPr>
          <a:lstStyle/>
          <a:p>
            <a:r>
              <a:rPr lang="bn-IN" sz="2000" dirty="0" smtClean="0">
                <a:solidFill>
                  <a:schemeClr val="accent4">
                    <a:lumMod val="50000"/>
                  </a:schemeClr>
                </a:solidFill>
                <a:latin typeface="NikoshBAN" pitchFamily="2" charset="0"/>
                <a:cs typeface="NikoshBAN" pitchFamily="2" charset="0"/>
              </a:rPr>
              <a:t>শক্তি </a:t>
            </a:r>
            <a:endParaRPr lang="en-US" sz="2000" dirty="0">
              <a:solidFill>
                <a:schemeClr val="accent4">
                  <a:lumMod val="50000"/>
                </a:schemeClr>
              </a:solidFill>
            </a:endParaRPr>
          </a:p>
        </p:txBody>
      </p:sp>
      <p:sp>
        <p:nvSpPr>
          <p:cNvPr id="77" name="TextBox 76"/>
          <p:cNvSpPr txBox="1"/>
          <p:nvPr/>
        </p:nvSpPr>
        <p:spPr>
          <a:xfrm>
            <a:off x="5143500" y="4248090"/>
            <a:ext cx="609600" cy="400110"/>
          </a:xfrm>
          <a:prstGeom prst="rect">
            <a:avLst/>
          </a:prstGeom>
          <a:noFill/>
        </p:spPr>
        <p:txBody>
          <a:bodyPr wrap="square" rtlCol="0">
            <a:spAutoFit/>
          </a:bodyPr>
          <a:lstStyle/>
          <a:p>
            <a:r>
              <a:rPr lang="bn-IN" sz="2000" dirty="0" smtClean="0">
                <a:solidFill>
                  <a:schemeClr val="accent4">
                    <a:lumMod val="50000"/>
                  </a:schemeClr>
                </a:solidFill>
                <a:latin typeface="NikoshBAN" pitchFamily="2" charset="0"/>
                <a:cs typeface="NikoshBAN" pitchFamily="2" charset="0"/>
              </a:rPr>
              <a:t>শক্তি </a:t>
            </a:r>
            <a:endParaRPr lang="en-US" sz="2000" dirty="0">
              <a:solidFill>
                <a:schemeClr val="accent4">
                  <a:lumMod val="50000"/>
                </a:schemeClr>
              </a:solidFill>
            </a:endParaRPr>
          </a:p>
        </p:txBody>
      </p:sp>
    </p:spTree>
    <p:extLst>
      <p:ext uri="{BB962C8B-B14F-4D97-AF65-F5344CB8AC3E}">
        <p14:creationId xmlns:p14="http://schemas.microsoft.com/office/powerpoint/2010/main" val="1009233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bg/>
                                          </p:spTgt>
                                        </p:tgtEl>
                                        <p:attrNameLst>
                                          <p:attrName>style.visibility</p:attrName>
                                        </p:attrNameLst>
                                      </p:cBhvr>
                                      <p:to>
                                        <p:strVal val="visible"/>
                                      </p:to>
                                    </p:set>
                                    <p:anim calcmode="lin" valueType="num">
                                      <p:cBhvr>
                                        <p:cTn id="16" dur="500" fill="hold"/>
                                        <p:tgtEl>
                                          <p:spTgt spid="3">
                                            <p:bg/>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bg/>
                                          </p:spTgt>
                                        </p:tgtEl>
                                        <p:attrNameLst>
                                          <p:attrName>ppt_y</p:attrName>
                                        </p:attrNameLst>
                                      </p:cBhvr>
                                      <p:tavLst>
                                        <p:tav tm="0">
                                          <p:val>
                                            <p:strVal val="#ppt_y"/>
                                          </p:val>
                                        </p:tav>
                                        <p:tav tm="100000">
                                          <p:val>
                                            <p:strVal val="#ppt_y"/>
                                          </p:val>
                                        </p:tav>
                                      </p:tavLst>
                                    </p:anim>
                                    <p:anim calcmode="lin" valueType="num">
                                      <p:cBhvr>
                                        <p:cTn id="18" dur="500" fill="hold"/>
                                        <p:tgtEl>
                                          <p:spTgt spid="3">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bg/>
                                          </p:spTgt>
                                        </p:tgtEl>
                                      </p:cBhvr>
                                    </p:animEffect>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fade">
                                      <p:cBhvr>
                                        <p:cTn id="54" dur="500"/>
                                        <p:tgtEl>
                                          <p:spTgt spid="7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5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fade">
                                      <p:cBhvr>
                                        <p:cTn id="108" dur="500"/>
                                        <p:tgtEl>
                                          <p:spTgt spid="16"/>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9"/>
                                        </p:tgtEl>
                                        <p:attrNameLst>
                                          <p:attrName>style.visibility</p:attrName>
                                        </p:attrNameLst>
                                      </p:cBhvr>
                                      <p:to>
                                        <p:strVal val="visible"/>
                                      </p:to>
                                    </p:set>
                                    <p:animEffect transition="in" filter="fade">
                                      <p:cBhvr>
                                        <p:cTn id="121" dur="500"/>
                                        <p:tgtEl>
                                          <p:spTgt spid="69"/>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8"/>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wipe(down)">
                                      <p:cBhvr>
                                        <p:cTn id="130" dur="500"/>
                                        <p:tgtEl>
                                          <p:spTgt spid="66"/>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76"/>
                                        </p:tgtEl>
                                        <p:attrNameLst>
                                          <p:attrName>style.visibility</p:attrName>
                                        </p:attrNameLst>
                                      </p:cBhvr>
                                      <p:to>
                                        <p:strVal val="visible"/>
                                      </p:to>
                                    </p:set>
                                    <p:animEffect transition="in" filter="fade">
                                      <p:cBhvr>
                                        <p:cTn id="139" dur="500"/>
                                        <p:tgtEl>
                                          <p:spTgt spid="76"/>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2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68"/>
                                        </p:tgtEl>
                                        <p:attrNameLst>
                                          <p:attrName>style.visibility</p:attrName>
                                        </p:attrNameLst>
                                      </p:cBhvr>
                                      <p:to>
                                        <p:strVal val="visible"/>
                                      </p:to>
                                    </p:set>
                                    <p:animEffect transition="in" filter="fade">
                                      <p:cBhvr>
                                        <p:cTn id="14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14" grpId="0"/>
      <p:bldP spid="8" grpId="0" animBg="1"/>
      <p:bldP spid="17" grpId="0" animBg="1"/>
      <p:bldP spid="23" grpId="0" animBg="1"/>
      <p:bldP spid="64" grpId="0" animBg="1"/>
      <p:bldP spid="65" grpId="0" animBg="1"/>
      <p:bldP spid="66" grpId="0" animBg="1"/>
      <p:bldP spid="67" grpId="0"/>
      <p:bldP spid="68" grpId="0"/>
      <p:bldP spid="69" grpId="0"/>
      <p:bldP spid="70" grpId="0"/>
      <p:bldP spid="71" grpId="0"/>
      <p:bldP spid="72" grpId="0"/>
      <p:bldP spid="76" grpId="0"/>
      <p:bldP spid="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3325"/>
            <a:ext cx="2356339" cy="6119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err="1" smtClean="0">
                <a:latin typeface="NikoshBAN" pitchFamily="2" charset="0"/>
                <a:cs typeface="NikoshBAN" pitchFamily="2" charset="0"/>
              </a:rPr>
              <a:t>একক</a:t>
            </a:r>
            <a:r>
              <a:rPr lang="en-US" sz="3600" dirty="0" smtClean="0">
                <a:latin typeface="NikoshBAN" pitchFamily="2" charset="0"/>
                <a:cs typeface="NikoshBAN" pitchFamily="2" charset="0"/>
              </a:rPr>
              <a:t> </a:t>
            </a:r>
            <a:r>
              <a:rPr lang="en-US" sz="3600" dirty="0" err="1" smtClean="0">
                <a:latin typeface="NikoshBAN" pitchFamily="2" charset="0"/>
                <a:cs typeface="NikoshBAN" pitchFamily="2" charset="0"/>
              </a:rPr>
              <a:t>কাজ</a:t>
            </a:r>
            <a:endParaRPr lang="en-US" sz="3600" dirty="0">
              <a:latin typeface="NikoshBAN" pitchFamily="2" charset="0"/>
              <a:cs typeface="NikoshBAN" pitchFamily="2" charset="0"/>
            </a:endParaRPr>
          </a:p>
        </p:txBody>
      </p:sp>
      <p:sp>
        <p:nvSpPr>
          <p:cNvPr id="5" name="Rectangle 4"/>
          <p:cNvSpPr/>
          <p:nvPr/>
        </p:nvSpPr>
        <p:spPr>
          <a:xfrm>
            <a:off x="6248400" y="228598"/>
            <a:ext cx="2590800" cy="60960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err="1" smtClean="0">
                <a:latin typeface="NikoshBAN" pitchFamily="2" charset="0"/>
                <a:cs typeface="NikoshBAN" pitchFamily="2" charset="0"/>
              </a:rPr>
              <a:t>সময়ঃ</a:t>
            </a:r>
            <a:r>
              <a:rPr lang="bn-IN" sz="3600" dirty="0" smtClean="0">
                <a:latin typeface="NikoshBAN" pitchFamily="2" charset="0"/>
                <a:cs typeface="NikoshBAN" pitchFamily="2" charset="0"/>
              </a:rPr>
              <a:t> </a:t>
            </a:r>
            <a:r>
              <a:rPr lang="en-US" sz="3600" dirty="0" smtClean="0">
                <a:latin typeface="NikoshBAN" pitchFamily="2" charset="0"/>
                <a:cs typeface="NikoshBAN" pitchFamily="2" charset="0"/>
              </a:rPr>
              <a:t>২মিনিট</a:t>
            </a:r>
            <a:endParaRPr lang="en-US" sz="3600" dirty="0">
              <a:latin typeface="NikoshBAN" pitchFamily="2" charset="0"/>
              <a:cs typeface="NikoshBAN" pitchFamily="2" charset="0"/>
            </a:endParaRPr>
          </a:p>
        </p:txBody>
      </p:sp>
      <p:sp>
        <p:nvSpPr>
          <p:cNvPr id="6" name="Rectangle 5"/>
          <p:cNvSpPr/>
          <p:nvPr/>
        </p:nvSpPr>
        <p:spPr>
          <a:xfrm>
            <a:off x="76199" y="5334000"/>
            <a:ext cx="9050215" cy="8382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bn-IN" sz="3600" dirty="0" smtClean="0">
                <a:latin typeface="NikoshBAN" pitchFamily="2" charset="0"/>
                <a:cs typeface="NikoshBAN" pitchFamily="2" charset="0"/>
              </a:rPr>
              <a:t>উপরের সবগুলোই </a:t>
            </a:r>
            <a:r>
              <a:rPr lang="en-US" sz="3600" dirty="0" err="1" smtClean="0">
                <a:latin typeface="NikoshBAN" pitchFamily="2" charset="0"/>
                <a:cs typeface="NikoshBAN" pitchFamily="2" charset="0"/>
              </a:rPr>
              <a:t>কি</a:t>
            </a:r>
            <a:r>
              <a:rPr lang="bn-IN" sz="3600" dirty="0" smtClean="0">
                <a:latin typeface="NikoshBAN" pitchFamily="2" charset="0"/>
                <a:cs typeface="NikoshBAN" pitchFamily="2" charset="0"/>
              </a:rPr>
              <a:t> সিস্টেম</a:t>
            </a:r>
            <a:r>
              <a:rPr lang="en-US" sz="3600" dirty="0" smtClean="0">
                <a:latin typeface="NikoshBAN" pitchFamily="2" charset="0"/>
                <a:cs typeface="NikoshBAN" pitchFamily="2" charset="0"/>
              </a:rPr>
              <a:t>?</a:t>
            </a:r>
            <a:r>
              <a:rPr lang="bn-IN" sz="3600" dirty="0" smtClean="0">
                <a:latin typeface="NikoshBAN" pitchFamily="2" charset="0"/>
                <a:cs typeface="NikoshBAN" pitchFamily="2" charset="0"/>
              </a:rPr>
              <a:t> কোনটি কোন ধরনের সিস্টেম?</a:t>
            </a:r>
            <a:endParaRPr lang="en-US" sz="3600" dirty="0">
              <a:latin typeface="NikoshBAN" pitchFamily="2" charset="0"/>
              <a:cs typeface="NikoshBAN" pitchFamily="2"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499" r="11921"/>
          <a:stretch/>
        </p:blipFill>
        <p:spPr bwMode="auto">
          <a:xfrm>
            <a:off x="6934200" y="1116038"/>
            <a:ext cx="2192215" cy="3191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580" y="1141828"/>
            <a:ext cx="2462420" cy="3125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8631" t="1621" r="22721" b="-2161"/>
          <a:stretch/>
        </p:blipFill>
        <p:spPr>
          <a:xfrm>
            <a:off x="76200" y="1143000"/>
            <a:ext cx="165238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640" y="1192238"/>
            <a:ext cx="2524125" cy="3074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9675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13"/>
          <p:cNvSpPr/>
          <p:nvPr/>
        </p:nvSpPr>
        <p:spPr>
          <a:xfrm>
            <a:off x="3067049" y="2895600"/>
            <a:ext cx="524326"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879295" y="2895600"/>
            <a:ext cx="524326"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498" y="5715000"/>
            <a:ext cx="8245266"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BD"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অণুগুলোর গতিশক্তি ও বিভবশক্তির সমস্টিই হল অভ্যন্তরীন শক্তি</a:t>
            </a:r>
            <a:endParaRPr lang="en-US" sz="32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29" name="TextBox 28"/>
          <p:cNvSpPr txBox="1"/>
          <p:nvPr/>
        </p:nvSpPr>
        <p:spPr>
          <a:xfrm>
            <a:off x="1603400" y="452551"/>
            <a:ext cx="5562600"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BD"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কঠিন পদার্থের অণুগুলো স্পন্দিত হয়</a:t>
            </a:r>
            <a:endPar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4" name="Cube 3"/>
          <p:cNvSpPr/>
          <p:nvPr/>
        </p:nvSpPr>
        <p:spPr>
          <a:xfrm>
            <a:off x="457497" y="1371600"/>
            <a:ext cx="2514304" cy="3124200"/>
          </a:xfrm>
          <a:prstGeom prst="cube">
            <a:avLst/>
          </a:prstGeom>
          <a:blipFill dpi="0" rotWithShape="1">
            <a:blip r:embed="rId4">
              <a:extLst>
                <a:ext uri="{28A0092B-C50C-407E-A947-70E740481C1C}">
                  <a14:useLocalDpi xmlns:a14="http://schemas.microsoft.com/office/drawing/2010/main" val="0"/>
                </a:ext>
              </a:extLst>
            </a:blip>
            <a:srcRect/>
            <a:stretch>
              <a:fillRect/>
            </a:stretch>
          </a:blip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n 4"/>
          <p:cNvSpPr/>
          <p:nvPr/>
        </p:nvSpPr>
        <p:spPr>
          <a:xfrm>
            <a:off x="3657599" y="1371600"/>
            <a:ext cx="2140665" cy="3124200"/>
          </a:xfrm>
          <a:prstGeom prst="can">
            <a:avLst/>
          </a:prstGeom>
          <a:blipFill dpi="0"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43000" y="2020669"/>
            <a:ext cx="947695" cy="646331"/>
          </a:xfrm>
          <a:prstGeom prst="rect">
            <a:avLst/>
          </a:prstGeom>
          <a:noFill/>
        </p:spPr>
        <p:txBody>
          <a:bodyPr wrap="none" rtlCol="0">
            <a:spAutoFit/>
          </a:bodyPr>
          <a:lstStyle/>
          <a:p>
            <a:r>
              <a:rPr lang="bn-BD" sz="3600" dirty="0" smtClean="0">
                <a:solidFill>
                  <a:srgbClr val="FFFF00"/>
                </a:solidFill>
                <a:latin typeface="NikoshBAN" pitchFamily="2" charset="0"/>
                <a:cs typeface="NikoshBAN" pitchFamily="2" charset="0"/>
              </a:rPr>
              <a:t>কঠিন</a:t>
            </a:r>
            <a:endParaRPr lang="en-US" sz="3600" dirty="0">
              <a:solidFill>
                <a:srgbClr val="FFFF00"/>
              </a:solidFill>
              <a:latin typeface="NikoshBAN" pitchFamily="2" charset="0"/>
              <a:cs typeface="NikoshBAN" pitchFamily="2" charset="0"/>
            </a:endParaRPr>
          </a:p>
        </p:txBody>
      </p:sp>
      <p:sp>
        <p:nvSpPr>
          <p:cNvPr id="20" name="Can 19"/>
          <p:cNvSpPr/>
          <p:nvPr/>
        </p:nvSpPr>
        <p:spPr>
          <a:xfrm>
            <a:off x="6476999" y="1371600"/>
            <a:ext cx="2140665" cy="3124200"/>
          </a:xfrm>
          <a:prstGeom prst="can">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251232" y="2034780"/>
            <a:ext cx="888385" cy="646331"/>
          </a:xfrm>
          <a:prstGeom prst="rect">
            <a:avLst/>
          </a:prstGeom>
          <a:noFill/>
        </p:spPr>
        <p:txBody>
          <a:bodyPr wrap="none" rtlCol="0">
            <a:spAutoFit/>
          </a:bodyPr>
          <a:lstStyle/>
          <a:p>
            <a:r>
              <a:rPr lang="bn-IN" sz="3600" dirty="0" smtClean="0">
                <a:solidFill>
                  <a:srgbClr val="FFFF00"/>
                </a:solidFill>
                <a:latin typeface="NikoshBAN" pitchFamily="2" charset="0"/>
                <a:cs typeface="NikoshBAN" pitchFamily="2" charset="0"/>
              </a:rPr>
              <a:t>তরল</a:t>
            </a:r>
            <a:endParaRPr lang="en-US" sz="3600" dirty="0">
              <a:solidFill>
                <a:srgbClr val="FFFF00"/>
              </a:solidFill>
              <a:latin typeface="NikoshBAN" pitchFamily="2" charset="0"/>
              <a:cs typeface="NikoshBAN" pitchFamily="2" charset="0"/>
            </a:endParaRPr>
          </a:p>
        </p:txBody>
      </p:sp>
      <p:sp>
        <p:nvSpPr>
          <p:cNvPr id="25" name="TextBox 24"/>
          <p:cNvSpPr txBox="1"/>
          <p:nvPr/>
        </p:nvSpPr>
        <p:spPr>
          <a:xfrm>
            <a:off x="6938831" y="2020668"/>
            <a:ext cx="1217000" cy="646331"/>
          </a:xfrm>
          <a:prstGeom prst="rect">
            <a:avLst/>
          </a:prstGeom>
          <a:noFill/>
        </p:spPr>
        <p:txBody>
          <a:bodyPr wrap="none" rtlCol="0">
            <a:spAutoFit/>
          </a:bodyPr>
          <a:lstStyle/>
          <a:p>
            <a:r>
              <a:rPr lang="bn-IN" sz="3600" dirty="0" smtClean="0">
                <a:latin typeface="NikoshBAN" pitchFamily="2" charset="0"/>
                <a:cs typeface="NikoshBAN" pitchFamily="2" charset="0"/>
              </a:rPr>
              <a:t>বায়বীয়</a:t>
            </a:r>
            <a:endParaRPr lang="en-US" sz="3600" dirty="0">
              <a:latin typeface="NikoshBAN" pitchFamily="2" charset="0"/>
              <a:cs typeface="NikoshBAN" pitchFamily="2" charset="0"/>
            </a:endParaRPr>
          </a:p>
        </p:txBody>
      </p:sp>
      <p:sp>
        <p:nvSpPr>
          <p:cNvPr id="26" name="TextBox 25"/>
          <p:cNvSpPr txBox="1"/>
          <p:nvPr/>
        </p:nvSpPr>
        <p:spPr>
          <a:xfrm>
            <a:off x="457498" y="4572000"/>
            <a:ext cx="8245266"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বায়বীয় পদার্থের অনুগুলোর মধ্যে আকর্ষণ-বিকর্ষণ</a:t>
            </a:r>
            <a:r>
              <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নেই।</a:t>
            </a:r>
            <a:endParaRPr lang="en-US" sz="32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27" name="Rectangle 26"/>
          <p:cNvSpPr/>
          <p:nvPr/>
        </p:nvSpPr>
        <p:spPr>
          <a:xfrm>
            <a:off x="466462" y="5174277"/>
            <a:ext cx="570573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bn-IN"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সুতারং বায়বীয় পদার্থের বিভবশক্তি নেই।</a:t>
            </a:r>
            <a:r>
              <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2" name="TextBox 1"/>
          <p:cNvSpPr txBox="1"/>
          <p:nvPr/>
        </p:nvSpPr>
        <p:spPr>
          <a:xfrm>
            <a:off x="2944296" y="1980338"/>
            <a:ext cx="713657" cy="584775"/>
          </a:xfrm>
          <a:prstGeom prst="rect">
            <a:avLst/>
          </a:prstGeom>
          <a:noFill/>
        </p:spPr>
        <p:txBody>
          <a:bodyPr wrap="none" rtlCol="0">
            <a:spAutoFit/>
          </a:bodyPr>
          <a:lstStyle/>
          <a:p>
            <a:r>
              <a:rPr lang="en-US" sz="3200" dirty="0" err="1" smtClean="0">
                <a:latin typeface="NikoshBAN" panose="02000000000000000000" pitchFamily="2" charset="0"/>
                <a:cs typeface="NikoshBAN" panose="02000000000000000000" pitchFamily="2" charset="0"/>
              </a:rPr>
              <a:t>তাপ</a:t>
            </a:r>
            <a:endParaRPr lang="en-US" sz="3200" dirty="0">
              <a:latin typeface="NikoshBAN" panose="02000000000000000000" pitchFamily="2" charset="0"/>
              <a:cs typeface="NikoshBAN" panose="02000000000000000000" pitchFamily="2" charset="0"/>
            </a:endParaRPr>
          </a:p>
        </p:txBody>
      </p:sp>
      <p:sp>
        <p:nvSpPr>
          <p:cNvPr id="16" name="TextBox 15"/>
          <p:cNvSpPr txBox="1"/>
          <p:nvPr/>
        </p:nvSpPr>
        <p:spPr>
          <a:xfrm>
            <a:off x="5795780" y="1980337"/>
            <a:ext cx="713657" cy="584775"/>
          </a:xfrm>
          <a:prstGeom prst="rect">
            <a:avLst/>
          </a:prstGeom>
          <a:noFill/>
        </p:spPr>
        <p:txBody>
          <a:bodyPr wrap="none" rtlCol="0">
            <a:spAutoFit/>
          </a:bodyPr>
          <a:lstStyle/>
          <a:p>
            <a:r>
              <a:rPr lang="en-US" sz="3200" dirty="0" err="1" smtClean="0">
                <a:latin typeface="NikoshBAN" panose="02000000000000000000" pitchFamily="2" charset="0"/>
                <a:cs typeface="NikoshBAN" panose="02000000000000000000" pitchFamily="2" charset="0"/>
              </a:rPr>
              <a:t>তাপ</a:t>
            </a:r>
            <a:endParaRPr lang="en-US" sz="3200" dirty="0">
              <a:latin typeface="NikoshBAN" panose="02000000000000000000" pitchFamily="2" charset="0"/>
              <a:cs typeface="NikoshBAN" panose="02000000000000000000" pitchFamily="2" charset="0"/>
            </a:endParaRPr>
          </a:p>
        </p:txBody>
      </p:sp>
    </p:spTree>
    <p:custDataLst>
      <p:tags r:id="rId1"/>
    </p:custDataLst>
    <p:extLst>
      <p:ext uri="{BB962C8B-B14F-4D97-AF65-F5344CB8AC3E}">
        <p14:creationId xmlns:p14="http://schemas.microsoft.com/office/powerpoint/2010/main" val="1671757713"/>
      </p:ext>
    </p:extLst>
  </p:cSld>
  <p:clrMapOvr>
    <a:masterClrMapping/>
  </p:clrMapOvr>
  <mc:AlternateContent xmlns:mc="http://schemas.openxmlformats.org/markup-compatibility/2006" xmlns:p14="http://schemas.microsoft.com/office/powerpoint/2010/main">
    <mc:Choice Requires="p14">
      <p:transition spd="slow" p14:dur="1200" advTm="74453">
        <p14:prism dir="r"/>
      </p:transition>
    </mc:Choice>
    <mc:Fallback xmlns="">
      <p:transition spd="slow" advTm="7445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par>
                          <p:cTn id="38" fill="hold">
                            <p:stCondLst>
                              <p:cond delay="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1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6">
                                            <p:bg/>
                                          </p:spTgt>
                                        </p:tgtEl>
                                        <p:attrNameLst>
                                          <p:attrName>style.visibility</p:attrName>
                                        </p:attrNameLst>
                                      </p:cBhvr>
                                      <p:to>
                                        <p:strVal val="visible"/>
                                      </p:to>
                                    </p:set>
                                    <p:animEffect transition="in" filter="wipe(left)">
                                      <p:cBhvr>
                                        <p:cTn id="55" dur="1000"/>
                                        <p:tgtEl>
                                          <p:spTgt spid="26">
                                            <p:bg/>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6">
                                            <p:txEl>
                                              <p:pRg st="0" end="0"/>
                                            </p:txEl>
                                          </p:spTgt>
                                        </p:tgtEl>
                                        <p:attrNameLst>
                                          <p:attrName>style.visibility</p:attrName>
                                        </p:attrNameLst>
                                      </p:cBhvr>
                                      <p:to>
                                        <p:strVal val="visible"/>
                                      </p:to>
                                    </p:set>
                                    <p:animEffect transition="in" filter="wipe(left)">
                                      <p:cBhvr>
                                        <p:cTn id="60" dur="1000"/>
                                        <p:tgtEl>
                                          <p:spTgt spid="26">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20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animBg="1"/>
      <p:bldP spid="29" grpId="0" animBg="1"/>
      <p:bldP spid="4" grpId="0" animBg="1"/>
      <p:bldP spid="5" grpId="0" animBg="1"/>
      <p:bldP spid="11" grpId="0"/>
      <p:bldP spid="20" grpId="0" animBg="1"/>
      <p:bldP spid="24" grpId="0"/>
      <p:bldP spid="25" grpId="0"/>
      <p:bldP spid="26" grpId="0" build="p" animBg="1"/>
      <p:bldP spid="27" grpId="0" animBg="1"/>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332" y="304800"/>
            <a:ext cx="8875187" cy="1368136"/>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l"/>
            <a:r>
              <a:rPr lang="en-US" dirty="0" err="1">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তাপগতিবিদ্যার</a:t>
            </a:r>
            <a:r>
              <a:rPr lang="en-US"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 </a:t>
            </a:r>
            <a:r>
              <a:rPr lang="en-US" dirty="0" err="1">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প্রথম</a:t>
            </a:r>
            <a:r>
              <a:rPr lang="en-US"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 </a:t>
            </a:r>
            <a:r>
              <a:rPr lang="en-US" dirty="0" err="1">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সূত্রের</a:t>
            </a:r>
            <a:r>
              <a:rPr lang="en-US"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 </a:t>
            </a:r>
            <a:r>
              <a:rPr lang="bn-IN"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জুলের বিবৃতি</a:t>
            </a:r>
            <a:r>
              <a:rPr lang="en-US" dirty="0" smtClean="0">
                <a:solidFill>
                  <a:srgbClr val="FF0000"/>
                </a:solidFill>
                <a:latin typeface="NikoshBAN" pitchFamily="2" charset="0"/>
                <a:cs typeface="NikoshBAN" pitchFamily="2" charset="0"/>
              </a:rPr>
              <a:t>ঃ</a:t>
            </a:r>
            <a:r>
              <a:rPr lang="bn-IN" dirty="0" smtClean="0">
                <a:solidFill>
                  <a:srgbClr val="FF0000"/>
                </a:solidFill>
                <a:latin typeface="NikoshBAN" pitchFamily="2" charset="0"/>
                <a:cs typeface="NikoshBAN" pitchFamily="2" charset="0"/>
              </a:rPr>
              <a:t> </a:t>
            </a:r>
          </a:p>
          <a:p>
            <a:pPr algn="l"/>
            <a:r>
              <a:rPr lang="en-US" sz="35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যখন</a:t>
            </a:r>
            <a:r>
              <a:rPr lang="en-US" sz="35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5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কাজ</a:t>
            </a:r>
            <a:r>
              <a:rPr lang="en-US" sz="35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5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সম্পূর্ণভাবে</a:t>
            </a:r>
            <a:r>
              <a:rPr lang="en-US" sz="35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5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a:t>
            </a:r>
            <a:r>
              <a:rPr lang="en-US" sz="35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5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অথবা</a:t>
            </a:r>
            <a:r>
              <a:rPr lang="en-US" sz="35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5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তাপকে</a:t>
            </a:r>
            <a:r>
              <a:rPr lang="en-US" sz="35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5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সম্পূর্ণভাবে</a:t>
            </a:r>
            <a:r>
              <a:rPr lang="bn-IN" sz="35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কাজে পরিণত করা হয়, তখন কাজ ও তাপ পরস্পরের সমানুপাতিক হয়। </a:t>
            </a:r>
          </a:p>
          <a:p>
            <a:pPr algn="l"/>
            <a:endParaRPr lang="bn-IN" b="1" u="sng" dirty="0" smtClean="0">
              <a:latin typeface="NikoshBAN" pitchFamily="2" charset="0"/>
              <a:cs typeface="NikoshBAN" pitchFamily="2" charset="0"/>
            </a:endParaRPr>
          </a:p>
          <a:p>
            <a:endParaRPr lang="en-US" b="1" u="sng" dirty="0"/>
          </a:p>
        </p:txBody>
      </p:sp>
      <mc:AlternateContent xmlns:mc="http://schemas.openxmlformats.org/markup-compatibility/2006" xmlns:a14="http://schemas.microsoft.com/office/drawing/2010/main">
        <mc:Choice Requires="a14">
          <p:sp>
            <p:nvSpPr>
              <p:cNvPr id="19" name="Subtitle 2"/>
              <p:cNvSpPr txBox="1">
                <a:spLocks/>
              </p:cNvSpPr>
              <p:nvPr/>
            </p:nvSpPr>
            <p:spPr>
              <a:xfrm>
                <a:off x="138332" y="5178136"/>
                <a:ext cx="8875187" cy="137506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যখন</a:t>
                </a:r>
                <a:r>
                  <a:rPr lang="en-US" sz="112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11200" i="1">
                        <a:ln w="0"/>
                        <a:solidFill>
                          <a:schemeClr val="tx1"/>
                        </a:solidFill>
                        <a:effectLst>
                          <a:outerShdw blurRad="38100" dist="19050" dir="2700000" algn="tl" rotWithShape="0">
                            <a:schemeClr val="dk1">
                              <a:alpha val="40000"/>
                            </a:schemeClr>
                          </a:outerShdw>
                        </a:effectLst>
                        <a:latin typeface="Cambria Math"/>
                        <a:ea typeface="Cambria Math"/>
                      </a:rPr>
                      <m:t>𝑊</m:t>
                    </m:r>
                  </m:oMath>
                </a14:m>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পরিমাণ কাজ </a:t>
                </a:r>
                <a:r>
                  <a:rPr lang="en-US" sz="112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সম্পূর্ণভাবে</a:t>
                </a:r>
                <a:r>
                  <a:rPr lang="en-US" sz="112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11200" i="1">
                        <a:ln w="0"/>
                        <a:solidFill>
                          <a:schemeClr val="tx1"/>
                        </a:solidFill>
                        <a:effectLst>
                          <a:outerShdw blurRad="38100" dist="19050" dir="2700000" algn="tl" rotWithShape="0">
                            <a:schemeClr val="dk1">
                              <a:alpha val="40000"/>
                            </a:schemeClr>
                          </a:outerShdw>
                        </a:effectLst>
                        <a:latin typeface="Cambria Math"/>
                        <a:ea typeface="Cambria Math"/>
                      </a:rPr>
                      <m:t>𝑄</m:t>
                    </m:r>
                  </m:oMath>
                </a14:m>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পরিমাণ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পরিণত</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হয়</a:t>
                </a:r>
                <a:r>
                  <a:rPr lang="bn-IN" sz="112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bn-IN"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তখন</a:t>
                </a:r>
                <a:r>
                  <a:rPr lang="en-US" sz="11200" dirty="0" smtClean="0">
                    <a:ln w="0"/>
                    <a:solidFill>
                      <a:schemeClr val="tx1"/>
                    </a:solidFill>
                    <a:effectLst>
                      <a:outerShdw blurRad="38100" dist="19050" dir="2700000" algn="tl" rotWithShape="0">
                        <a:schemeClr val="dk1">
                          <a:alpha val="40000"/>
                        </a:schemeClr>
                      </a:outerShdw>
                    </a:effectLst>
                    <a:ea typeface="Cambria Math"/>
                  </a:rPr>
                  <a:t> </a:t>
                </a:r>
                <a14:m>
                  <m:oMath xmlns:m="http://schemas.openxmlformats.org/officeDocument/2006/math">
                    <m:r>
                      <a:rPr lang="en-US" sz="11200" i="1">
                        <a:ln w="0"/>
                        <a:solidFill>
                          <a:schemeClr val="tx1"/>
                        </a:solidFill>
                        <a:effectLst>
                          <a:outerShdw blurRad="38100" dist="19050" dir="2700000" algn="tl" rotWithShape="0">
                            <a:schemeClr val="dk1">
                              <a:alpha val="40000"/>
                            </a:schemeClr>
                          </a:outerShdw>
                        </a:effectLst>
                        <a:latin typeface="Cambria Math"/>
                        <a:ea typeface="Cambria Math"/>
                      </a:rPr>
                      <m:t>𝑊</m:t>
                    </m:r>
                    <m:r>
                      <a:rPr lang="bn-IN" sz="11200" i="1">
                        <a:ln w="0"/>
                        <a:solidFill>
                          <a:schemeClr val="tx1"/>
                        </a:solidFill>
                        <a:effectLst>
                          <a:outerShdw blurRad="38100" dist="19050" dir="2700000" algn="tl" rotWithShape="0">
                            <a:schemeClr val="dk1">
                              <a:alpha val="40000"/>
                            </a:schemeClr>
                          </a:outerShdw>
                        </a:effectLst>
                        <a:latin typeface="Cambria Math"/>
                        <a:ea typeface="Cambria Math"/>
                      </a:rPr>
                      <m:t>∝</m:t>
                    </m:r>
                  </m:oMath>
                </a14:m>
                <a:r>
                  <a:rPr lang="en-US" sz="11200" dirty="0">
                    <a:ln w="0"/>
                    <a:solidFill>
                      <a:schemeClr val="tx1"/>
                    </a:solidFill>
                    <a:effectLst>
                      <a:outerShdw blurRad="38100" dist="19050" dir="2700000" algn="tl" rotWithShape="0">
                        <a:schemeClr val="dk1">
                          <a:alpha val="40000"/>
                        </a:schemeClr>
                      </a:outerShdw>
                    </a:effectLst>
                    <a:ea typeface="Cambria Math"/>
                  </a:rPr>
                  <a:t> </a:t>
                </a:r>
                <a14:m>
                  <m:oMath xmlns:m="http://schemas.openxmlformats.org/officeDocument/2006/math">
                    <m:r>
                      <a:rPr lang="en-US" sz="11200" i="1">
                        <a:ln w="0"/>
                        <a:solidFill>
                          <a:schemeClr val="tx1"/>
                        </a:solidFill>
                        <a:effectLst>
                          <a:outerShdw blurRad="38100" dist="19050" dir="2700000" algn="tl" rotWithShape="0">
                            <a:schemeClr val="dk1">
                              <a:alpha val="40000"/>
                            </a:schemeClr>
                          </a:outerShdw>
                        </a:effectLst>
                        <a:latin typeface="Cambria Math"/>
                        <a:ea typeface="Cambria Math"/>
                      </a:rPr>
                      <m:t>𝑄</m:t>
                    </m:r>
                  </m:oMath>
                </a14:m>
                <a:r>
                  <a:rPr lang="bn-IN" sz="112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a:t>
                </a:r>
                <a:r>
                  <a:rPr lang="bn-IN"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112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𝑊</m:t>
                    </m:r>
                    <m:r>
                      <a:rPr lang="en-US" sz="112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m:t>
                    </m:r>
                    <m:r>
                      <a:rPr lang="en-US" sz="112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𝐽𝑄</m:t>
                    </m:r>
                  </m:oMath>
                </a14:m>
                <a:r>
                  <a:rPr lang="en-US" sz="11200" dirty="0" smtClean="0">
                    <a:ln w="0"/>
                    <a:solidFill>
                      <a:schemeClr val="tx1"/>
                    </a:solidFill>
                    <a:effectLst>
                      <a:outerShdw blurRad="38100" dist="19050" dir="2700000" algn="tl" rotWithShape="0">
                        <a:schemeClr val="dk1">
                          <a:alpha val="40000"/>
                        </a:schemeClr>
                      </a:outerShdw>
                    </a:effectLst>
                  </a:rPr>
                  <a:t> </a:t>
                </a:r>
              </a:p>
              <a:p>
                <a:pPr algn="l"/>
                <a:r>
                  <a:rPr lang="en-US" sz="11200" dirty="0" smtClean="0">
                    <a:ln w="0"/>
                    <a:solidFill>
                      <a:schemeClr val="tx1"/>
                    </a:solidFill>
                    <a:effectLst>
                      <a:outerShdw blurRad="38100" dist="19050" dir="2700000" algn="tl" rotWithShape="0">
                        <a:schemeClr val="dk1">
                          <a:alpha val="40000"/>
                        </a:schemeClr>
                      </a:outerShdw>
                    </a:effectLst>
                  </a:rPr>
                  <a:t>(</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a:t>
                </a:r>
                <a:r>
                  <a:rPr lang="bn-IN"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খানে</a:t>
                </a:r>
                <a:r>
                  <a:rPr lang="bn-IN" sz="11200" dirty="0" smtClean="0">
                    <a:ln w="0"/>
                    <a:solidFill>
                      <a:schemeClr val="tx1"/>
                    </a:solidFill>
                    <a:effectLst>
                      <a:outerShdw blurRad="38100" dist="19050" dir="2700000" algn="tl" rotWithShape="0">
                        <a:schemeClr val="dk1">
                          <a:alpha val="40000"/>
                        </a:schemeClr>
                      </a:outerShdw>
                    </a:effectLst>
                  </a:rPr>
                  <a:t> </a:t>
                </a:r>
                <a14:m>
                  <m:oMath xmlns:m="http://schemas.openxmlformats.org/officeDocument/2006/math">
                    <m:r>
                      <a:rPr lang="en-US" sz="112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oMath>
                </a14:m>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একটি</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স</a:t>
                </a:r>
                <a:r>
                  <a:rPr lang="bn-IN"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মানুপাতিক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ধ্রুবক</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একে</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তাপের</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যান্ত্রিক</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সমতা</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বলা</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11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হয়</a:t>
                </a:r>
                <a:r>
                  <a:rPr lang="en-US" sz="11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en-US" sz="11200" dirty="0">
                  <a:ln w="0"/>
                  <a:solidFill>
                    <a:schemeClr val="tx1"/>
                  </a:solidFill>
                  <a:effectLst>
                    <a:outerShdw blurRad="38100" dist="19050" dir="2700000" algn="tl" rotWithShape="0">
                      <a:schemeClr val="dk1">
                        <a:alpha val="40000"/>
                      </a:schemeClr>
                    </a:outerShdw>
                  </a:effectLst>
                </a:endParaRPr>
              </a:p>
              <a:p>
                <a:pPr algn="l"/>
                <a:endParaRPr lang="en-US" b="1" u="sng" dirty="0"/>
              </a:p>
            </p:txBody>
          </p:sp>
        </mc:Choice>
        <mc:Fallback xmlns="">
          <p:sp>
            <p:nvSpPr>
              <p:cNvPr id="19" name="Subtitle 2"/>
              <p:cNvSpPr txBox="1">
                <a:spLocks noRot="1" noChangeAspect="1" noMove="1" noResize="1" noEditPoints="1" noAdjustHandles="1" noChangeArrowheads="1" noChangeShapeType="1" noTextEdit="1"/>
              </p:cNvSpPr>
              <p:nvPr/>
            </p:nvSpPr>
            <p:spPr>
              <a:xfrm>
                <a:off x="138332" y="5178136"/>
                <a:ext cx="8875187" cy="1375064"/>
              </a:xfrm>
              <a:prstGeom prst="rect">
                <a:avLst/>
              </a:prstGeom>
              <a:blipFill>
                <a:blip r:embed="rId2"/>
                <a:stretch>
                  <a:fillRect l="-1438" t="-8261" b="-9130"/>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186234"/>
            <a:ext cx="2419350" cy="268605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247900"/>
            <a:ext cx="2409825" cy="2628900"/>
          </a:xfrm>
          <a:prstGeom prst="rect">
            <a:avLst/>
          </a:prstGeom>
          <a:ln>
            <a:noFill/>
          </a:ln>
          <a:effectLst>
            <a:outerShdw blurRad="190500" algn="tl" rotWithShape="0">
              <a:srgbClr val="000000">
                <a:alpha val="70000"/>
              </a:srgbClr>
            </a:outerShdw>
          </a:effectLst>
        </p:spPr>
      </p:pic>
      <p:grpSp>
        <p:nvGrpSpPr>
          <p:cNvPr id="12" name="Group 11"/>
          <p:cNvGrpSpPr/>
          <p:nvPr/>
        </p:nvGrpSpPr>
        <p:grpSpPr>
          <a:xfrm>
            <a:off x="4400550" y="2704672"/>
            <a:ext cx="628650" cy="564801"/>
            <a:chOff x="4705350" y="2133172"/>
            <a:chExt cx="628650" cy="564801"/>
          </a:xfrm>
        </p:grpSpPr>
        <p:sp>
          <p:nvSpPr>
            <p:cNvPr id="7" name="Right Arrow 6"/>
            <p:cNvSpPr/>
            <p:nvPr/>
          </p:nvSpPr>
          <p:spPr>
            <a:xfrm>
              <a:off x="4705350" y="2469373"/>
              <a:ext cx="628650" cy="22860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4833173" y="2133172"/>
                  <a:ext cx="371475" cy="369332"/>
                </a:xfrm>
                <a:prstGeom prst="rect">
                  <a:avLst/>
                </a:prstGeom>
                <a:noFill/>
              </p:spPr>
              <p:txBody>
                <a:bodyPr wrap="square" rtlCol="0">
                  <a:spAutoFit/>
                </a:bodyPr>
                <a:lstStyle/>
                <a:p>
                  <a14:m>
                    <m:oMath xmlns:m="http://schemas.openxmlformats.org/officeDocument/2006/math">
                      <m:r>
                        <a:rPr lang="en-US" i="1">
                          <a:latin typeface="Cambria Math"/>
                          <a:ea typeface="Cambria Math"/>
                        </a:rPr>
                        <m:t>𝑄</m:t>
                      </m:r>
                    </m:oMath>
                  </a14:m>
                  <a:r>
                    <a:rPr lang="bn-IN" dirty="0"/>
                    <a:t> </a:t>
                  </a:r>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833173" y="2133172"/>
                  <a:ext cx="371475" cy="369332"/>
                </a:xfrm>
                <a:prstGeom prst="rect">
                  <a:avLst/>
                </a:prstGeom>
                <a:blipFill rotWithShape="1">
                  <a:blip r:embed="rId5"/>
                  <a:stretch>
                    <a:fillRect l="-3279" t="-8333" r="-36066" b="-26667"/>
                  </a:stretch>
                </a:blipFill>
              </p:spPr>
              <p:txBody>
                <a:bodyPr/>
                <a:lstStyle/>
                <a:p>
                  <a:r>
                    <a:rPr lang="en-US">
                      <a:noFill/>
                    </a:rPr>
                    <a:t> </a:t>
                  </a:r>
                </a:p>
              </p:txBody>
            </p:sp>
          </mc:Fallback>
        </mc:AlternateContent>
      </p:grpSp>
      <p:grpSp>
        <p:nvGrpSpPr>
          <p:cNvPr id="13" name="Group 12"/>
          <p:cNvGrpSpPr/>
          <p:nvPr/>
        </p:nvGrpSpPr>
        <p:grpSpPr>
          <a:xfrm>
            <a:off x="4400550" y="4088368"/>
            <a:ext cx="628650" cy="521732"/>
            <a:chOff x="4648200" y="3516868"/>
            <a:chExt cx="628650" cy="521732"/>
          </a:xfrm>
        </p:grpSpPr>
        <p:sp>
          <p:nvSpPr>
            <p:cNvPr id="11" name="Right Arrow 10"/>
            <p:cNvSpPr/>
            <p:nvPr/>
          </p:nvSpPr>
          <p:spPr>
            <a:xfrm>
              <a:off x="4648200" y="3810000"/>
              <a:ext cx="628650" cy="22860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4705350" y="3516868"/>
                  <a:ext cx="4992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𝑊</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705350" y="3516868"/>
                  <a:ext cx="499298" cy="369332"/>
                </a:xfrm>
                <a:prstGeom prst="rect">
                  <a:avLst/>
                </a:prstGeom>
                <a:blipFill rotWithShape="1">
                  <a:blip r:embed="rId6"/>
                  <a:stretch>
                    <a:fillRect t="-8333" r="-12195" b="-2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4205527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9">
                                            <p:bg/>
                                          </p:spTgt>
                                        </p:tgtEl>
                                        <p:attrNameLst>
                                          <p:attrName>style.visibility</p:attrName>
                                        </p:attrNameLst>
                                      </p:cBhvr>
                                      <p:to>
                                        <p:strVal val="visible"/>
                                      </p:to>
                                    </p:set>
                                    <p:anim calcmode="lin" valueType="num">
                                      <p:cBhvr>
                                        <p:cTn id="27" dur="500" fill="hold"/>
                                        <p:tgtEl>
                                          <p:spTgt spid="19">
                                            <p:bg/>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9">
                                            <p:bg/>
                                          </p:spTgt>
                                        </p:tgtEl>
                                        <p:attrNameLst>
                                          <p:attrName>ppt_y</p:attrName>
                                        </p:attrNameLst>
                                      </p:cBhvr>
                                      <p:tavLst>
                                        <p:tav tm="0">
                                          <p:val>
                                            <p:strVal val="#ppt_y"/>
                                          </p:val>
                                        </p:tav>
                                        <p:tav tm="100000">
                                          <p:val>
                                            <p:strVal val="#ppt_y"/>
                                          </p:val>
                                        </p:tav>
                                      </p:tavLst>
                                    </p:anim>
                                    <p:anim calcmode="lin" valueType="num">
                                      <p:cBhvr>
                                        <p:cTn id="29" dur="500" fill="hold"/>
                                        <p:tgtEl>
                                          <p:spTgt spid="19">
                                            <p:bg/>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9">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9">
                                            <p:bg/>
                                          </p:spTgt>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19">
                                            <p:txEl>
                                              <p:pRg st="0" end="0"/>
                                            </p:txEl>
                                          </p:spTgt>
                                        </p:tgtEl>
                                        <p:attrNameLst>
                                          <p:attrName>style.visibility</p:attrName>
                                        </p:attrNameLst>
                                      </p:cBhvr>
                                      <p:to>
                                        <p:strVal val="visible"/>
                                      </p:to>
                                    </p:set>
                                    <p:anim calcmode="lin" valueType="num">
                                      <p:cBhvr>
                                        <p:cTn id="34"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19">
                                            <p:txEl>
                                              <p:pRg st="1" end="1"/>
                                            </p:txEl>
                                          </p:spTgt>
                                        </p:tgtEl>
                                        <p:attrNameLst>
                                          <p:attrName>style.visibility</p:attrName>
                                        </p:attrNameLst>
                                      </p:cBhvr>
                                      <p:to>
                                        <p:strVal val="visible"/>
                                      </p:to>
                                    </p:set>
                                    <p:anim calcmode="lin" valueType="num">
                                      <p:cBhvr>
                                        <p:cTn id="43" dur="500" fill="hold"/>
                                        <p:tgtEl>
                                          <p:spTgt spid="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9">
                                            <p:txEl>
                                              <p:pRg st="1" end="1"/>
                                            </p:txEl>
                                          </p:spTgt>
                                        </p:tgtEl>
                                        <p:attrNameLst>
                                          <p:attrName>ppt_y</p:attrName>
                                        </p:attrNameLst>
                                      </p:cBhvr>
                                      <p:tavLst>
                                        <p:tav tm="0">
                                          <p:val>
                                            <p:strVal val="#ppt_y"/>
                                          </p:val>
                                        </p:tav>
                                        <p:tav tm="100000">
                                          <p:val>
                                            <p:strVal val="#ppt_y"/>
                                          </p:val>
                                        </p:tav>
                                      </p:tavLst>
                                    </p:anim>
                                    <p:anim calcmode="lin" valueType="num">
                                      <p:cBhvr>
                                        <p:cTn id="45" dur="500" fill="hold"/>
                                        <p:tgtEl>
                                          <p:spTgt spid="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9">
                                            <p:txEl>
                                              <p:pRg st="2" end="2"/>
                                            </p:txEl>
                                          </p:spTgt>
                                        </p:tgtEl>
                                        <p:attrNameLst>
                                          <p:attrName>style.visibility</p:attrName>
                                        </p:attrNameLst>
                                      </p:cBhvr>
                                      <p:to>
                                        <p:strVal val="visible"/>
                                      </p:to>
                                    </p:set>
                                    <p:anim calcmode="lin" valueType="num">
                                      <p:cBhvr>
                                        <p:cTn id="52" dur="500" fill="hold"/>
                                        <p:tgtEl>
                                          <p:spTgt spid="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9">
                                            <p:txEl>
                                              <p:pRg st="2" end="2"/>
                                            </p:txEl>
                                          </p:spTgt>
                                        </p:tgtEl>
                                        <p:attrNameLst>
                                          <p:attrName>ppt_y</p:attrName>
                                        </p:attrNameLst>
                                      </p:cBhvr>
                                      <p:tavLst>
                                        <p:tav tm="0">
                                          <p:val>
                                            <p:strVal val="#ppt_y"/>
                                          </p:val>
                                        </p:tav>
                                        <p:tav tm="100000">
                                          <p:val>
                                            <p:strVal val="#ppt_y"/>
                                          </p:val>
                                        </p:tav>
                                      </p:tavLst>
                                    </p:anim>
                                    <p:anim calcmode="lin" valueType="num">
                                      <p:cBhvr>
                                        <p:cTn id="54" dur="500" fill="hold"/>
                                        <p:tgtEl>
                                          <p:spTgt spid="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9">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3">
                                            <p:bg/>
                                          </p:spTgt>
                                        </p:tgtEl>
                                        <p:attrNameLst>
                                          <p:attrName>style.visibility</p:attrName>
                                        </p:attrNameLst>
                                      </p:cBhvr>
                                      <p:to>
                                        <p:strVal val="visible"/>
                                      </p:to>
                                    </p:set>
                                    <p:anim calcmode="lin" valueType="num">
                                      <p:cBhvr>
                                        <p:cTn id="61" dur="500" fill="hold"/>
                                        <p:tgtEl>
                                          <p:spTgt spid="3">
                                            <p:bg/>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
                                            <p:bg/>
                                          </p:spTgt>
                                        </p:tgtEl>
                                        <p:attrNameLst>
                                          <p:attrName>ppt_y</p:attrName>
                                        </p:attrNameLst>
                                      </p:cBhvr>
                                      <p:tavLst>
                                        <p:tav tm="0">
                                          <p:val>
                                            <p:strVal val="#ppt_y"/>
                                          </p:val>
                                        </p:tav>
                                        <p:tav tm="100000">
                                          <p:val>
                                            <p:strVal val="#ppt_y"/>
                                          </p:val>
                                        </p:tav>
                                      </p:tavLst>
                                    </p:anim>
                                    <p:anim calcmode="lin" valueType="num">
                                      <p:cBhvr>
                                        <p:cTn id="63" dur="500" fill="hold"/>
                                        <p:tgtEl>
                                          <p:spTgt spid="3">
                                            <p:bg/>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
                                            <p:bg/>
                                          </p:spTgt>
                                        </p:tgtEl>
                                      </p:cBhvr>
                                    </p:animEffect>
                                  </p:childTnLst>
                                </p:cTn>
                              </p:par>
                              <p:par>
                                <p:cTn id="66" presetID="41" presetClass="entr" presetSubtype="0" fill="hold" grpId="0" nodeType="withEffect">
                                  <p:stCondLst>
                                    <p:cond delay="0"/>
                                  </p:stCondLst>
                                  <p:iterate type="lt">
                                    <p:tmPct val="10000"/>
                                  </p:iterate>
                                  <p:childTnLst>
                                    <p:set>
                                      <p:cBhvr>
                                        <p:cTn id="67" dur="1" fill="hold">
                                          <p:stCondLst>
                                            <p:cond delay="0"/>
                                          </p:stCondLst>
                                        </p:cTn>
                                        <p:tgtEl>
                                          <p:spTgt spid="3">
                                            <p:txEl>
                                              <p:pRg st="0" end="0"/>
                                            </p:txEl>
                                          </p:spTgt>
                                        </p:tgtEl>
                                        <p:attrNameLst>
                                          <p:attrName>style.visibility</p:attrName>
                                        </p:attrNameLst>
                                      </p:cBhvr>
                                      <p:to>
                                        <p:strVal val="visible"/>
                                      </p:to>
                                    </p:set>
                                    <p:anim calcmode="lin" valueType="num">
                                      <p:cBhvr>
                                        <p:cTn id="68"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70"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10000"/>
                                  </p:iterate>
                                  <p:childTnLst>
                                    <p:set>
                                      <p:cBhvr>
                                        <p:cTn id="76" dur="1" fill="hold">
                                          <p:stCondLst>
                                            <p:cond delay="0"/>
                                          </p:stCondLst>
                                        </p:cTn>
                                        <p:tgtEl>
                                          <p:spTgt spid="3">
                                            <p:txEl>
                                              <p:pRg st="1" end="1"/>
                                            </p:txEl>
                                          </p:spTgt>
                                        </p:tgtEl>
                                        <p:attrNameLst>
                                          <p:attrName>style.visibility</p:attrName>
                                        </p:attrNameLst>
                                      </p:cBhvr>
                                      <p:to>
                                        <p:strVal val="visible"/>
                                      </p:to>
                                    </p:set>
                                    <p:anim calcmode="lin" valueType="num">
                                      <p:cBhvr>
                                        <p:cTn id="7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7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9"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Subtitle 2"/>
              <p:cNvSpPr txBox="1">
                <a:spLocks/>
              </p:cNvSpPr>
              <p:nvPr/>
            </p:nvSpPr>
            <p:spPr>
              <a:xfrm>
                <a:off x="228600" y="685800"/>
                <a:ext cx="8686800" cy="55626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smtClean="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তাপের</a:t>
                </a:r>
                <a:r>
                  <a:rPr lang="en-US"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 </a:t>
                </a:r>
                <a:r>
                  <a:rPr lang="en-US" dirty="0" err="1">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যান্ত্রিক</a:t>
                </a:r>
                <a:r>
                  <a:rPr lang="en-US"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 </a:t>
                </a:r>
                <a:r>
                  <a:rPr lang="en-US" dirty="0" err="1" smtClean="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সম</a:t>
                </a:r>
                <a:r>
                  <a:rPr lang="bn-IN" dirty="0" smtClean="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তাঃ </a:t>
                </a:r>
                <a:endParaRPr lang="bn-IN" sz="2400" dirty="0" smtClean="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যেহেতু</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𝑊</m:t>
                    </m:r>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m:t>
                    </m:r>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𝐽𝑄</m:t>
                    </m:r>
                  </m:oMath>
                </a14:m>
                <a:r>
                  <a:rPr lang="en-US" sz="2800" dirty="0">
                    <a:ln w="0"/>
                    <a:solidFill>
                      <a:schemeClr val="tx1"/>
                    </a:solidFill>
                    <a:effectLst>
                      <a:outerShdw blurRad="38100" dist="19050" dir="2700000" algn="tl" rotWithShape="0">
                        <a:schemeClr val="dk1">
                          <a:alpha val="40000"/>
                        </a:schemeClr>
                      </a:outerShdw>
                    </a:effectLst>
                  </a:rPr>
                  <a:t> </a:t>
                </a:r>
                <a:endPar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14:m>
                  <m:oMath xmlns:m="http://schemas.openxmlformats.org/officeDocument/2006/math">
                    <m:r>
                      <a:rPr lang="en-US" sz="2800" i="1" smtClean="0">
                        <a:ln w="0"/>
                        <a:solidFill>
                          <a:schemeClr val="tx1"/>
                        </a:solidFill>
                        <a:effectLst>
                          <a:outerShdw blurRad="38100" dist="19050" dir="2700000" algn="tl" rotWithShape="0">
                            <a:schemeClr val="dk1">
                              <a:alpha val="40000"/>
                            </a:schemeClr>
                          </a:outerShdw>
                        </a:effectLst>
                        <a:latin typeface="Cambria Math"/>
                        <a:ea typeface="Cambria Math"/>
                        <a:cs typeface="NikoshBAN" pitchFamily="2" charset="0"/>
                      </a:rPr>
                      <m:t>∴</m:t>
                    </m:r>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m:t>
                    </m:r>
                    <m:f>
                      <m:fPr>
                        <m:ctrlPr>
                          <a:rPr lang="en-US" sz="28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NikoshBAN" pitchFamily="2" charset="0"/>
                          </a:rPr>
                        </m:ctrlPr>
                      </m:fPr>
                      <m:num>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𝑊</m:t>
                        </m:r>
                      </m:num>
                      <m:den>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𝑄</m:t>
                        </m:r>
                      </m:den>
                    </m:f>
                  </m:oMath>
                </a14:m>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যদি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ea typeface="Cambria Math"/>
                      </a:rPr>
                      <m:t>𝑄</m:t>
                    </m:r>
                    <m:r>
                      <a:rPr lang="en-US" sz="2800" i="1" smtClean="0">
                        <a:ln w="0"/>
                        <a:solidFill>
                          <a:schemeClr val="tx1"/>
                        </a:solidFill>
                        <a:effectLst>
                          <a:outerShdw blurRad="38100" dist="19050" dir="2700000" algn="tl" rotWithShape="0">
                            <a:schemeClr val="dk1">
                              <a:alpha val="40000"/>
                            </a:schemeClr>
                          </a:outerShdw>
                        </a:effectLst>
                        <a:latin typeface="Cambria Math"/>
                        <a:ea typeface="Cambria Math"/>
                      </a:rPr>
                      <m:t>=</m:t>
                    </m:r>
                    <m:r>
                      <a:rPr lang="en-US" sz="2800" i="1" smtClean="0">
                        <a:ln w="0"/>
                        <a:solidFill>
                          <a:schemeClr val="tx1"/>
                        </a:solidFill>
                        <a:effectLst>
                          <a:outerShdw blurRad="38100" dist="19050" dir="2700000" algn="tl" rotWithShape="0">
                            <a:schemeClr val="dk1">
                              <a:alpha val="40000"/>
                            </a:schemeClr>
                          </a:outerShdw>
                        </a:effectLst>
                        <a:latin typeface="Cambria Math"/>
                        <a:ea typeface="Cambria Math"/>
                      </a:rPr>
                      <m:t>1</m:t>
                    </m:r>
                  </m:oMath>
                </a14:m>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হয়</a:t>
                </a:r>
                <a:r>
                  <a:rPr lang="bn-IN" sz="28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তখন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m:t>
                    </m:r>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𝑊</m:t>
                    </m:r>
                  </m:oMath>
                </a14:m>
                <a:endPar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অর্থাৎ, একক তাপ দ্বারা যে পরিমাণ কাজ করা যায় তাকে </a:t>
                </a:r>
                <a:r>
                  <a:rPr lang="en-US" sz="28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তাপের</a:t>
                </a:r>
                <a:r>
                  <a:rPr lang="en-US" sz="28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যান্ত্রিক</a:t>
                </a:r>
                <a:r>
                  <a:rPr lang="en-US" sz="28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সমতা</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বলে।</a:t>
                </a:r>
                <a:r>
                  <a:rPr lang="bn-IN" sz="28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তাপের পুরনো একক ক্যালরি।</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তাই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ea typeface="Cambria Math"/>
                      </a:rPr>
                      <m:t>𝑄</m:t>
                    </m:r>
                    <m:r>
                      <a:rPr lang="en-US" sz="2800" i="1">
                        <a:ln w="0"/>
                        <a:solidFill>
                          <a:schemeClr val="tx1"/>
                        </a:solidFill>
                        <a:effectLst>
                          <a:outerShdw blurRad="38100" dist="19050" dir="2700000" algn="tl" rotWithShape="0">
                            <a:schemeClr val="dk1">
                              <a:alpha val="40000"/>
                            </a:schemeClr>
                          </a:outerShdw>
                        </a:effectLst>
                        <a:latin typeface="Cambria Math"/>
                        <a:ea typeface="Cambria Math"/>
                      </a:rPr>
                      <m:t> </m:t>
                    </m:r>
                  </m:oMath>
                </a14:m>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এর একক</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ক্যালরি</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14:m>
                  <m:oMath xmlns:m="http://schemas.openxmlformats.org/officeDocument/2006/math">
                    <m:r>
                      <m:rPr>
                        <m:sty m:val="p"/>
                      </m:rPr>
                      <a:rPr lang="en-US" sz="2800" i="0"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c</m:t>
                    </m:r>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𝑎</m:t>
                    </m:r>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𝑙</m:t>
                    </m:r>
                  </m:oMath>
                </a14:m>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ও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𝑊</m:t>
                    </m:r>
                  </m:oMath>
                </a14:m>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এর একক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জুল</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oMath>
                </a14:m>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হলে,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 </m:t>
                    </m:r>
                  </m:oMath>
                </a14:m>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এর মান পাওয়া যায়</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4</m:t>
                    </m:r>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m:t>
                    </m:r>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2</m:t>
                    </m:r>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sSup>
                      <m:sSupPr>
                        <m:ctrlPr>
                          <a:rPr lang="en-US" sz="28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NikoshBAN" pitchFamily="2" charset="0"/>
                          </a:rPr>
                        </m:ctrlPr>
                      </m:sSupPr>
                      <m:e>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𝑐𝑎𝑙</m:t>
                        </m:r>
                      </m:e>
                      <m:sup>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m:t>
                        </m:r>
                        <m:r>
                          <a:rPr lang="en-US" sz="2800" i="1" smtClean="0">
                            <a:ln w="0"/>
                            <a:solidFill>
                              <a:schemeClr val="tx1"/>
                            </a:solidFill>
                            <a:effectLst>
                              <a:outerShdw blurRad="38100" dist="19050" dir="2700000" algn="tl" rotWithShape="0">
                                <a:schemeClr val="dk1">
                                  <a:alpha val="40000"/>
                                </a:schemeClr>
                              </a:outerShdw>
                            </a:effectLst>
                            <a:latin typeface="Cambria Math"/>
                            <a:cs typeface="NikoshBAN" pitchFamily="2" charset="0"/>
                          </a:rPr>
                          <m:t>1</m:t>
                        </m:r>
                      </m:sup>
                    </m:sSup>
                  </m:oMath>
                </a14:m>
                <a:endPar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S.I.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পদ্ধতিতে</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তাপের</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একক</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জুল(</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oMath>
                </a14:m>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এবং কাজের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এককও</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জুল(</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oMath>
                </a14:m>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তাই</a:t>
                </a:r>
                <a:r>
                  <a:rPr lang="bn-IN" sz="2800" dirty="0" smtClean="0">
                    <a:ln w="0"/>
                    <a:solidFill>
                      <a:schemeClr val="tx1"/>
                    </a:solidFill>
                    <a:effectLst>
                      <a:outerShdw blurRad="38100" dist="19050" dir="2700000" algn="tl" rotWithShape="0">
                        <a:schemeClr val="dk1">
                          <a:alpha val="40000"/>
                        </a:schemeClr>
                      </a:outerShdw>
                    </a:effectLst>
                  </a:rPr>
                  <a:t>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oMath>
                </a14:m>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র কোন একক নেই । </a:t>
                </a:r>
              </a:p>
              <a:p>
                <a:pPr algn="l"/>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তখন  </a:t>
                </a:r>
                <a14:m>
                  <m:oMath xmlns:m="http://schemas.openxmlformats.org/officeDocument/2006/math">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𝐽</m:t>
                    </m:r>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m:t>
                    </m:r>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1</m:t>
                    </m:r>
                    <m:r>
                      <a:rPr lang="en-US" sz="2800" i="1">
                        <a:ln w="0"/>
                        <a:solidFill>
                          <a:schemeClr val="tx1"/>
                        </a:solidFill>
                        <a:effectLst>
                          <a:outerShdw blurRad="38100" dist="19050" dir="2700000" algn="tl" rotWithShape="0">
                            <a:schemeClr val="dk1">
                              <a:alpha val="40000"/>
                            </a:schemeClr>
                          </a:outerShdw>
                        </a:effectLst>
                        <a:latin typeface="Cambria Math"/>
                        <a:cs typeface="NikoshBAN" pitchFamily="2" charset="0"/>
                      </a:rPr>
                      <m:t> </m:t>
                    </m:r>
                  </m:oMath>
                </a14:m>
                <a:endParaRPr lang="bn-IN" sz="28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endParaRPr lang="en-US" sz="2400" b="1" u="sng" dirty="0"/>
              </a:p>
            </p:txBody>
          </p:sp>
        </mc:Choice>
        <mc:Fallback xmlns="">
          <p:sp>
            <p:nvSpPr>
              <p:cNvPr id="23" name="Subtitle 2"/>
              <p:cNvSpPr txBox="1">
                <a:spLocks noRot="1" noChangeAspect="1" noMove="1" noResize="1" noEditPoints="1" noAdjustHandles="1" noChangeArrowheads="1" noChangeShapeType="1" noTextEdit="1"/>
              </p:cNvSpPr>
              <p:nvPr/>
            </p:nvSpPr>
            <p:spPr>
              <a:xfrm>
                <a:off x="228600" y="685800"/>
                <a:ext cx="8686800" cy="5562600"/>
              </a:xfrm>
              <a:prstGeom prst="rect">
                <a:avLst/>
              </a:prstGeom>
              <a:blipFill>
                <a:blip r:embed="rId2"/>
                <a:stretch>
                  <a:fillRect l="-1819" t="-1528" r="-1050"/>
                </a:stretch>
              </a:blipFill>
            </p:spPr>
            <p:txBody>
              <a:bodyPr/>
              <a:lstStyle/>
              <a:p>
                <a:r>
                  <a:rPr lang="en-US">
                    <a:noFill/>
                  </a:rPr>
                  <a:t> </a:t>
                </a:r>
              </a:p>
            </p:txBody>
          </p:sp>
        </mc:Fallback>
      </mc:AlternateContent>
    </p:spTree>
    <p:extLst>
      <p:ext uri="{BB962C8B-B14F-4D97-AF65-F5344CB8AC3E}">
        <p14:creationId xmlns:p14="http://schemas.microsoft.com/office/powerpoint/2010/main" val="2993930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3">
                                            <p:bg/>
                                          </p:spTgt>
                                        </p:tgtEl>
                                        <p:attrNameLst>
                                          <p:attrName>style.visibility</p:attrName>
                                        </p:attrNameLst>
                                      </p:cBhvr>
                                      <p:to>
                                        <p:strVal val="visible"/>
                                      </p:to>
                                    </p:set>
                                    <p:anim calcmode="lin" valueType="num">
                                      <p:cBhvr>
                                        <p:cTn id="7" dur="500" fill="hold"/>
                                        <p:tgtEl>
                                          <p:spTgt spid="23">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bg/>
                                          </p:spTgt>
                                        </p:tgtEl>
                                        <p:attrNameLst>
                                          <p:attrName>ppt_y</p:attrName>
                                        </p:attrNameLst>
                                      </p:cBhvr>
                                      <p:tavLst>
                                        <p:tav tm="0">
                                          <p:val>
                                            <p:strVal val="#ppt_y"/>
                                          </p:val>
                                        </p:tav>
                                        <p:tav tm="100000">
                                          <p:val>
                                            <p:strVal val="#ppt_y"/>
                                          </p:val>
                                        </p:tav>
                                      </p:tavLst>
                                    </p:anim>
                                    <p:anim calcmode="lin" valueType="num">
                                      <p:cBhvr>
                                        <p:cTn id="9" dur="500" fill="hold"/>
                                        <p:tgtEl>
                                          <p:spTgt spid="23">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bg/>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3">
                                            <p:txEl>
                                              <p:pRg st="0" end="0"/>
                                            </p:txEl>
                                          </p:spTgt>
                                        </p:tgtEl>
                                        <p:attrNameLst>
                                          <p:attrName>style.visibility</p:attrName>
                                        </p:attrNameLst>
                                      </p:cBhvr>
                                      <p:to>
                                        <p:strVal val="visible"/>
                                      </p:to>
                                    </p:set>
                                    <p:anim calcmode="lin" valueType="num">
                                      <p:cBhvr>
                                        <p:cTn id="16" dur="500" fill="hold"/>
                                        <p:tgtEl>
                                          <p:spTgt spid="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3">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3">
                                            <p:txEl>
                                              <p:pRg st="1" end="1"/>
                                            </p:txEl>
                                          </p:spTgt>
                                        </p:tgtEl>
                                        <p:attrNameLst>
                                          <p:attrName>style.visibility</p:attrName>
                                        </p:attrNameLst>
                                      </p:cBhvr>
                                      <p:to>
                                        <p:strVal val="visible"/>
                                      </p:to>
                                    </p:set>
                                    <p:anim calcmode="lin" valueType="num">
                                      <p:cBhvr>
                                        <p:cTn id="25" dur="500" fill="hold"/>
                                        <p:tgtEl>
                                          <p:spTgt spid="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3">
                                            <p:txEl>
                                              <p:pRg st="1" end="1"/>
                                            </p:txEl>
                                          </p:spTgt>
                                        </p:tgtEl>
                                        <p:attrNameLst>
                                          <p:attrName>ppt_y</p:attrName>
                                        </p:attrNameLst>
                                      </p:cBhvr>
                                      <p:tavLst>
                                        <p:tav tm="0">
                                          <p:val>
                                            <p:strVal val="#ppt_y"/>
                                          </p:val>
                                        </p:tav>
                                        <p:tav tm="100000">
                                          <p:val>
                                            <p:strVal val="#ppt_y"/>
                                          </p:val>
                                        </p:tav>
                                      </p:tavLst>
                                    </p:anim>
                                    <p:anim calcmode="lin" valueType="num">
                                      <p:cBhvr>
                                        <p:cTn id="27" dur="500" fill="hold"/>
                                        <p:tgtEl>
                                          <p:spTgt spid="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3">
                                            <p:txEl>
                                              <p:pRg st="2" end="2"/>
                                            </p:txEl>
                                          </p:spTgt>
                                        </p:tgtEl>
                                        <p:attrNameLst>
                                          <p:attrName>style.visibility</p:attrName>
                                        </p:attrNameLst>
                                      </p:cBhvr>
                                      <p:to>
                                        <p:strVal val="visible"/>
                                      </p:to>
                                    </p:set>
                                    <p:anim calcmode="lin" valueType="num">
                                      <p:cBhvr>
                                        <p:cTn id="34" dur="500" fill="hold"/>
                                        <p:tgtEl>
                                          <p:spTgt spid="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3">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3">
                                            <p:txEl>
                                              <p:pRg st="3" end="3"/>
                                            </p:txEl>
                                          </p:spTgt>
                                        </p:tgtEl>
                                        <p:attrNameLst>
                                          <p:attrName>style.visibility</p:attrName>
                                        </p:attrNameLst>
                                      </p:cBhvr>
                                      <p:to>
                                        <p:strVal val="visible"/>
                                      </p:to>
                                    </p:set>
                                    <p:anim calcmode="lin" valueType="num">
                                      <p:cBhvr>
                                        <p:cTn id="43" dur="500" fill="hold"/>
                                        <p:tgtEl>
                                          <p:spTgt spid="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3">
                                            <p:txEl>
                                              <p:pRg st="3" end="3"/>
                                            </p:txEl>
                                          </p:spTgt>
                                        </p:tgtEl>
                                        <p:attrNameLst>
                                          <p:attrName>ppt_y</p:attrName>
                                        </p:attrNameLst>
                                      </p:cBhvr>
                                      <p:tavLst>
                                        <p:tav tm="0">
                                          <p:val>
                                            <p:strVal val="#ppt_y"/>
                                          </p:val>
                                        </p:tav>
                                        <p:tav tm="100000">
                                          <p:val>
                                            <p:strVal val="#ppt_y"/>
                                          </p:val>
                                        </p:tav>
                                      </p:tavLst>
                                    </p:anim>
                                    <p:anim calcmode="lin" valueType="num">
                                      <p:cBhvr>
                                        <p:cTn id="45" dur="500" fill="hold"/>
                                        <p:tgtEl>
                                          <p:spTgt spid="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3">
                                            <p:txEl>
                                              <p:pRg st="4" end="4"/>
                                            </p:txEl>
                                          </p:spTgt>
                                        </p:tgtEl>
                                        <p:attrNameLst>
                                          <p:attrName>style.visibility</p:attrName>
                                        </p:attrNameLst>
                                      </p:cBhvr>
                                      <p:to>
                                        <p:strVal val="visible"/>
                                      </p:to>
                                    </p:set>
                                    <p:anim calcmode="lin" valueType="num">
                                      <p:cBhvr>
                                        <p:cTn id="52" dur="500" fill="hold"/>
                                        <p:tgtEl>
                                          <p:spTgt spid="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3">
                                            <p:txEl>
                                              <p:pRg st="4" end="4"/>
                                            </p:txEl>
                                          </p:spTgt>
                                        </p:tgtEl>
                                        <p:attrNameLst>
                                          <p:attrName>ppt_y</p:attrName>
                                        </p:attrNameLst>
                                      </p:cBhvr>
                                      <p:tavLst>
                                        <p:tav tm="0">
                                          <p:val>
                                            <p:strVal val="#ppt_y"/>
                                          </p:val>
                                        </p:tav>
                                        <p:tav tm="100000">
                                          <p:val>
                                            <p:strVal val="#ppt_y"/>
                                          </p:val>
                                        </p:tav>
                                      </p:tavLst>
                                    </p:anim>
                                    <p:anim calcmode="lin" valueType="num">
                                      <p:cBhvr>
                                        <p:cTn id="54" dur="500" fill="hold"/>
                                        <p:tgtEl>
                                          <p:spTgt spid="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3">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23">
                                            <p:txEl>
                                              <p:pRg st="5" end="5"/>
                                            </p:txEl>
                                          </p:spTgt>
                                        </p:tgtEl>
                                        <p:attrNameLst>
                                          <p:attrName>style.visibility</p:attrName>
                                        </p:attrNameLst>
                                      </p:cBhvr>
                                      <p:to>
                                        <p:strVal val="visible"/>
                                      </p:to>
                                    </p:set>
                                    <p:anim calcmode="lin" valueType="num">
                                      <p:cBhvr>
                                        <p:cTn id="61" dur="500" fill="hold"/>
                                        <p:tgtEl>
                                          <p:spTgt spid="2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3">
                                            <p:txEl>
                                              <p:pRg st="5" end="5"/>
                                            </p:txEl>
                                          </p:spTgt>
                                        </p:tgtEl>
                                        <p:attrNameLst>
                                          <p:attrName>ppt_y</p:attrName>
                                        </p:attrNameLst>
                                      </p:cBhvr>
                                      <p:tavLst>
                                        <p:tav tm="0">
                                          <p:val>
                                            <p:strVal val="#ppt_y"/>
                                          </p:val>
                                        </p:tav>
                                        <p:tav tm="100000">
                                          <p:val>
                                            <p:strVal val="#ppt_y"/>
                                          </p:val>
                                        </p:tav>
                                      </p:tavLst>
                                    </p:anim>
                                    <p:anim calcmode="lin" valueType="num">
                                      <p:cBhvr>
                                        <p:cTn id="63" dur="500" fill="hold"/>
                                        <p:tgtEl>
                                          <p:spTgt spid="2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3">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23">
                                            <p:txEl>
                                              <p:pRg st="6" end="6"/>
                                            </p:txEl>
                                          </p:spTgt>
                                        </p:tgtEl>
                                        <p:attrNameLst>
                                          <p:attrName>style.visibility</p:attrName>
                                        </p:attrNameLst>
                                      </p:cBhvr>
                                      <p:to>
                                        <p:strVal val="visible"/>
                                      </p:to>
                                    </p:set>
                                    <p:anim calcmode="lin" valueType="num">
                                      <p:cBhvr>
                                        <p:cTn id="70" dur="500" fill="hold"/>
                                        <p:tgtEl>
                                          <p:spTgt spid="2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23">
                                            <p:txEl>
                                              <p:pRg st="6" end="6"/>
                                            </p:txEl>
                                          </p:spTgt>
                                        </p:tgtEl>
                                        <p:attrNameLst>
                                          <p:attrName>ppt_y</p:attrName>
                                        </p:attrNameLst>
                                      </p:cBhvr>
                                      <p:tavLst>
                                        <p:tav tm="0">
                                          <p:val>
                                            <p:strVal val="#ppt_y"/>
                                          </p:val>
                                        </p:tav>
                                        <p:tav tm="100000">
                                          <p:val>
                                            <p:strVal val="#ppt_y"/>
                                          </p:val>
                                        </p:tav>
                                      </p:tavLst>
                                    </p:anim>
                                    <p:anim calcmode="lin" valueType="num">
                                      <p:cBhvr>
                                        <p:cTn id="72" dur="500" fill="hold"/>
                                        <p:tgtEl>
                                          <p:spTgt spid="2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2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7999" y="109802"/>
            <a:ext cx="6727422" cy="597932"/>
          </a:xfrm>
        </p:spPr>
        <p:style>
          <a:lnRef idx="2">
            <a:schemeClr val="accent1"/>
          </a:lnRef>
          <a:fillRef idx="1">
            <a:schemeClr val="lt1"/>
          </a:fillRef>
          <a:effectRef idx="0">
            <a:schemeClr val="accent1"/>
          </a:effectRef>
          <a:fontRef idx="minor">
            <a:schemeClr val="dk1"/>
          </a:fontRef>
        </p:style>
        <p:txBody>
          <a:bodyPr>
            <a:noAutofit/>
          </a:bodyPr>
          <a:lstStyle/>
          <a:p>
            <a:pPr algn="l"/>
            <a:r>
              <a:rPr lang="en-US" sz="36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তাপগতিবিদ্যার</a:t>
            </a:r>
            <a:r>
              <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প্রথম</a:t>
            </a:r>
            <a:r>
              <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সূত্রের</a:t>
            </a:r>
            <a:r>
              <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ক্লসিয়াসের</a:t>
            </a: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বিবৃতি </a:t>
            </a:r>
            <a:endParaRPr lang="bn-IN"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bn-IN" sz="2800" dirty="0" smtClean="0">
                <a:solidFill>
                  <a:schemeClr val="tx1"/>
                </a:solidFill>
                <a:latin typeface="NikoshBAN" pitchFamily="2" charset="0"/>
                <a:cs typeface="NikoshBAN" pitchFamily="2" charset="0"/>
              </a:rPr>
              <a:t> </a:t>
            </a:r>
            <a:endParaRPr lang="bn-IN" sz="2800" b="1" u="sng" dirty="0" smtClean="0">
              <a:latin typeface="NikoshBAN" pitchFamily="2" charset="0"/>
              <a:cs typeface="NikoshBAN" pitchFamily="2" charset="0"/>
            </a:endParaRPr>
          </a:p>
        </p:txBody>
      </p:sp>
      <mc:AlternateContent xmlns:mc="http://schemas.openxmlformats.org/markup-compatibility/2006" xmlns:a14="http://schemas.microsoft.com/office/drawing/2010/main">
        <mc:Choice Requires="a14">
          <p:sp>
            <p:nvSpPr>
              <p:cNvPr id="19" name="Subtitle 2"/>
              <p:cNvSpPr txBox="1">
                <a:spLocks/>
              </p:cNvSpPr>
              <p:nvPr/>
            </p:nvSpPr>
            <p:spPr>
              <a:xfrm>
                <a:off x="116413" y="4191000"/>
                <a:ext cx="8875187" cy="25146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40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কোন</a:t>
                </a:r>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40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ব্যবস্থায়</a:t>
                </a:r>
                <a:r>
                  <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40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𝑄</m:t>
                    </m:r>
                  </m:oMath>
                </a14:m>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পরিমাণ </a:t>
                </a:r>
                <a:r>
                  <a:rPr lang="en-US" sz="40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a:t>
                </a:r>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40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শক্তি</a:t>
                </a:r>
                <a:r>
                  <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40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সরবরাহ</a:t>
                </a:r>
                <a:r>
                  <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40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করা</a:t>
                </a:r>
                <a:r>
                  <a:rPr lang="en-US"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হ</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লে</a:t>
                </a:r>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যদি এর </a:t>
                </a:r>
                <a:r>
                  <a:rPr lang="en-US" sz="40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অভ্যন্তরীণ</a:t>
                </a:r>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40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শক্তি</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র পরিবর্তন </a:t>
                </a:r>
                <a14:m>
                  <m:oMath xmlns:m="http://schemas.openxmlformats.org/officeDocument/2006/math">
                    <m:r>
                      <a:rPr lang="en-US" sz="40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𝑈</m:t>
                    </m:r>
                  </m:oMath>
                </a14:m>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এবং ব্যবস্থা কর্তৃক </a:t>
                </a:r>
                <a:r>
                  <a:rPr lang="en-US" sz="40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বাহ্যিক</a:t>
                </a:r>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40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কাজ</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40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𝑊</m:t>
                    </m:r>
                  </m:oMath>
                </a14:m>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হয়, তাহলে,  </a:t>
                </a:r>
              </a:p>
              <a:p>
                <a:pPr algn="l"/>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4000" i="1" smtClean="0">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smtClean="0">
                        <a:ln w="0"/>
                        <a:solidFill>
                          <a:schemeClr val="tx1"/>
                        </a:solidFill>
                        <a:effectLst>
                          <a:outerShdw blurRad="38100" dist="19050" dir="2700000" algn="tl" rotWithShape="0">
                            <a:schemeClr val="dk1">
                              <a:alpha val="40000"/>
                            </a:schemeClr>
                          </a:outerShdw>
                        </a:effectLst>
                        <a:latin typeface="Cambria Math"/>
                        <a:ea typeface="Cambria Math"/>
                      </a:rPr>
                      <m:t>𝑄</m:t>
                    </m:r>
                    <m:r>
                      <a:rPr lang="en-US" sz="4000" i="1" smtClean="0">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smtClean="0">
                        <a:ln w="0"/>
                        <a:solidFill>
                          <a:schemeClr val="tx1"/>
                        </a:solidFill>
                        <a:effectLst>
                          <a:outerShdw blurRad="38100" dist="19050" dir="2700000" algn="tl" rotWithShape="0">
                            <a:schemeClr val="dk1">
                              <a:alpha val="40000"/>
                            </a:schemeClr>
                          </a:outerShdw>
                        </a:effectLst>
                        <a:latin typeface="Cambria Math"/>
                        <a:ea typeface="Cambria Math"/>
                      </a:rPr>
                      <m:t>𝑈</m:t>
                    </m:r>
                    <m:r>
                      <a:rPr lang="bn-IN" sz="4000" i="1" smtClean="0">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𝑊</m:t>
                    </m:r>
                  </m:oMath>
                </a14:m>
                <a:endParaRPr lang="en-US" sz="4000" dirty="0">
                  <a:ln w="0"/>
                  <a:solidFill>
                    <a:schemeClr val="tx1"/>
                  </a:solidFill>
                  <a:effectLst>
                    <a:outerShdw blurRad="38100" dist="19050" dir="2700000" algn="tl" rotWithShape="0">
                      <a:schemeClr val="dk1">
                        <a:alpha val="40000"/>
                      </a:schemeClr>
                    </a:outerShdw>
                  </a:effectLst>
                </a:endParaRPr>
              </a:p>
              <a:p>
                <a:pPr algn="l"/>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ক্ষুদ্রাতিক্ষুদ্র পরিবর্তনের জন্য </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এই সমীকরণকে লেখা যায়-</a:t>
                </a:r>
                <a:endPar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en-US"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14:m>
                  <m:oMath xmlns:m="http://schemas.openxmlformats.org/officeDocument/2006/math">
                    <m:r>
                      <a:rPr lang="en-US" sz="4000" i="1" dirty="0" smtClean="0">
                        <a:ln w="0"/>
                        <a:solidFill>
                          <a:schemeClr val="tx1"/>
                        </a:solidFill>
                        <a:effectLst>
                          <a:outerShdw blurRad="38100" dist="19050" dir="2700000" algn="tl" rotWithShape="0">
                            <a:schemeClr val="dk1">
                              <a:alpha val="40000"/>
                            </a:schemeClr>
                          </a:outerShdw>
                        </a:effectLst>
                        <a:latin typeface="Cambria Math"/>
                        <a:ea typeface="Cambria Math"/>
                      </a:rPr>
                      <m:t>𝑑</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𝑄</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smtClean="0">
                        <a:ln w="0"/>
                        <a:solidFill>
                          <a:schemeClr val="tx1"/>
                        </a:solidFill>
                        <a:effectLst>
                          <a:outerShdw blurRad="38100" dist="19050" dir="2700000" algn="tl" rotWithShape="0">
                            <a:schemeClr val="dk1">
                              <a:alpha val="40000"/>
                            </a:schemeClr>
                          </a:outerShdw>
                        </a:effectLst>
                        <a:latin typeface="Cambria Math"/>
                        <a:ea typeface="Cambria Math"/>
                      </a:rPr>
                      <m:t>𝑑</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𝑈</m:t>
                    </m:r>
                    <m:r>
                      <a:rPr lang="bn-IN" sz="40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4000" i="1" smtClean="0">
                        <a:ln w="0"/>
                        <a:solidFill>
                          <a:schemeClr val="tx1"/>
                        </a:solidFill>
                        <a:effectLst>
                          <a:outerShdw blurRad="38100" dist="19050" dir="2700000" algn="tl" rotWithShape="0">
                            <a:schemeClr val="dk1">
                              <a:alpha val="40000"/>
                            </a:schemeClr>
                          </a:outerShdw>
                        </a:effectLst>
                        <a:latin typeface="Cambria Math"/>
                        <a:ea typeface="Cambria Math"/>
                      </a:rPr>
                      <m:t>𝑑</m:t>
                    </m:r>
                    <m:r>
                      <a:rPr lang="en-US" sz="4000" i="1">
                        <a:ln w="0"/>
                        <a:solidFill>
                          <a:schemeClr val="tx1"/>
                        </a:solidFill>
                        <a:effectLst>
                          <a:outerShdw blurRad="38100" dist="19050" dir="2700000" algn="tl" rotWithShape="0">
                            <a:schemeClr val="dk1">
                              <a:alpha val="40000"/>
                            </a:schemeClr>
                          </a:outerShdw>
                        </a:effectLst>
                        <a:latin typeface="Cambria Math"/>
                        <a:ea typeface="Cambria Math"/>
                      </a:rPr>
                      <m:t>𝑊</m:t>
                    </m:r>
                  </m:oMath>
                </a14:m>
                <a:endParaRPr lang="bn-IN" sz="4000" dirty="0" smtClean="0">
                  <a:ln w="0"/>
                  <a:solidFill>
                    <a:schemeClr val="tx1"/>
                  </a:solidFill>
                  <a:effectLst>
                    <a:outerShdw blurRad="38100" dist="19050" dir="2700000" algn="tl" rotWithShape="0">
                      <a:schemeClr val="dk1">
                        <a:alpha val="40000"/>
                      </a:schemeClr>
                    </a:outerShdw>
                  </a:effectLst>
                </a:endParaRPr>
              </a:p>
              <a:p>
                <a:pPr algn="l"/>
                <a:r>
                  <a:rPr lang="bn-IN" sz="40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এই </a:t>
                </a:r>
                <a:r>
                  <a:rPr lang="bn-IN" sz="40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সমীকরণটি শক্তির নিত্যতা বা সংরক্ষণ সূত্রেরই একটি বিশেষ রূপ মাত্র। </a:t>
                </a:r>
              </a:p>
              <a:p>
                <a:pPr algn="l"/>
                <a:endParaRPr lang="en-US" sz="4000" b="1" u="sng" dirty="0"/>
              </a:p>
            </p:txBody>
          </p:sp>
        </mc:Choice>
        <mc:Fallback xmlns="">
          <p:sp>
            <p:nvSpPr>
              <p:cNvPr id="19" name="Subtitle 2"/>
              <p:cNvSpPr txBox="1">
                <a:spLocks noRot="1" noChangeAspect="1" noMove="1" noResize="1" noEditPoints="1" noAdjustHandles="1" noChangeArrowheads="1" noChangeShapeType="1" noTextEdit="1"/>
              </p:cNvSpPr>
              <p:nvPr/>
            </p:nvSpPr>
            <p:spPr>
              <a:xfrm>
                <a:off x="116413" y="4191000"/>
                <a:ext cx="8875187" cy="2514600"/>
              </a:xfrm>
              <a:prstGeom prst="rect">
                <a:avLst/>
              </a:prstGeom>
              <a:blipFill>
                <a:blip r:embed="rId2"/>
                <a:stretch>
                  <a:fillRect l="-1370" t="-4808" b="-6971"/>
                </a:stretch>
              </a:blipFill>
            </p:spPr>
            <p:txBody>
              <a:bodyPr/>
              <a:lstStyle/>
              <a:p>
                <a:r>
                  <a:rPr lang="en-US">
                    <a:noFill/>
                  </a:rPr>
                  <a:t> </a:t>
                </a:r>
              </a:p>
            </p:txBody>
          </p:sp>
        </mc:Fallback>
      </mc:AlternateContent>
      <p:grpSp>
        <p:nvGrpSpPr>
          <p:cNvPr id="4" name="Group 3"/>
          <p:cNvGrpSpPr/>
          <p:nvPr/>
        </p:nvGrpSpPr>
        <p:grpSpPr>
          <a:xfrm>
            <a:off x="5511321" y="718250"/>
            <a:ext cx="3505200" cy="2426732"/>
            <a:chOff x="5486400" y="3821668"/>
            <a:chExt cx="2590800" cy="219813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886200"/>
              <a:ext cx="2590800" cy="2124075"/>
            </a:xfrm>
            <a:prstGeom prst="rect">
              <a:avLst/>
            </a:prstGeom>
          </p:spPr>
        </p:pic>
        <p:sp>
          <p:nvSpPr>
            <p:cNvPr id="6" name="TextBox 5"/>
            <p:cNvSpPr txBox="1"/>
            <p:nvPr/>
          </p:nvSpPr>
          <p:spPr>
            <a:xfrm>
              <a:off x="5943600" y="4495800"/>
              <a:ext cx="1600200" cy="585446"/>
            </a:xfrm>
            <a:prstGeom prst="rect">
              <a:avLst/>
            </a:prstGeom>
            <a:solidFill>
              <a:schemeClr val="bg1"/>
            </a:solidFill>
          </p:spPr>
          <p:txBody>
            <a:bodyPr wrap="square" rtlCol="0">
              <a:spAutoFit/>
            </a:bodyPr>
            <a:lstStyle/>
            <a:p>
              <a:pPr algn="ctr"/>
              <a:r>
                <a:rPr lang="en-US" dirty="0" err="1" smtClean="0">
                  <a:solidFill>
                    <a:schemeClr val="accent1"/>
                  </a:solidFill>
                  <a:latin typeface="NikoshBAN" pitchFamily="2" charset="0"/>
                  <a:cs typeface="NikoshBAN" pitchFamily="2" charset="0"/>
                </a:rPr>
                <a:t>ওভেন</a:t>
              </a:r>
              <a:endParaRPr lang="bn-IN" dirty="0" smtClean="0">
                <a:solidFill>
                  <a:schemeClr val="accent1"/>
                </a:solidFill>
                <a:latin typeface="NikoshBAN" pitchFamily="2" charset="0"/>
                <a:cs typeface="NikoshBAN" pitchFamily="2" charset="0"/>
              </a:endParaRPr>
            </a:p>
            <a:p>
              <a:endParaRPr lang="en-US" dirty="0">
                <a:latin typeface="NikoshBAN" pitchFamily="2" charset="0"/>
                <a:cs typeface="NikoshBAN" pitchFamily="2" charset="0"/>
              </a:endParaRPr>
            </a:p>
          </p:txBody>
        </p:sp>
        <p:sp>
          <p:nvSpPr>
            <p:cNvPr id="7" name="TextBox 6"/>
            <p:cNvSpPr txBox="1"/>
            <p:nvPr/>
          </p:nvSpPr>
          <p:spPr>
            <a:xfrm>
              <a:off x="6858000" y="3821668"/>
              <a:ext cx="1066800" cy="369332"/>
            </a:xfrm>
            <a:prstGeom prst="rect">
              <a:avLst/>
            </a:prstGeom>
            <a:solidFill>
              <a:schemeClr val="bg1"/>
            </a:solidFill>
          </p:spPr>
          <p:txBody>
            <a:bodyPr wrap="square" rtlCol="0">
              <a:spAutoFit/>
            </a:bodyPr>
            <a:lstStyle/>
            <a:p>
              <a:pPr algn="ctr"/>
              <a:endParaRPr lang="bn-IN" dirty="0" smtClean="0">
                <a:latin typeface="NikoshBAN" pitchFamily="2" charset="0"/>
                <a:cs typeface="NikoshBAN" pitchFamily="2" charset="0"/>
              </a:endParaRPr>
            </a:p>
          </p:txBody>
        </p:sp>
        <p:sp>
          <p:nvSpPr>
            <p:cNvPr id="8" name="TextBox 7"/>
            <p:cNvSpPr txBox="1"/>
            <p:nvPr/>
          </p:nvSpPr>
          <p:spPr>
            <a:xfrm>
              <a:off x="6172200" y="5650468"/>
              <a:ext cx="1066800" cy="369332"/>
            </a:xfrm>
            <a:prstGeom prst="rect">
              <a:avLst/>
            </a:prstGeom>
            <a:solidFill>
              <a:schemeClr val="bg1"/>
            </a:solidFill>
          </p:spPr>
          <p:txBody>
            <a:bodyPr wrap="square" rtlCol="0">
              <a:spAutoFit/>
            </a:bodyPr>
            <a:lstStyle/>
            <a:p>
              <a:pPr algn="ctr"/>
              <a:endParaRPr lang="bn-IN" dirty="0" smtClean="0">
                <a:latin typeface="NikoshBAN" pitchFamily="2" charset="0"/>
                <a:cs typeface="NikoshBAN" pitchFamily="2"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6692421" y="1811263"/>
                <a:ext cx="1143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en-US" b="0" i="1" smtClean="0">
                          <a:latin typeface="Cambria Math"/>
                          <a:ea typeface="Cambria Math"/>
                        </a:rPr>
                        <m:t>𝑈</m:t>
                      </m:r>
                      <m:r>
                        <a:rPr lang="en-US" b="0" i="1" smtClean="0">
                          <a:latin typeface="Cambria Math"/>
                          <a:ea typeface="Cambria Math"/>
                        </a:rPr>
                        <m:t>=</m:t>
                      </m:r>
                      <m:r>
                        <a:rPr lang="en-US" b="0" i="1" smtClean="0">
                          <a:latin typeface="Cambria Math"/>
                          <a:ea typeface="Cambria Math"/>
                        </a:rPr>
                        <m:t>12</m:t>
                      </m:r>
                      <m:r>
                        <a:rPr lang="en-US" b="0" i="1" smtClean="0">
                          <a:latin typeface="Cambria Math"/>
                          <a:ea typeface="Cambria Math"/>
                        </a:rPr>
                        <m:t>𝐽</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6692421" y="1811263"/>
                <a:ext cx="1143000" cy="369332"/>
              </a:xfrm>
              <a:prstGeom prst="rect">
                <a:avLst/>
              </a:prstGeom>
              <a:blipFill rotWithShape="1">
                <a:blip r:embed="rId4"/>
                <a:stretch>
                  <a:fillRect t="-8197" r="-855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654321" y="2687782"/>
                <a:ext cx="1143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en-US" b="0" i="1" smtClean="0">
                          <a:latin typeface="Cambria Math"/>
                          <a:ea typeface="Cambria Math"/>
                        </a:rPr>
                        <m:t>𝑄</m:t>
                      </m:r>
                      <m:r>
                        <a:rPr lang="en-US" b="0" i="1" smtClean="0">
                          <a:latin typeface="Cambria Math"/>
                          <a:ea typeface="Cambria Math"/>
                        </a:rPr>
                        <m:t>=</m:t>
                      </m:r>
                      <m:r>
                        <a:rPr lang="en-US" b="0" i="1" smtClean="0">
                          <a:latin typeface="Cambria Math"/>
                          <a:ea typeface="Cambria Math"/>
                        </a:rPr>
                        <m:t>15</m:t>
                      </m:r>
                      <m:r>
                        <a:rPr lang="en-US" b="0" i="1" smtClean="0">
                          <a:latin typeface="Cambria Math"/>
                          <a:ea typeface="Cambria Math"/>
                        </a:rPr>
                        <m:t>𝐽</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654321" y="2687782"/>
                <a:ext cx="1143000" cy="369332"/>
              </a:xfrm>
              <a:prstGeom prst="rect">
                <a:avLst/>
              </a:prstGeom>
              <a:blipFill rotWithShape="1">
                <a:blip r:embed="rId5"/>
                <a:stretch>
                  <a:fillRect t="-8333" r="-8021"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568721" y="870650"/>
                <a:ext cx="1143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en-US" b="0" i="1" smtClean="0">
                          <a:latin typeface="Cambria Math"/>
                          <a:ea typeface="Cambria Math"/>
                        </a:rPr>
                        <m:t>𝑊</m:t>
                      </m:r>
                      <m:r>
                        <a:rPr lang="en-US" b="0" i="1" smtClean="0">
                          <a:latin typeface="Cambria Math"/>
                          <a:ea typeface="Cambria Math"/>
                        </a:rPr>
                        <m:t>=</m:t>
                      </m:r>
                      <m:r>
                        <a:rPr lang="en-US" b="0" i="1" smtClean="0">
                          <a:latin typeface="Cambria Math"/>
                          <a:ea typeface="Cambria Math"/>
                        </a:rPr>
                        <m:t>3</m:t>
                      </m:r>
                      <m:r>
                        <a:rPr lang="en-US" b="0" i="1" smtClean="0">
                          <a:latin typeface="Cambria Math"/>
                          <a:ea typeface="Cambria Math"/>
                        </a:rPr>
                        <m:t>𝐽</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568721" y="870650"/>
                <a:ext cx="1143000" cy="369332"/>
              </a:xfrm>
              <a:prstGeom prst="rect">
                <a:avLst/>
              </a:prstGeom>
              <a:blipFill rotWithShape="1">
                <a:blip r:embed="rId6"/>
                <a:stretch>
                  <a:fillRect t="-8333" r="-5348"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Subtitle 2"/>
              <p:cNvSpPr txBox="1">
                <a:spLocks/>
              </p:cNvSpPr>
              <p:nvPr/>
            </p:nvSpPr>
            <p:spPr>
              <a:xfrm>
                <a:off x="5626725" y="3163739"/>
                <a:ext cx="3171297" cy="4572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14:m>
                  <m:oMathPara xmlns:m="http://schemas.openxmlformats.org/officeDocument/2006/math">
                    <m:oMathParaPr>
                      <m:jc m:val="centerGroup"/>
                    </m:oMathParaPr>
                    <m:oMath xmlns:m="http://schemas.openxmlformats.org/officeDocument/2006/math">
                      <m:r>
                        <a:rPr lang="en-US" sz="3100" i="1">
                          <a:latin typeface="Cambria Math"/>
                          <a:ea typeface="Cambria Math"/>
                        </a:rPr>
                        <m:t>∆</m:t>
                      </m:r>
                      <m:r>
                        <a:rPr lang="en-US" sz="3100" i="1">
                          <a:latin typeface="Cambria Math"/>
                          <a:ea typeface="Cambria Math"/>
                        </a:rPr>
                        <m:t>𝑄</m:t>
                      </m:r>
                      <m:r>
                        <a:rPr lang="bn-IN" sz="3100" b="0" i="1" smtClean="0">
                          <a:latin typeface="Cambria Math"/>
                          <a:ea typeface="Cambria Math"/>
                        </a:rPr>
                        <m:t>=</m:t>
                      </m:r>
                      <m:r>
                        <a:rPr lang="en-US" sz="3100" i="1">
                          <a:latin typeface="Cambria Math"/>
                          <a:ea typeface="Cambria Math"/>
                        </a:rPr>
                        <m:t>∆</m:t>
                      </m:r>
                      <m:r>
                        <a:rPr lang="en-US" sz="3100" i="1">
                          <a:latin typeface="Cambria Math"/>
                          <a:ea typeface="Cambria Math"/>
                        </a:rPr>
                        <m:t>𝑈</m:t>
                      </m:r>
                      <m:r>
                        <a:rPr lang="bn-IN" sz="3100" b="0" i="1" smtClean="0">
                          <a:latin typeface="Cambria Math"/>
                          <a:ea typeface="Cambria Math"/>
                        </a:rPr>
                        <m:t>+</m:t>
                      </m:r>
                      <m:r>
                        <a:rPr lang="en-US" sz="3100" i="1">
                          <a:latin typeface="Cambria Math"/>
                          <a:ea typeface="Cambria Math"/>
                        </a:rPr>
                        <m:t>∆</m:t>
                      </m:r>
                      <m:r>
                        <a:rPr lang="en-US" sz="3100" i="1">
                          <a:latin typeface="Cambria Math"/>
                          <a:ea typeface="Cambria Math"/>
                        </a:rPr>
                        <m:t>𝑊</m:t>
                      </m:r>
                    </m:oMath>
                  </m:oMathPara>
                </a14:m>
                <a:endParaRPr lang="en-US" sz="3100" dirty="0"/>
              </a:p>
              <a:p>
                <a:pPr algn="l"/>
                <a:endParaRPr lang="bn-IN" sz="2800" dirty="0" smtClean="0">
                  <a:latin typeface="NikoshBAN" pitchFamily="2" charset="0"/>
                  <a:cs typeface="NikoshBAN" pitchFamily="2" charset="0"/>
                </a:endParaRPr>
              </a:p>
              <a:p>
                <a:pPr algn="l"/>
                <a:endParaRPr lang="bn-IN" b="1" u="sng" dirty="0" smtClean="0">
                  <a:latin typeface="NikoshBAN" pitchFamily="2" charset="0"/>
                  <a:cs typeface="NikoshBAN" pitchFamily="2" charset="0"/>
                </a:endParaRPr>
              </a:p>
              <a:p>
                <a:endParaRPr lang="en-US" b="1" u="sng" dirty="0"/>
              </a:p>
            </p:txBody>
          </p:sp>
        </mc:Choice>
        <mc:Fallback xmlns="">
          <p:sp>
            <p:nvSpPr>
              <p:cNvPr id="12" name="Subtitle 2"/>
              <p:cNvSpPr txBox="1">
                <a:spLocks noRot="1" noChangeAspect="1" noMove="1" noResize="1" noEditPoints="1" noAdjustHandles="1" noChangeArrowheads="1" noChangeShapeType="1" noTextEdit="1"/>
              </p:cNvSpPr>
              <p:nvPr/>
            </p:nvSpPr>
            <p:spPr>
              <a:xfrm>
                <a:off x="5626725" y="3163739"/>
                <a:ext cx="3171297" cy="457200"/>
              </a:xfrm>
              <a:prstGeom prst="rect">
                <a:avLst/>
              </a:prstGeom>
              <a:blipFill>
                <a:blip r:embed="rId7"/>
                <a:stretch>
                  <a:fillRect b="-10127"/>
                </a:stretch>
              </a:blipFill>
            </p:spPr>
            <p:txBody>
              <a:bodyPr/>
              <a:lstStyle/>
              <a:p>
                <a:r>
                  <a:rPr lang="en-US">
                    <a:noFill/>
                  </a:rPr>
                  <a:t> </a:t>
                </a:r>
              </a:p>
            </p:txBody>
          </p:sp>
        </mc:Fallback>
      </mc:AlternateContent>
      <p:sp>
        <p:nvSpPr>
          <p:cNvPr id="13" name="Subtitle 2"/>
          <p:cNvSpPr txBox="1">
            <a:spLocks/>
          </p:cNvSpPr>
          <p:nvPr/>
        </p:nvSpPr>
        <p:spPr>
          <a:xfrm>
            <a:off x="192613" y="990600"/>
            <a:ext cx="5227923" cy="29718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ক্লসিয়াস</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তাপগতিবিদ্যার</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প্রথম</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সূত্র</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 আরও সাধারণভাবে প্রকাশ করেন। তাঁর বিবৃতি হল- </a:t>
            </a:r>
          </a:p>
          <a:p>
            <a:pPr algn="l"/>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যখন</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কোন</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ব্যবস্থায়</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শক্তি</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সরবরাহ</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করা</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হয়</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তখন</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ব্যবস্থা</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কর্তৃক</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গৃহীত</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তাপের</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কিছু</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অংশ</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ব্যয়</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হয়</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অভ্যন্তরীণ</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শক্তি</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বৃদ্ধিতে</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এবং</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বাকি</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অংশ</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ব্যয়</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হয়</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বাহ্যিক</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কাজ</a:t>
            </a:r>
            <a:r>
              <a:rPr lang="en-US"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28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সম্পাদনে</a:t>
            </a:r>
            <a:r>
              <a:rPr lang="bn-IN" sz="28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bn-IN" sz="2800" u="sng"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Tree>
    <p:extLst>
      <p:ext uri="{BB962C8B-B14F-4D97-AF65-F5344CB8AC3E}">
        <p14:creationId xmlns:p14="http://schemas.microsoft.com/office/powerpoint/2010/main" val="11078619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anim calcmode="lin" valueType="num">
                                      <p:cBhvr>
                                        <p:cTn id="2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3">
                                            <p:bg/>
                                          </p:spTgt>
                                        </p:tgtEl>
                                        <p:attrNameLst>
                                          <p:attrName>style.visibility</p:attrName>
                                        </p:attrNameLst>
                                      </p:cBhvr>
                                      <p:to>
                                        <p:strVal val="visible"/>
                                      </p:to>
                                    </p:set>
                                    <p:anim calcmode="lin" valueType="num">
                                      <p:cBhvr>
                                        <p:cTn id="36" dur="500" fill="hold"/>
                                        <p:tgtEl>
                                          <p:spTgt spid="3">
                                            <p:bg/>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
                                            <p:bg/>
                                          </p:spTgt>
                                        </p:tgtEl>
                                        <p:attrNameLst>
                                          <p:attrName>ppt_y</p:attrName>
                                        </p:attrNameLst>
                                      </p:cBhvr>
                                      <p:tavLst>
                                        <p:tav tm="0">
                                          <p:val>
                                            <p:strVal val="#ppt_y"/>
                                          </p:val>
                                        </p:tav>
                                        <p:tav tm="100000">
                                          <p:val>
                                            <p:strVal val="#ppt_y"/>
                                          </p:val>
                                        </p:tav>
                                      </p:tavLst>
                                    </p:anim>
                                    <p:anim calcmode="lin" valueType="num">
                                      <p:cBhvr>
                                        <p:cTn id="38" dur="500" fill="hold"/>
                                        <p:tgtEl>
                                          <p:spTgt spid="3">
                                            <p:bg/>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
                                            <p:bg/>
                                          </p:spTgt>
                                        </p:tgtEl>
                                      </p:cBhvr>
                                    </p:animEffect>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p:cTn id="43"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3">
                                            <p:bg/>
                                          </p:spTgt>
                                        </p:tgtEl>
                                        <p:attrNameLst>
                                          <p:attrName>style.visibility</p:attrName>
                                        </p:attrNameLst>
                                      </p:cBhvr>
                                      <p:to>
                                        <p:strVal val="visible"/>
                                      </p:to>
                                    </p:set>
                                    <p:anim calcmode="lin" valueType="num">
                                      <p:cBhvr>
                                        <p:cTn id="52" dur="500" fill="hold"/>
                                        <p:tgtEl>
                                          <p:spTgt spid="13">
                                            <p:bg/>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3">
                                            <p:bg/>
                                          </p:spTgt>
                                        </p:tgtEl>
                                        <p:attrNameLst>
                                          <p:attrName>ppt_y</p:attrName>
                                        </p:attrNameLst>
                                      </p:cBhvr>
                                      <p:tavLst>
                                        <p:tav tm="0">
                                          <p:val>
                                            <p:strVal val="#ppt_y"/>
                                          </p:val>
                                        </p:tav>
                                        <p:tav tm="100000">
                                          <p:val>
                                            <p:strVal val="#ppt_y"/>
                                          </p:val>
                                        </p:tav>
                                      </p:tavLst>
                                    </p:anim>
                                    <p:anim calcmode="lin" valueType="num">
                                      <p:cBhvr>
                                        <p:cTn id="54" dur="500" fill="hold"/>
                                        <p:tgtEl>
                                          <p:spTgt spid="13">
                                            <p:bg/>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3">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3">
                                            <p:bg/>
                                          </p:spTgt>
                                        </p:tgtEl>
                                      </p:cBhvr>
                                    </p:animEffect>
                                  </p:childTnLst>
                                </p:cTn>
                              </p:par>
                              <p:par>
                                <p:cTn id="57" presetID="41" presetClass="entr" presetSubtype="0" fill="hold" grpId="0" nodeType="withEffect">
                                  <p:stCondLst>
                                    <p:cond delay="0"/>
                                  </p:stCondLst>
                                  <p:iterate type="lt">
                                    <p:tmPct val="10000"/>
                                  </p:iterate>
                                  <p:childTnLst>
                                    <p:set>
                                      <p:cBhvr>
                                        <p:cTn id="58" dur="1" fill="hold">
                                          <p:stCondLst>
                                            <p:cond delay="0"/>
                                          </p:stCondLst>
                                        </p:cTn>
                                        <p:tgtEl>
                                          <p:spTgt spid="13">
                                            <p:txEl>
                                              <p:pRg st="0" end="0"/>
                                            </p:txEl>
                                          </p:spTgt>
                                        </p:tgtEl>
                                        <p:attrNameLst>
                                          <p:attrName>style.visibility</p:attrName>
                                        </p:attrNameLst>
                                      </p:cBhvr>
                                      <p:to>
                                        <p:strVal val="visible"/>
                                      </p:to>
                                    </p:set>
                                    <p:anim calcmode="lin" valueType="num">
                                      <p:cBhvr>
                                        <p:cTn id="59"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1"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3">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1" presetClass="entr" presetSubtype="0" fill="hold" grpId="0" nodeType="clickEffect">
                                  <p:stCondLst>
                                    <p:cond delay="0"/>
                                  </p:stCondLst>
                                  <p:iterate type="lt">
                                    <p:tmPct val="10000"/>
                                  </p:iterate>
                                  <p:childTnLst>
                                    <p:set>
                                      <p:cBhvr>
                                        <p:cTn id="67" dur="1" fill="hold">
                                          <p:stCondLst>
                                            <p:cond delay="0"/>
                                          </p:stCondLst>
                                        </p:cTn>
                                        <p:tgtEl>
                                          <p:spTgt spid="13">
                                            <p:txEl>
                                              <p:pRg st="1" end="1"/>
                                            </p:txEl>
                                          </p:spTgt>
                                        </p:tgtEl>
                                        <p:attrNameLst>
                                          <p:attrName>style.visibility</p:attrName>
                                        </p:attrNameLst>
                                      </p:cBhvr>
                                      <p:to>
                                        <p:strVal val="visible"/>
                                      </p:to>
                                    </p:set>
                                    <p:anim calcmode="lin" valueType="num">
                                      <p:cBhvr>
                                        <p:cTn id="68" dur="500" fill="hold"/>
                                        <p:tgtEl>
                                          <p:spTgt spid="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13">
                                            <p:txEl>
                                              <p:pRg st="1" end="1"/>
                                            </p:txEl>
                                          </p:spTgt>
                                        </p:tgtEl>
                                        <p:attrNameLst>
                                          <p:attrName>ppt_y</p:attrName>
                                        </p:attrNameLst>
                                      </p:cBhvr>
                                      <p:tavLst>
                                        <p:tav tm="0">
                                          <p:val>
                                            <p:strVal val="#ppt_y"/>
                                          </p:val>
                                        </p:tav>
                                        <p:tav tm="100000">
                                          <p:val>
                                            <p:strVal val="#ppt_y"/>
                                          </p:val>
                                        </p:tav>
                                      </p:tavLst>
                                    </p:anim>
                                    <p:anim calcmode="lin" valueType="num">
                                      <p:cBhvr>
                                        <p:cTn id="70" dur="500" fill="hold"/>
                                        <p:tgtEl>
                                          <p:spTgt spid="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13">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10000"/>
                                  </p:iterate>
                                  <p:childTnLst>
                                    <p:set>
                                      <p:cBhvr>
                                        <p:cTn id="76" dur="1" fill="hold">
                                          <p:stCondLst>
                                            <p:cond delay="0"/>
                                          </p:stCondLst>
                                        </p:cTn>
                                        <p:tgtEl>
                                          <p:spTgt spid="19">
                                            <p:bg/>
                                          </p:spTgt>
                                        </p:tgtEl>
                                        <p:attrNameLst>
                                          <p:attrName>style.visibility</p:attrName>
                                        </p:attrNameLst>
                                      </p:cBhvr>
                                      <p:to>
                                        <p:strVal val="visible"/>
                                      </p:to>
                                    </p:set>
                                    <p:anim calcmode="lin" valueType="num">
                                      <p:cBhvr>
                                        <p:cTn id="77" dur="500" fill="hold"/>
                                        <p:tgtEl>
                                          <p:spTgt spid="19">
                                            <p:bg/>
                                          </p:spTgt>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19">
                                            <p:bg/>
                                          </p:spTgt>
                                        </p:tgtEl>
                                        <p:attrNameLst>
                                          <p:attrName>ppt_y</p:attrName>
                                        </p:attrNameLst>
                                      </p:cBhvr>
                                      <p:tavLst>
                                        <p:tav tm="0">
                                          <p:val>
                                            <p:strVal val="#ppt_y"/>
                                          </p:val>
                                        </p:tav>
                                        <p:tav tm="100000">
                                          <p:val>
                                            <p:strVal val="#ppt_y"/>
                                          </p:val>
                                        </p:tav>
                                      </p:tavLst>
                                    </p:anim>
                                    <p:anim calcmode="lin" valueType="num">
                                      <p:cBhvr>
                                        <p:cTn id="79" dur="500" fill="hold"/>
                                        <p:tgtEl>
                                          <p:spTgt spid="19">
                                            <p:bg/>
                                          </p:spTgt>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19">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19">
                                            <p:bg/>
                                          </p:spTgt>
                                        </p:tgtEl>
                                      </p:cBhvr>
                                    </p:animEffect>
                                  </p:childTnLst>
                                </p:cTn>
                              </p:par>
                              <p:par>
                                <p:cTn id="82" presetID="41" presetClass="entr" presetSubtype="0" fill="hold" grpId="0" nodeType="withEffect">
                                  <p:stCondLst>
                                    <p:cond delay="0"/>
                                  </p:stCondLst>
                                  <p:iterate type="lt">
                                    <p:tmPct val="10000"/>
                                  </p:iterate>
                                  <p:childTnLst>
                                    <p:set>
                                      <p:cBhvr>
                                        <p:cTn id="83" dur="1" fill="hold">
                                          <p:stCondLst>
                                            <p:cond delay="0"/>
                                          </p:stCondLst>
                                        </p:cTn>
                                        <p:tgtEl>
                                          <p:spTgt spid="19">
                                            <p:txEl>
                                              <p:pRg st="0" end="0"/>
                                            </p:txEl>
                                          </p:spTgt>
                                        </p:tgtEl>
                                        <p:attrNameLst>
                                          <p:attrName>style.visibility</p:attrName>
                                        </p:attrNameLst>
                                      </p:cBhvr>
                                      <p:to>
                                        <p:strVal val="visible"/>
                                      </p:to>
                                    </p:set>
                                    <p:anim calcmode="lin" valueType="num">
                                      <p:cBhvr>
                                        <p:cTn id="84"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86"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19">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1" presetClass="entr" presetSubtype="0" fill="hold" grpId="0" nodeType="clickEffect">
                                  <p:stCondLst>
                                    <p:cond delay="0"/>
                                  </p:stCondLst>
                                  <p:iterate type="lt">
                                    <p:tmPct val="10000"/>
                                  </p:iterate>
                                  <p:childTnLst>
                                    <p:set>
                                      <p:cBhvr>
                                        <p:cTn id="92" dur="1" fill="hold">
                                          <p:stCondLst>
                                            <p:cond delay="0"/>
                                          </p:stCondLst>
                                        </p:cTn>
                                        <p:tgtEl>
                                          <p:spTgt spid="19">
                                            <p:txEl>
                                              <p:pRg st="1" end="1"/>
                                            </p:txEl>
                                          </p:spTgt>
                                        </p:tgtEl>
                                        <p:attrNameLst>
                                          <p:attrName>style.visibility</p:attrName>
                                        </p:attrNameLst>
                                      </p:cBhvr>
                                      <p:to>
                                        <p:strVal val="visible"/>
                                      </p:to>
                                    </p:set>
                                    <p:anim calcmode="lin" valueType="num">
                                      <p:cBhvr>
                                        <p:cTn id="93" dur="500" fill="hold"/>
                                        <p:tgtEl>
                                          <p:spTgt spid="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94" dur="500" fill="hold"/>
                                        <p:tgtEl>
                                          <p:spTgt spid="19">
                                            <p:txEl>
                                              <p:pRg st="1" end="1"/>
                                            </p:txEl>
                                          </p:spTgt>
                                        </p:tgtEl>
                                        <p:attrNameLst>
                                          <p:attrName>ppt_y</p:attrName>
                                        </p:attrNameLst>
                                      </p:cBhvr>
                                      <p:tavLst>
                                        <p:tav tm="0">
                                          <p:val>
                                            <p:strVal val="#ppt_y"/>
                                          </p:val>
                                        </p:tav>
                                        <p:tav tm="100000">
                                          <p:val>
                                            <p:strVal val="#ppt_y"/>
                                          </p:val>
                                        </p:tav>
                                      </p:tavLst>
                                    </p:anim>
                                    <p:anim calcmode="lin" valueType="num">
                                      <p:cBhvr>
                                        <p:cTn id="95" dur="500" fill="hold"/>
                                        <p:tgtEl>
                                          <p:spTgt spid="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6" dur="500" fill="hold"/>
                                        <p:tgtEl>
                                          <p:spTgt spid="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7" dur="500" tmFilter="0,0; .5, 1; 1, 1"/>
                                        <p:tgtEl>
                                          <p:spTgt spid="1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1" presetClass="entr" presetSubtype="0" fill="hold" grpId="0" nodeType="clickEffect">
                                  <p:stCondLst>
                                    <p:cond delay="0"/>
                                  </p:stCondLst>
                                  <p:iterate type="lt">
                                    <p:tmPct val="10000"/>
                                  </p:iterate>
                                  <p:childTnLst>
                                    <p:set>
                                      <p:cBhvr>
                                        <p:cTn id="101" dur="1" fill="hold">
                                          <p:stCondLst>
                                            <p:cond delay="0"/>
                                          </p:stCondLst>
                                        </p:cTn>
                                        <p:tgtEl>
                                          <p:spTgt spid="19">
                                            <p:txEl>
                                              <p:pRg st="2" end="2"/>
                                            </p:txEl>
                                          </p:spTgt>
                                        </p:tgtEl>
                                        <p:attrNameLst>
                                          <p:attrName>style.visibility</p:attrName>
                                        </p:attrNameLst>
                                      </p:cBhvr>
                                      <p:to>
                                        <p:strVal val="visible"/>
                                      </p:to>
                                    </p:set>
                                    <p:anim calcmode="lin" valueType="num">
                                      <p:cBhvr>
                                        <p:cTn id="102" dur="500" fill="hold"/>
                                        <p:tgtEl>
                                          <p:spTgt spid="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3" dur="500" fill="hold"/>
                                        <p:tgtEl>
                                          <p:spTgt spid="19">
                                            <p:txEl>
                                              <p:pRg st="2" end="2"/>
                                            </p:txEl>
                                          </p:spTgt>
                                        </p:tgtEl>
                                        <p:attrNameLst>
                                          <p:attrName>ppt_y</p:attrName>
                                        </p:attrNameLst>
                                      </p:cBhvr>
                                      <p:tavLst>
                                        <p:tav tm="0">
                                          <p:val>
                                            <p:strVal val="#ppt_y"/>
                                          </p:val>
                                        </p:tav>
                                        <p:tav tm="100000">
                                          <p:val>
                                            <p:strVal val="#ppt_y"/>
                                          </p:val>
                                        </p:tav>
                                      </p:tavLst>
                                    </p:anim>
                                    <p:anim calcmode="lin" valueType="num">
                                      <p:cBhvr>
                                        <p:cTn id="104" dur="500" fill="hold"/>
                                        <p:tgtEl>
                                          <p:spTgt spid="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5" dur="500" fill="hold"/>
                                        <p:tgtEl>
                                          <p:spTgt spid="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500" tmFilter="0,0; .5, 1; 1, 1"/>
                                        <p:tgtEl>
                                          <p:spTgt spid="19">
                                            <p:txEl>
                                              <p:pRg st="2" end="2"/>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41" presetClass="entr" presetSubtype="0" fill="hold" grpId="0" nodeType="clickEffect">
                                  <p:stCondLst>
                                    <p:cond delay="0"/>
                                  </p:stCondLst>
                                  <p:iterate type="lt">
                                    <p:tmPct val="10000"/>
                                  </p:iterate>
                                  <p:childTnLst>
                                    <p:set>
                                      <p:cBhvr>
                                        <p:cTn id="110" dur="1" fill="hold">
                                          <p:stCondLst>
                                            <p:cond delay="0"/>
                                          </p:stCondLst>
                                        </p:cTn>
                                        <p:tgtEl>
                                          <p:spTgt spid="19">
                                            <p:txEl>
                                              <p:pRg st="3" end="3"/>
                                            </p:txEl>
                                          </p:spTgt>
                                        </p:tgtEl>
                                        <p:attrNameLst>
                                          <p:attrName>style.visibility</p:attrName>
                                        </p:attrNameLst>
                                      </p:cBhvr>
                                      <p:to>
                                        <p:strVal val="visible"/>
                                      </p:to>
                                    </p:set>
                                    <p:anim calcmode="lin" valueType="num">
                                      <p:cBhvr>
                                        <p:cTn id="111" dur="500" fill="hold"/>
                                        <p:tgtEl>
                                          <p:spTgt spid="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2" dur="500" fill="hold"/>
                                        <p:tgtEl>
                                          <p:spTgt spid="19">
                                            <p:txEl>
                                              <p:pRg st="3" end="3"/>
                                            </p:txEl>
                                          </p:spTgt>
                                        </p:tgtEl>
                                        <p:attrNameLst>
                                          <p:attrName>ppt_y</p:attrName>
                                        </p:attrNameLst>
                                      </p:cBhvr>
                                      <p:tavLst>
                                        <p:tav tm="0">
                                          <p:val>
                                            <p:strVal val="#ppt_y"/>
                                          </p:val>
                                        </p:tav>
                                        <p:tav tm="100000">
                                          <p:val>
                                            <p:strVal val="#ppt_y"/>
                                          </p:val>
                                        </p:tav>
                                      </p:tavLst>
                                    </p:anim>
                                    <p:anim calcmode="lin" valueType="num">
                                      <p:cBhvr>
                                        <p:cTn id="113" dur="500" fill="hold"/>
                                        <p:tgtEl>
                                          <p:spTgt spid="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4" dur="500" fill="hold"/>
                                        <p:tgtEl>
                                          <p:spTgt spid="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5" dur="500" tmFilter="0,0; .5, 1; 1, 1"/>
                                        <p:tgtEl>
                                          <p:spTgt spid="19">
                                            <p:txEl>
                                              <p:pRg st="3" end="3"/>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1" presetClass="entr" presetSubtype="0" fill="hold" grpId="0" nodeType="clickEffect">
                                  <p:stCondLst>
                                    <p:cond delay="0"/>
                                  </p:stCondLst>
                                  <p:iterate type="lt">
                                    <p:tmPct val="10000"/>
                                  </p:iterate>
                                  <p:childTnLst>
                                    <p:set>
                                      <p:cBhvr>
                                        <p:cTn id="119" dur="1" fill="hold">
                                          <p:stCondLst>
                                            <p:cond delay="0"/>
                                          </p:stCondLst>
                                        </p:cTn>
                                        <p:tgtEl>
                                          <p:spTgt spid="19">
                                            <p:txEl>
                                              <p:pRg st="4" end="4"/>
                                            </p:txEl>
                                          </p:spTgt>
                                        </p:tgtEl>
                                        <p:attrNameLst>
                                          <p:attrName>style.visibility</p:attrName>
                                        </p:attrNameLst>
                                      </p:cBhvr>
                                      <p:to>
                                        <p:strVal val="visible"/>
                                      </p:to>
                                    </p:set>
                                    <p:anim calcmode="lin" valueType="num">
                                      <p:cBhvr>
                                        <p:cTn id="120" dur="500" fill="hold"/>
                                        <p:tgtEl>
                                          <p:spTgt spid="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1" dur="500" fill="hold"/>
                                        <p:tgtEl>
                                          <p:spTgt spid="19">
                                            <p:txEl>
                                              <p:pRg st="4" end="4"/>
                                            </p:txEl>
                                          </p:spTgt>
                                        </p:tgtEl>
                                        <p:attrNameLst>
                                          <p:attrName>ppt_y</p:attrName>
                                        </p:attrNameLst>
                                      </p:cBhvr>
                                      <p:tavLst>
                                        <p:tav tm="0">
                                          <p:val>
                                            <p:strVal val="#ppt_y"/>
                                          </p:val>
                                        </p:tav>
                                        <p:tav tm="100000">
                                          <p:val>
                                            <p:strVal val="#ppt_y"/>
                                          </p:val>
                                        </p:tav>
                                      </p:tavLst>
                                    </p:anim>
                                    <p:anim calcmode="lin" valueType="num">
                                      <p:cBhvr>
                                        <p:cTn id="122" dur="500" fill="hold"/>
                                        <p:tgtEl>
                                          <p:spTgt spid="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3" dur="500" fill="hold"/>
                                        <p:tgtEl>
                                          <p:spTgt spid="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4" dur="500" tmFilter="0,0; .5, 1; 1, 1"/>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9" grpId="0" uiExpand="1" build="p" animBg="1"/>
      <p:bldP spid="9" grpId="0"/>
      <p:bldP spid="10" grpId="0"/>
      <p:bldP spid="11" grpId="0"/>
      <p:bldP spid="12" grpId="0" animBg="1"/>
      <p:bldP spid="1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1000" y="3306315"/>
            <a:ext cx="8458200" cy="2164977"/>
            <a:chOff x="206188" y="3343835"/>
            <a:chExt cx="8633012" cy="2220686"/>
          </a:xfrm>
        </p:grpSpPr>
        <p:pic>
          <p:nvPicPr>
            <p:cNvPr id="8" name="Picture 2" descr="Fire GIF - Fire - Discover &amp; Shar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7188" y="3343835"/>
              <a:ext cx="8252012"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206188" y="3343835"/>
              <a:ext cx="8633012" cy="2220686"/>
            </a:xfrm>
            <a:custGeom>
              <a:avLst/>
              <a:gdLst/>
              <a:ahLst/>
              <a:cxnLst/>
              <a:rect l="l" t="t" r="r" b="b"/>
              <a:pathLst>
                <a:path w="8839200" h="2438400">
                  <a:moveTo>
                    <a:pt x="6396916" y="1001330"/>
                  </a:moveTo>
                  <a:lnTo>
                    <a:pt x="6396916" y="1400061"/>
                  </a:lnTo>
                  <a:cubicBezTo>
                    <a:pt x="6367535" y="1331404"/>
                    <a:pt x="6327323" y="1276426"/>
                    <a:pt x="6276280" y="1235126"/>
                  </a:cubicBezTo>
                  <a:cubicBezTo>
                    <a:pt x="6225238" y="1193827"/>
                    <a:pt x="6174507" y="1165137"/>
                    <a:pt x="6124088" y="1149056"/>
                  </a:cubicBezTo>
                  <a:close/>
                  <a:moveTo>
                    <a:pt x="2270081" y="857161"/>
                  </a:moveTo>
                  <a:cubicBezTo>
                    <a:pt x="2328861" y="857161"/>
                    <a:pt x="2379645" y="870567"/>
                    <a:pt x="2422433" y="897381"/>
                  </a:cubicBezTo>
                  <a:lnTo>
                    <a:pt x="2291047" y="1029436"/>
                  </a:lnTo>
                  <a:cubicBezTo>
                    <a:pt x="2284218" y="1002890"/>
                    <a:pt x="2267643" y="980662"/>
                    <a:pt x="2241319" y="962754"/>
                  </a:cubicBezTo>
                  <a:cubicBezTo>
                    <a:pt x="2214995" y="944845"/>
                    <a:pt x="2187099" y="935891"/>
                    <a:pt x="2157629" y="935891"/>
                  </a:cubicBezTo>
                  <a:cubicBezTo>
                    <a:pt x="2140371" y="935891"/>
                    <a:pt x="2122729" y="938601"/>
                    <a:pt x="2104705" y="944020"/>
                  </a:cubicBezTo>
                  <a:lnTo>
                    <a:pt x="2094046" y="947764"/>
                  </a:lnTo>
                  <a:lnTo>
                    <a:pt x="2102982" y="937216"/>
                  </a:lnTo>
                  <a:cubicBezTo>
                    <a:pt x="2122617" y="916200"/>
                    <a:pt x="2144705" y="898759"/>
                    <a:pt x="2169248" y="884893"/>
                  </a:cubicBezTo>
                  <a:cubicBezTo>
                    <a:pt x="2201972" y="866404"/>
                    <a:pt x="2235583" y="857161"/>
                    <a:pt x="2270081" y="857161"/>
                  </a:cubicBezTo>
                  <a:close/>
                  <a:moveTo>
                    <a:pt x="2568982" y="547375"/>
                  </a:moveTo>
                  <a:lnTo>
                    <a:pt x="2568982" y="933618"/>
                  </a:lnTo>
                  <a:cubicBezTo>
                    <a:pt x="2552028" y="876067"/>
                    <a:pt x="2515386" y="825546"/>
                    <a:pt x="2459057" y="782054"/>
                  </a:cubicBezTo>
                  <a:cubicBezTo>
                    <a:pt x="2402728" y="738562"/>
                    <a:pt x="2332641" y="716816"/>
                    <a:pt x="2248793" y="716816"/>
                  </a:cubicBezTo>
                  <a:cubicBezTo>
                    <a:pt x="2204971" y="716816"/>
                    <a:pt x="2163378" y="725641"/>
                    <a:pt x="2124013" y="743291"/>
                  </a:cubicBezTo>
                  <a:cubicBezTo>
                    <a:pt x="2084648" y="760941"/>
                    <a:pt x="2049628" y="783948"/>
                    <a:pt x="2018955" y="812313"/>
                  </a:cubicBezTo>
                  <a:cubicBezTo>
                    <a:pt x="1988281" y="840678"/>
                    <a:pt x="1963767" y="871758"/>
                    <a:pt x="1945413" y="905551"/>
                  </a:cubicBezTo>
                  <a:cubicBezTo>
                    <a:pt x="1927058" y="939345"/>
                    <a:pt x="1917881" y="972893"/>
                    <a:pt x="1917881" y="1006197"/>
                  </a:cubicBezTo>
                  <a:cubicBezTo>
                    <a:pt x="1917881" y="1028946"/>
                    <a:pt x="1921153" y="1047862"/>
                    <a:pt x="1927696" y="1062945"/>
                  </a:cubicBezTo>
                  <a:cubicBezTo>
                    <a:pt x="1934239" y="1078027"/>
                    <a:pt x="1942627" y="1090012"/>
                    <a:pt x="1952860" y="1098900"/>
                  </a:cubicBezTo>
                  <a:cubicBezTo>
                    <a:pt x="1963094" y="1107787"/>
                    <a:pt x="1974165" y="1114219"/>
                    <a:pt x="1986075" y="1118195"/>
                  </a:cubicBezTo>
                  <a:cubicBezTo>
                    <a:pt x="1997984" y="1122170"/>
                    <a:pt x="2010045" y="1124158"/>
                    <a:pt x="2022258" y="1124158"/>
                  </a:cubicBezTo>
                  <a:cubicBezTo>
                    <a:pt x="2036467" y="1124158"/>
                    <a:pt x="2051563" y="1120356"/>
                    <a:pt x="2067546" y="1112753"/>
                  </a:cubicBezTo>
                  <a:cubicBezTo>
                    <a:pt x="2079533" y="1107050"/>
                    <a:pt x="2092355" y="1095102"/>
                    <a:pt x="2106012" y="1076908"/>
                  </a:cubicBezTo>
                  <a:lnTo>
                    <a:pt x="2118971" y="1058055"/>
                  </a:lnTo>
                  <a:lnTo>
                    <a:pt x="2122875" y="1065900"/>
                  </a:lnTo>
                  <a:cubicBezTo>
                    <a:pt x="2127953" y="1073256"/>
                    <a:pt x="2134429" y="1074878"/>
                    <a:pt x="2142305" y="1070767"/>
                  </a:cubicBezTo>
                  <a:cubicBezTo>
                    <a:pt x="2152806" y="1065285"/>
                    <a:pt x="2160891" y="1062543"/>
                    <a:pt x="2166560" y="1062543"/>
                  </a:cubicBezTo>
                  <a:cubicBezTo>
                    <a:pt x="2179486" y="1062543"/>
                    <a:pt x="2190495" y="1065891"/>
                    <a:pt x="2199587" y="1072585"/>
                  </a:cubicBezTo>
                  <a:cubicBezTo>
                    <a:pt x="2208680" y="1079280"/>
                    <a:pt x="2213226" y="1086933"/>
                    <a:pt x="2213226" y="1095544"/>
                  </a:cubicBezTo>
                  <a:cubicBezTo>
                    <a:pt x="2213226" y="1096827"/>
                    <a:pt x="2202823" y="1109111"/>
                    <a:pt x="2182017" y="1132395"/>
                  </a:cubicBezTo>
                  <a:cubicBezTo>
                    <a:pt x="2161212" y="1155679"/>
                    <a:pt x="2122390" y="1197691"/>
                    <a:pt x="2065554" y="1258433"/>
                  </a:cubicBezTo>
                  <a:lnTo>
                    <a:pt x="2200523" y="1330049"/>
                  </a:lnTo>
                  <a:lnTo>
                    <a:pt x="2525285" y="1006197"/>
                  </a:lnTo>
                  <a:cubicBezTo>
                    <a:pt x="2530045" y="1019550"/>
                    <a:pt x="2538518" y="1037615"/>
                    <a:pt x="2550704" y="1060391"/>
                  </a:cubicBezTo>
                  <a:cubicBezTo>
                    <a:pt x="2562889" y="1083166"/>
                    <a:pt x="2568982" y="1103584"/>
                    <a:pt x="2568982" y="1121644"/>
                  </a:cubicBezTo>
                  <a:lnTo>
                    <a:pt x="2568982" y="1607771"/>
                  </a:lnTo>
                  <a:lnTo>
                    <a:pt x="2693923" y="1699230"/>
                  </a:lnTo>
                  <a:lnTo>
                    <a:pt x="2693923" y="826353"/>
                  </a:lnTo>
                  <a:lnTo>
                    <a:pt x="2826513" y="826353"/>
                  </a:lnTo>
                  <a:lnTo>
                    <a:pt x="2760780" y="711681"/>
                  </a:lnTo>
                  <a:lnTo>
                    <a:pt x="2687152" y="711681"/>
                  </a:lnTo>
                  <a:lnTo>
                    <a:pt x="2674201" y="670551"/>
                  </a:lnTo>
                  <a:cubicBezTo>
                    <a:pt x="2669592" y="656253"/>
                    <a:pt x="2663767" y="641767"/>
                    <a:pt x="2656724" y="627094"/>
                  </a:cubicBezTo>
                  <a:cubicBezTo>
                    <a:pt x="2649682" y="612421"/>
                    <a:pt x="2641490" y="598248"/>
                    <a:pt x="2632148" y="584574"/>
                  </a:cubicBezTo>
                  <a:cubicBezTo>
                    <a:pt x="2622806" y="570899"/>
                    <a:pt x="2601751" y="558500"/>
                    <a:pt x="2568982" y="547375"/>
                  </a:cubicBezTo>
                  <a:close/>
                  <a:moveTo>
                    <a:pt x="1631737" y="547375"/>
                  </a:moveTo>
                  <a:lnTo>
                    <a:pt x="1631737" y="749049"/>
                  </a:lnTo>
                  <a:lnTo>
                    <a:pt x="1615969" y="736495"/>
                  </a:lnTo>
                  <a:cubicBezTo>
                    <a:pt x="1606656" y="729339"/>
                    <a:pt x="1595617" y="721068"/>
                    <a:pt x="1582852" y="711681"/>
                  </a:cubicBezTo>
                  <a:lnTo>
                    <a:pt x="1462530" y="711681"/>
                  </a:lnTo>
                  <a:lnTo>
                    <a:pt x="1408570" y="711681"/>
                  </a:lnTo>
                  <a:lnTo>
                    <a:pt x="462385" y="711681"/>
                  </a:lnTo>
                  <a:lnTo>
                    <a:pt x="525658" y="826353"/>
                  </a:lnTo>
                  <a:lnTo>
                    <a:pt x="542593" y="826353"/>
                  </a:lnTo>
                  <a:lnTo>
                    <a:pt x="550951" y="864995"/>
                  </a:lnTo>
                  <a:cubicBezTo>
                    <a:pt x="574558" y="969711"/>
                    <a:pt x="601022" y="1056607"/>
                    <a:pt x="630342" y="1125683"/>
                  </a:cubicBezTo>
                  <a:cubicBezTo>
                    <a:pt x="663850" y="1204627"/>
                    <a:pt x="699159" y="1270921"/>
                    <a:pt x="736269" y="1324567"/>
                  </a:cubicBezTo>
                  <a:cubicBezTo>
                    <a:pt x="773379" y="1378212"/>
                    <a:pt x="810948" y="1420809"/>
                    <a:pt x="848976" y="1452356"/>
                  </a:cubicBezTo>
                  <a:cubicBezTo>
                    <a:pt x="887003" y="1483904"/>
                    <a:pt x="923320" y="1507842"/>
                    <a:pt x="957925" y="1524173"/>
                  </a:cubicBezTo>
                  <a:cubicBezTo>
                    <a:pt x="992530" y="1540504"/>
                    <a:pt x="1023836" y="1550943"/>
                    <a:pt x="1051845" y="1555489"/>
                  </a:cubicBezTo>
                  <a:cubicBezTo>
                    <a:pt x="1079853" y="1560035"/>
                    <a:pt x="1103226" y="1562308"/>
                    <a:pt x="1121963" y="1562308"/>
                  </a:cubicBezTo>
                  <a:cubicBezTo>
                    <a:pt x="1175591" y="1562308"/>
                    <a:pt x="1221887" y="1552142"/>
                    <a:pt x="1260851" y="1531808"/>
                  </a:cubicBezTo>
                  <a:cubicBezTo>
                    <a:pt x="1299815" y="1511475"/>
                    <a:pt x="1332334" y="1485040"/>
                    <a:pt x="1358408" y="1452503"/>
                  </a:cubicBezTo>
                  <a:cubicBezTo>
                    <a:pt x="1384482" y="1419966"/>
                    <a:pt x="1403652" y="1383851"/>
                    <a:pt x="1415918" y="1344156"/>
                  </a:cubicBezTo>
                  <a:cubicBezTo>
                    <a:pt x="1428184" y="1304461"/>
                    <a:pt x="1434316" y="1264343"/>
                    <a:pt x="1434316" y="1223801"/>
                  </a:cubicBezTo>
                  <a:cubicBezTo>
                    <a:pt x="1434316" y="1146355"/>
                    <a:pt x="1419987" y="1083086"/>
                    <a:pt x="1391328" y="1033996"/>
                  </a:cubicBezTo>
                  <a:cubicBezTo>
                    <a:pt x="1362669" y="984905"/>
                    <a:pt x="1328866" y="946209"/>
                    <a:pt x="1289920" y="917906"/>
                  </a:cubicBezTo>
                  <a:cubicBezTo>
                    <a:pt x="1250974" y="889604"/>
                    <a:pt x="1211359" y="870122"/>
                    <a:pt x="1171076" y="859460"/>
                  </a:cubicBezTo>
                  <a:cubicBezTo>
                    <a:pt x="1130793" y="848799"/>
                    <a:pt x="1099482" y="843468"/>
                    <a:pt x="1077143" y="843468"/>
                  </a:cubicBezTo>
                  <a:cubicBezTo>
                    <a:pt x="1040203" y="843468"/>
                    <a:pt x="1007501" y="850141"/>
                    <a:pt x="979038" y="863485"/>
                  </a:cubicBezTo>
                  <a:cubicBezTo>
                    <a:pt x="950575" y="876830"/>
                    <a:pt x="926609" y="893562"/>
                    <a:pt x="907141" y="913681"/>
                  </a:cubicBezTo>
                  <a:cubicBezTo>
                    <a:pt x="887672" y="933800"/>
                    <a:pt x="873111" y="955350"/>
                    <a:pt x="863457" y="978331"/>
                  </a:cubicBezTo>
                  <a:cubicBezTo>
                    <a:pt x="853803" y="1001312"/>
                    <a:pt x="848976" y="1023606"/>
                    <a:pt x="848976" y="1045214"/>
                  </a:cubicBezTo>
                  <a:cubicBezTo>
                    <a:pt x="848976" y="1094527"/>
                    <a:pt x="865360" y="1136843"/>
                    <a:pt x="898128" y="1172161"/>
                  </a:cubicBezTo>
                  <a:cubicBezTo>
                    <a:pt x="930897" y="1207479"/>
                    <a:pt x="975495" y="1225138"/>
                    <a:pt x="1031921" y="1225138"/>
                  </a:cubicBezTo>
                  <a:cubicBezTo>
                    <a:pt x="1048520" y="1225138"/>
                    <a:pt x="1066673" y="1222361"/>
                    <a:pt x="1086383" y="1216808"/>
                  </a:cubicBezTo>
                  <a:cubicBezTo>
                    <a:pt x="1106092" y="1211254"/>
                    <a:pt x="1124263" y="1202389"/>
                    <a:pt x="1140897" y="1190212"/>
                  </a:cubicBezTo>
                  <a:cubicBezTo>
                    <a:pt x="1157531" y="1178036"/>
                    <a:pt x="1171513" y="1162164"/>
                    <a:pt x="1182843" y="1142597"/>
                  </a:cubicBezTo>
                  <a:cubicBezTo>
                    <a:pt x="1194173" y="1123031"/>
                    <a:pt x="1199838" y="1099519"/>
                    <a:pt x="1199838" y="1072064"/>
                  </a:cubicBezTo>
                  <a:cubicBezTo>
                    <a:pt x="1199838" y="1060761"/>
                    <a:pt x="1198443" y="1049653"/>
                    <a:pt x="1195653" y="1038743"/>
                  </a:cubicBezTo>
                  <a:lnTo>
                    <a:pt x="1184909" y="1011236"/>
                  </a:lnTo>
                  <a:lnTo>
                    <a:pt x="1198267" y="1012161"/>
                  </a:lnTo>
                  <a:cubicBezTo>
                    <a:pt x="1211919" y="1014088"/>
                    <a:pt x="1224789" y="1018906"/>
                    <a:pt x="1236876" y="1026615"/>
                  </a:cubicBezTo>
                  <a:cubicBezTo>
                    <a:pt x="1252993" y="1036893"/>
                    <a:pt x="1267127" y="1050393"/>
                    <a:pt x="1279277" y="1067116"/>
                  </a:cubicBezTo>
                  <a:cubicBezTo>
                    <a:pt x="1291427" y="1083839"/>
                    <a:pt x="1301192" y="1102225"/>
                    <a:pt x="1308573" y="1122273"/>
                  </a:cubicBezTo>
                  <a:cubicBezTo>
                    <a:pt x="1315954" y="1142321"/>
                    <a:pt x="1319644" y="1160528"/>
                    <a:pt x="1319644" y="1176895"/>
                  </a:cubicBezTo>
                  <a:cubicBezTo>
                    <a:pt x="1319644" y="1197522"/>
                    <a:pt x="1315455" y="1220659"/>
                    <a:pt x="1307076" y="1246305"/>
                  </a:cubicBezTo>
                  <a:cubicBezTo>
                    <a:pt x="1298696" y="1271951"/>
                    <a:pt x="1285953" y="1295912"/>
                    <a:pt x="1268847" y="1318189"/>
                  </a:cubicBezTo>
                  <a:cubicBezTo>
                    <a:pt x="1251741" y="1340465"/>
                    <a:pt x="1229825" y="1359051"/>
                    <a:pt x="1203100" y="1373947"/>
                  </a:cubicBezTo>
                  <a:cubicBezTo>
                    <a:pt x="1176376" y="1388843"/>
                    <a:pt x="1143732" y="1396290"/>
                    <a:pt x="1105169" y="1396290"/>
                  </a:cubicBezTo>
                  <a:cubicBezTo>
                    <a:pt x="1063522" y="1396290"/>
                    <a:pt x="1021937" y="1388410"/>
                    <a:pt x="980415" y="1372650"/>
                  </a:cubicBezTo>
                  <a:cubicBezTo>
                    <a:pt x="938893" y="1356890"/>
                    <a:pt x="898258" y="1328872"/>
                    <a:pt x="858509" y="1288598"/>
                  </a:cubicBezTo>
                  <a:cubicBezTo>
                    <a:pt x="818761" y="1248324"/>
                    <a:pt x="780158" y="1193751"/>
                    <a:pt x="742701" y="1124880"/>
                  </a:cubicBezTo>
                  <a:cubicBezTo>
                    <a:pt x="705243" y="1056009"/>
                    <a:pt x="670308" y="966618"/>
                    <a:pt x="637897" y="856706"/>
                  </a:cubicBezTo>
                  <a:lnTo>
                    <a:pt x="559849" y="826353"/>
                  </a:lnTo>
                  <a:lnTo>
                    <a:pt x="1480882" y="826353"/>
                  </a:lnTo>
                  <a:lnTo>
                    <a:pt x="1530349" y="826353"/>
                  </a:lnTo>
                  <a:lnTo>
                    <a:pt x="1559479" y="826353"/>
                  </a:lnTo>
                  <a:cubicBezTo>
                    <a:pt x="1562795" y="827779"/>
                    <a:pt x="1568580" y="833346"/>
                    <a:pt x="1576835" y="843054"/>
                  </a:cubicBezTo>
                  <a:cubicBezTo>
                    <a:pt x="1585089" y="852761"/>
                    <a:pt x="1593544" y="864114"/>
                    <a:pt x="1602200" y="877110"/>
                  </a:cubicBezTo>
                  <a:cubicBezTo>
                    <a:pt x="1610856" y="890107"/>
                    <a:pt x="1617942" y="902627"/>
                    <a:pt x="1623460" y="914670"/>
                  </a:cubicBezTo>
                  <a:cubicBezTo>
                    <a:pt x="1628978" y="926714"/>
                    <a:pt x="1631737" y="935213"/>
                    <a:pt x="1631737" y="940169"/>
                  </a:cubicBezTo>
                  <a:lnTo>
                    <a:pt x="1631737" y="1609429"/>
                  </a:lnTo>
                  <a:lnTo>
                    <a:pt x="1754967" y="1699230"/>
                  </a:lnTo>
                  <a:lnTo>
                    <a:pt x="1754967" y="826353"/>
                  </a:lnTo>
                  <a:lnTo>
                    <a:pt x="1942913" y="826353"/>
                  </a:lnTo>
                  <a:lnTo>
                    <a:pt x="1869746" y="711681"/>
                  </a:lnTo>
                  <a:lnTo>
                    <a:pt x="1748629" y="711681"/>
                  </a:lnTo>
                  <a:lnTo>
                    <a:pt x="1744136" y="697320"/>
                  </a:lnTo>
                  <a:cubicBezTo>
                    <a:pt x="1738823" y="676015"/>
                    <a:pt x="1729726" y="650066"/>
                    <a:pt x="1716845" y="619473"/>
                  </a:cubicBezTo>
                  <a:cubicBezTo>
                    <a:pt x="1703964" y="588879"/>
                    <a:pt x="1675595" y="564846"/>
                    <a:pt x="1631737" y="547375"/>
                  </a:cubicBezTo>
                  <a:close/>
                  <a:moveTo>
                    <a:pt x="4516293" y="340280"/>
                  </a:moveTo>
                  <a:cubicBezTo>
                    <a:pt x="4470706" y="340280"/>
                    <a:pt x="4427526" y="344657"/>
                    <a:pt x="4386752" y="353411"/>
                  </a:cubicBezTo>
                  <a:cubicBezTo>
                    <a:pt x="4345979" y="362165"/>
                    <a:pt x="4307185" y="376779"/>
                    <a:pt x="4270369" y="397255"/>
                  </a:cubicBezTo>
                  <a:cubicBezTo>
                    <a:pt x="4233553" y="417731"/>
                    <a:pt x="4198650" y="443631"/>
                    <a:pt x="4165658" y="474956"/>
                  </a:cubicBezTo>
                  <a:cubicBezTo>
                    <a:pt x="4132667" y="506280"/>
                    <a:pt x="4098396" y="548543"/>
                    <a:pt x="4062847" y="601742"/>
                  </a:cubicBezTo>
                  <a:lnTo>
                    <a:pt x="4163532" y="711681"/>
                  </a:lnTo>
                  <a:lnTo>
                    <a:pt x="3987140" y="711681"/>
                  </a:lnTo>
                  <a:lnTo>
                    <a:pt x="3977271" y="711681"/>
                  </a:lnTo>
                  <a:lnTo>
                    <a:pt x="3913935" y="711681"/>
                  </a:lnTo>
                  <a:lnTo>
                    <a:pt x="3913337" y="708144"/>
                  </a:lnTo>
                  <a:cubicBezTo>
                    <a:pt x="3912664" y="705706"/>
                    <a:pt x="3911655" y="702820"/>
                    <a:pt x="3910308" y="699486"/>
                  </a:cubicBezTo>
                  <a:cubicBezTo>
                    <a:pt x="3904853" y="676684"/>
                    <a:pt x="3896242" y="649812"/>
                    <a:pt x="3884475" y="618871"/>
                  </a:cubicBezTo>
                  <a:cubicBezTo>
                    <a:pt x="3872708" y="587930"/>
                    <a:pt x="3842695" y="564668"/>
                    <a:pt x="3794433" y="549086"/>
                  </a:cubicBezTo>
                  <a:lnTo>
                    <a:pt x="3794433" y="914732"/>
                  </a:lnTo>
                  <a:lnTo>
                    <a:pt x="3775834" y="875813"/>
                  </a:lnTo>
                  <a:cubicBezTo>
                    <a:pt x="3756534" y="847796"/>
                    <a:pt x="3735212" y="823006"/>
                    <a:pt x="3711865" y="801442"/>
                  </a:cubicBezTo>
                  <a:cubicBezTo>
                    <a:pt x="3688519" y="779879"/>
                    <a:pt x="3662379" y="761877"/>
                    <a:pt x="3633443" y="747436"/>
                  </a:cubicBezTo>
                  <a:cubicBezTo>
                    <a:pt x="3604507" y="732995"/>
                    <a:pt x="3577711" y="730775"/>
                    <a:pt x="3553055" y="740777"/>
                  </a:cubicBezTo>
                  <a:lnTo>
                    <a:pt x="3553055" y="723662"/>
                  </a:lnTo>
                  <a:lnTo>
                    <a:pt x="3524146" y="723662"/>
                  </a:lnTo>
                  <a:cubicBezTo>
                    <a:pt x="3514911" y="723662"/>
                    <a:pt x="3501058" y="724852"/>
                    <a:pt x="3482588" y="727232"/>
                  </a:cubicBezTo>
                  <a:cubicBezTo>
                    <a:pt x="3464118" y="729612"/>
                    <a:pt x="3443352" y="734640"/>
                    <a:pt x="3420292" y="742315"/>
                  </a:cubicBezTo>
                  <a:cubicBezTo>
                    <a:pt x="3397230" y="749990"/>
                    <a:pt x="3373113" y="761908"/>
                    <a:pt x="3347940" y="778069"/>
                  </a:cubicBezTo>
                  <a:cubicBezTo>
                    <a:pt x="3322765" y="794231"/>
                    <a:pt x="3298483" y="822547"/>
                    <a:pt x="3275093" y="863017"/>
                  </a:cubicBezTo>
                  <a:cubicBezTo>
                    <a:pt x="3261668" y="871343"/>
                    <a:pt x="3251590" y="885891"/>
                    <a:pt x="3244860" y="906661"/>
                  </a:cubicBezTo>
                  <a:cubicBezTo>
                    <a:pt x="3238130" y="927431"/>
                    <a:pt x="3234765" y="947069"/>
                    <a:pt x="3234765" y="965575"/>
                  </a:cubicBezTo>
                  <a:cubicBezTo>
                    <a:pt x="3234765" y="978197"/>
                    <a:pt x="3236325" y="992322"/>
                    <a:pt x="3239445" y="1007948"/>
                  </a:cubicBezTo>
                  <a:cubicBezTo>
                    <a:pt x="3242564" y="1023575"/>
                    <a:pt x="3248689" y="1038248"/>
                    <a:pt x="3257817" y="1051967"/>
                  </a:cubicBezTo>
                  <a:cubicBezTo>
                    <a:pt x="3266945" y="1065686"/>
                    <a:pt x="3279380" y="1077149"/>
                    <a:pt x="3295123" y="1086358"/>
                  </a:cubicBezTo>
                  <a:cubicBezTo>
                    <a:pt x="3310865" y="1095566"/>
                    <a:pt x="3331617" y="1100170"/>
                    <a:pt x="3357379" y="1100170"/>
                  </a:cubicBezTo>
                  <a:cubicBezTo>
                    <a:pt x="3371838" y="1100170"/>
                    <a:pt x="3387202" y="1095940"/>
                    <a:pt x="3403470" y="1087481"/>
                  </a:cubicBezTo>
                  <a:cubicBezTo>
                    <a:pt x="3419739" y="1079021"/>
                    <a:pt x="3436957" y="1070504"/>
                    <a:pt x="3455123" y="1061928"/>
                  </a:cubicBezTo>
                  <a:cubicBezTo>
                    <a:pt x="3474164" y="1053745"/>
                    <a:pt x="3488539" y="1047443"/>
                    <a:pt x="3498246" y="1043021"/>
                  </a:cubicBezTo>
                  <a:cubicBezTo>
                    <a:pt x="3507953" y="1038600"/>
                    <a:pt x="3512914" y="1036389"/>
                    <a:pt x="3513128" y="1036389"/>
                  </a:cubicBezTo>
                  <a:cubicBezTo>
                    <a:pt x="3525162" y="1036389"/>
                    <a:pt x="3531179" y="1039634"/>
                    <a:pt x="3531179" y="1046123"/>
                  </a:cubicBezTo>
                  <a:cubicBezTo>
                    <a:pt x="3531179" y="1052043"/>
                    <a:pt x="3526174" y="1063774"/>
                    <a:pt x="3516163" y="1081317"/>
                  </a:cubicBezTo>
                  <a:cubicBezTo>
                    <a:pt x="3506153" y="1098860"/>
                    <a:pt x="3493918" y="1118899"/>
                    <a:pt x="3479459" y="1141434"/>
                  </a:cubicBezTo>
                  <a:cubicBezTo>
                    <a:pt x="3450809" y="1164450"/>
                    <a:pt x="3429045" y="1182078"/>
                    <a:pt x="3414167" y="1194317"/>
                  </a:cubicBezTo>
                  <a:cubicBezTo>
                    <a:pt x="3399290" y="1206556"/>
                    <a:pt x="3386930" y="1216384"/>
                    <a:pt x="3377089" y="1223801"/>
                  </a:cubicBezTo>
                  <a:lnTo>
                    <a:pt x="3358690" y="1239927"/>
                  </a:lnTo>
                  <a:lnTo>
                    <a:pt x="3481411" y="1382090"/>
                  </a:lnTo>
                  <a:cubicBezTo>
                    <a:pt x="3546841" y="1316179"/>
                    <a:pt x="3592835" y="1256619"/>
                    <a:pt x="3619389" y="1203410"/>
                  </a:cubicBezTo>
                  <a:cubicBezTo>
                    <a:pt x="3645945" y="1150201"/>
                    <a:pt x="3659223" y="1110083"/>
                    <a:pt x="3659223" y="1083055"/>
                  </a:cubicBezTo>
                  <a:cubicBezTo>
                    <a:pt x="3659223" y="1034918"/>
                    <a:pt x="3643627" y="996815"/>
                    <a:pt x="3612437" y="968744"/>
                  </a:cubicBezTo>
                  <a:cubicBezTo>
                    <a:pt x="3581246" y="940673"/>
                    <a:pt x="3529726" y="926638"/>
                    <a:pt x="3457878" y="926638"/>
                  </a:cubicBezTo>
                  <a:cubicBezTo>
                    <a:pt x="3434255" y="926638"/>
                    <a:pt x="3419315" y="929437"/>
                    <a:pt x="3413057" y="935035"/>
                  </a:cubicBezTo>
                  <a:cubicBezTo>
                    <a:pt x="3426215" y="918401"/>
                    <a:pt x="3444930" y="903167"/>
                    <a:pt x="3469204" y="889332"/>
                  </a:cubicBezTo>
                  <a:cubicBezTo>
                    <a:pt x="3493476" y="875497"/>
                    <a:pt x="3519529" y="868580"/>
                    <a:pt x="3547358" y="868580"/>
                  </a:cubicBezTo>
                  <a:cubicBezTo>
                    <a:pt x="3563993" y="868580"/>
                    <a:pt x="3582191" y="872471"/>
                    <a:pt x="3601953" y="880253"/>
                  </a:cubicBezTo>
                  <a:cubicBezTo>
                    <a:pt x="3621716" y="888035"/>
                    <a:pt x="3640548" y="898224"/>
                    <a:pt x="3658447" y="910819"/>
                  </a:cubicBezTo>
                  <a:cubicBezTo>
                    <a:pt x="3676347" y="923415"/>
                    <a:pt x="3692103" y="936760"/>
                    <a:pt x="3705715" y="950853"/>
                  </a:cubicBezTo>
                  <a:cubicBezTo>
                    <a:pt x="3719327" y="964946"/>
                    <a:pt x="3728780" y="978322"/>
                    <a:pt x="3734075" y="990980"/>
                  </a:cubicBezTo>
                  <a:cubicBezTo>
                    <a:pt x="3756396" y="1018846"/>
                    <a:pt x="3772036" y="1045121"/>
                    <a:pt x="3780995" y="1069804"/>
                  </a:cubicBezTo>
                  <a:cubicBezTo>
                    <a:pt x="3789953" y="1094487"/>
                    <a:pt x="3794433" y="1111767"/>
                    <a:pt x="3794433" y="1121644"/>
                  </a:cubicBezTo>
                  <a:lnTo>
                    <a:pt x="3794433" y="1609322"/>
                  </a:lnTo>
                  <a:lnTo>
                    <a:pt x="3919374" y="1699230"/>
                  </a:lnTo>
                  <a:lnTo>
                    <a:pt x="3919374" y="826353"/>
                  </a:lnTo>
                  <a:lnTo>
                    <a:pt x="4040543" y="826353"/>
                  </a:lnTo>
                  <a:lnTo>
                    <a:pt x="4060334" y="826353"/>
                  </a:lnTo>
                  <a:lnTo>
                    <a:pt x="4166875" y="826353"/>
                  </a:lnTo>
                  <a:lnTo>
                    <a:pt x="4166875" y="1609429"/>
                  </a:lnTo>
                  <a:lnTo>
                    <a:pt x="4290105" y="1699230"/>
                  </a:lnTo>
                  <a:lnTo>
                    <a:pt x="4290105" y="826353"/>
                  </a:lnTo>
                  <a:lnTo>
                    <a:pt x="4459483" y="826353"/>
                  </a:lnTo>
                  <a:lnTo>
                    <a:pt x="4476418" y="826353"/>
                  </a:lnTo>
                  <a:lnTo>
                    <a:pt x="4484776" y="864995"/>
                  </a:lnTo>
                  <a:cubicBezTo>
                    <a:pt x="4508383" y="969711"/>
                    <a:pt x="4534847" y="1056607"/>
                    <a:pt x="4564167" y="1125683"/>
                  </a:cubicBezTo>
                  <a:cubicBezTo>
                    <a:pt x="4597675" y="1204627"/>
                    <a:pt x="4632984" y="1270921"/>
                    <a:pt x="4670094" y="1324567"/>
                  </a:cubicBezTo>
                  <a:cubicBezTo>
                    <a:pt x="4707204" y="1378212"/>
                    <a:pt x="4744773" y="1420809"/>
                    <a:pt x="4782800" y="1452356"/>
                  </a:cubicBezTo>
                  <a:cubicBezTo>
                    <a:pt x="4820828" y="1483904"/>
                    <a:pt x="4857145" y="1507842"/>
                    <a:pt x="4891750" y="1524173"/>
                  </a:cubicBezTo>
                  <a:cubicBezTo>
                    <a:pt x="4926354" y="1540504"/>
                    <a:pt x="4957661" y="1550943"/>
                    <a:pt x="4985669" y="1555489"/>
                  </a:cubicBezTo>
                  <a:cubicBezTo>
                    <a:pt x="5013678" y="1560035"/>
                    <a:pt x="5037051" y="1562308"/>
                    <a:pt x="5055788" y="1562308"/>
                  </a:cubicBezTo>
                  <a:cubicBezTo>
                    <a:pt x="5109416" y="1562308"/>
                    <a:pt x="5155712" y="1552142"/>
                    <a:pt x="5194676" y="1531808"/>
                  </a:cubicBezTo>
                  <a:cubicBezTo>
                    <a:pt x="5233640" y="1511475"/>
                    <a:pt x="5266159" y="1485040"/>
                    <a:pt x="5292233" y="1452503"/>
                  </a:cubicBezTo>
                  <a:cubicBezTo>
                    <a:pt x="5318306" y="1419966"/>
                    <a:pt x="5337477" y="1383851"/>
                    <a:pt x="5349743" y="1344156"/>
                  </a:cubicBezTo>
                  <a:cubicBezTo>
                    <a:pt x="5362008" y="1304461"/>
                    <a:pt x="5368141" y="1264343"/>
                    <a:pt x="5368141" y="1223801"/>
                  </a:cubicBezTo>
                  <a:cubicBezTo>
                    <a:pt x="5368141" y="1146355"/>
                    <a:pt x="5353812" y="1083086"/>
                    <a:pt x="5325153" y="1033996"/>
                  </a:cubicBezTo>
                  <a:cubicBezTo>
                    <a:pt x="5296494" y="984905"/>
                    <a:pt x="5262691" y="946209"/>
                    <a:pt x="5223745" y="917906"/>
                  </a:cubicBezTo>
                  <a:cubicBezTo>
                    <a:pt x="5184799" y="889604"/>
                    <a:pt x="5145184" y="870122"/>
                    <a:pt x="5104901" y="859460"/>
                  </a:cubicBezTo>
                  <a:cubicBezTo>
                    <a:pt x="5064618" y="848799"/>
                    <a:pt x="5033307" y="843468"/>
                    <a:pt x="5010968" y="843468"/>
                  </a:cubicBezTo>
                  <a:cubicBezTo>
                    <a:pt x="4974027" y="843468"/>
                    <a:pt x="4941326" y="850141"/>
                    <a:pt x="4912863" y="863485"/>
                  </a:cubicBezTo>
                  <a:cubicBezTo>
                    <a:pt x="4884400" y="876830"/>
                    <a:pt x="4860434" y="893562"/>
                    <a:pt x="4840966" y="913681"/>
                  </a:cubicBezTo>
                  <a:cubicBezTo>
                    <a:pt x="4821497" y="933800"/>
                    <a:pt x="4806936" y="955350"/>
                    <a:pt x="4797282" y="978331"/>
                  </a:cubicBezTo>
                  <a:cubicBezTo>
                    <a:pt x="4787627" y="1001312"/>
                    <a:pt x="4782800" y="1023606"/>
                    <a:pt x="4782800" y="1045214"/>
                  </a:cubicBezTo>
                  <a:cubicBezTo>
                    <a:pt x="4782800" y="1094527"/>
                    <a:pt x="4799185" y="1136843"/>
                    <a:pt x="4831953" y="1172161"/>
                  </a:cubicBezTo>
                  <a:cubicBezTo>
                    <a:pt x="4864722" y="1207479"/>
                    <a:pt x="4909319" y="1225138"/>
                    <a:pt x="4965746" y="1225138"/>
                  </a:cubicBezTo>
                  <a:cubicBezTo>
                    <a:pt x="4982344" y="1225138"/>
                    <a:pt x="5000498" y="1222361"/>
                    <a:pt x="5020207" y="1216808"/>
                  </a:cubicBezTo>
                  <a:cubicBezTo>
                    <a:pt x="5039917" y="1211254"/>
                    <a:pt x="5058088" y="1202389"/>
                    <a:pt x="5074722" y="1190212"/>
                  </a:cubicBezTo>
                  <a:cubicBezTo>
                    <a:pt x="5091356" y="1178036"/>
                    <a:pt x="5105338" y="1162164"/>
                    <a:pt x="5116668" y="1142597"/>
                  </a:cubicBezTo>
                  <a:cubicBezTo>
                    <a:pt x="5127998" y="1123031"/>
                    <a:pt x="5133663" y="1099519"/>
                    <a:pt x="5133663" y="1072064"/>
                  </a:cubicBezTo>
                  <a:cubicBezTo>
                    <a:pt x="5133663" y="1060761"/>
                    <a:pt x="5132268" y="1049653"/>
                    <a:pt x="5129478" y="1038743"/>
                  </a:cubicBezTo>
                  <a:lnTo>
                    <a:pt x="5118734" y="1011236"/>
                  </a:lnTo>
                  <a:lnTo>
                    <a:pt x="5132092" y="1012161"/>
                  </a:lnTo>
                  <a:cubicBezTo>
                    <a:pt x="5145744" y="1014088"/>
                    <a:pt x="5158614" y="1018906"/>
                    <a:pt x="5170701" y="1026615"/>
                  </a:cubicBezTo>
                  <a:cubicBezTo>
                    <a:pt x="5186818" y="1036893"/>
                    <a:pt x="5200951" y="1050393"/>
                    <a:pt x="5213102" y="1067116"/>
                  </a:cubicBezTo>
                  <a:cubicBezTo>
                    <a:pt x="5225252" y="1083839"/>
                    <a:pt x="5235017" y="1102225"/>
                    <a:pt x="5242398" y="1122273"/>
                  </a:cubicBezTo>
                  <a:cubicBezTo>
                    <a:pt x="5249779" y="1142321"/>
                    <a:pt x="5253469" y="1160528"/>
                    <a:pt x="5253469" y="1176895"/>
                  </a:cubicBezTo>
                  <a:cubicBezTo>
                    <a:pt x="5253469" y="1197522"/>
                    <a:pt x="5249280" y="1220659"/>
                    <a:pt x="5240900" y="1246305"/>
                  </a:cubicBezTo>
                  <a:cubicBezTo>
                    <a:pt x="5232521" y="1271951"/>
                    <a:pt x="5219778" y="1295912"/>
                    <a:pt x="5202672" y="1318189"/>
                  </a:cubicBezTo>
                  <a:cubicBezTo>
                    <a:pt x="5185566" y="1340465"/>
                    <a:pt x="5163650" y="1359051"/>
                    <a:pt x="5136925" y="1373947"/>
                  </a:cubicBezTo>
                  <a:cubicBezTo>
                    <a:pt x="5110201" y="1388843"/>
                    <a:pt x="5077557" y="1396290"/>
                    <a:pt x="5038994" y="1396290"/>
                  </a:cubicBezTo>
                  <a:cubicBezTo>
                    <a:pt x="4997347" y="1396290"/>
                    <a:pt x="4955762" y="1388410"/>
                    <a:pt x="4914240" y="1372650"/>
                  </a:cubicBezTo>
                  <a:cubicBezTo>
                    <a:pt x="4872718" y="1356890"/>
                    <a:pt x="4832083" y="1328872"/>
                    <a:pt x="4792334" y="1288598"/>
                  </a:cubicBezTo>
                  <a:cubicBezTo>
                    <a:pt x="4752586" y="1248324"/>
                    <a:pt x="4713983" y="1193751"/>
                    <a:pt x="4676526" y="1124880"/>
                  </a:cubicBezTo>
                  <a:cubicBezTo>
                    <a:pt x="4639068" y="1056009"/>
                    <a:pt x="4604133" y="966618"/>
                    <a:pt x="4571721" y="856706"/>
                  </a:cubicBezTo>
                  <a:lnTo>
                    <a:pt x="4493674" y="826353"/>
                  </a:lnTo>
                  <a:lnTo>
                    <a:pt x="4496531" y="826353"/>
                  </a:lnTo>
                  <a:lnTo>
                    <a:pt x="5450244" y="826353"/>
                  </a:lnTo>
                  <a:lnTo>
                    <a:pt x="5464174" y="826353"/>
                  </a:lnTo>
                  <a:lnTo>
                    <a:pt x="5576576" y="826353"/>
                  </a:lnTo>
                  <a:lnTo>
                    <a:pt x="5576576" y="1609429"/>
                  </a:lnTo>
                  <a:lnTo>
                    <a:pt x="5699805" y="1699230"/>
                  </a:lnTo>
                  <a:lnTo>
                    <a:pt x="5699805" y="826353"/>
                  </a:lnTo>
                  <a:lnTo>
                    <a:pt x="5857786" y="826353"/>
                  </a:lnTo>
                  <a:lnTo>
                    <a:pt x="5906230" y="826353"/>
                  </a:lnTo>
                  <a:lnTo>
                    <a:pt x="6396916" y="826353"/>
                  </a:lnTo>
                  <a:lnTo>
                    <a:pt x="6396916" y="844404"/>
                  </a:lnTo>
                  <a:lnTo>
                    <a:pt x="5888459" y="1126431"/>
                  </a:lnTo>
                  <a:lnTo>
                    <a:pt x="5992114" y="1265198"/>
                  </a:lnTo>
                  <a:cubicBezTo>
                    <a:pt x="6042978" y="1272312"/>
                    <a:pt x="6091008" y="1285126"/>
                    <a:pt x="6136202" y="1303641"/>
                  </a:cubicBezTo>
                  <a:cubicBezTo>
                    <a:pt x="6181397" y="1322156"/>
                    <a:pt x="6222835" y="1346754"/>
                    <a:pt x="6260515" y="1377437"/>
                  </a:cubicBezTo>
                  <a:cubicBezTo>
                    <a:pt x="6298195" y="1408120"/>
                    <a:pt x="6332239" y="1445996"/>
                    <a:pt x="6362645" y="1491066"/>
                  </a:cubicBezTo>
                  <a:cubicBezTo>
                    <a:pt x="6393051" y="1536136"/>
                    <a:pt x="6417499" y="1589889"/>
                    <a:pt x="6435986" y="1652324"/>
                  </a:cubicBezTo>
                  <a:lnTo>
                    <a:pt x="6521857" y="1697519"/>
                  </a:lnTo>
                  <a:lnTo>
                    <a:pt x="6521857" y="826353"/>
                  </a:lnTo>
                  <a:lnTo>
                    <a:pt x="6641537" y="826353"/>
                  </a:lnTo>
                  <a:lnTo>
                    <a:pt x="6666160" y="826353"/>
                  </a:lnTo>
                  <a:lnTo>
                    <a:pt x="6715854" y="826353"/>
                  </a:lnTo>
                  <a:lnTo>
                    <a:pt x="6715854" y="1281084"/>
                  </a:lnTo>
                  <a:lnTo>
                    <a:pt x="6852482" y="1392466"/>
                  </a:lnTo>
                  <a:cubicBezTo>
                    <a:pt x="6893719" y="1352032"/>
                    <a:pt x="6929910" y="1313362"/>
                    <a:pt x="6961057" y="1276457"/>
                  </a:cubicBezTo>
                  <a:cubicBezTo>
                    <a:pt x="6988192" y="1243082"/>
                    <a:pt x="7016120" y="1210644"/>
                    <a:pt x="7044841" y="1179141"/>
                  </a:cubicBezTo>
                  <a:cubicBezTo>
                    <a:pt x="7073563" y="1147638"/>
                    <a:pt x="7096125" y="1119077"/>
                    <a:pt x="7112527" y="1093458"/>
                  </a:cubicBezTo>
                  <a:cubicBezTo>
                    <a:pt x="7095679" y="1133554"/>
                    <a:pt x="7087255" y="1184400"/>
                    <a:pt x="7087255" y="1245997"/>
                  </a:cubicBezTo>
                  <a:cubicBezTo>
                    <a:pt x="7087255" y="1321857"/>
                    <a:pt x="7097738" y="1396643"/>
                    <a:pt x="7118704" y="1470354"/>
                  </a:cubicBezTo>
                  <a:cubicBezTo>
                    <a:pt x="7139670" y="1544065"/>
                    <a:pt x="7167465" y="1620331"/>
                    <a:pt x="7202087" y="1699150"/>
                  </a:cubicBezTo>
                  <a:lnTo>
                    <a:pt x="7299511" y="1733461"/>
                  </a:lnTo>
                  <a:cubicBezTo>
                    <a:pt x="7287244" y="1683505"/>
                    <a:pt x="7276226" y="1641649"/>
                    <a:pt x="7266457" y="1607891"/>
                  </a:cubicBezTo>
                  <a:cubicBezTo>
                    <a:pt x="7256687" y="1574133"/>
                    <a:pt x="7249123" y="1542982"/>
                    <a:pt x="7243766" y="1514439"/>
                  </a:cubicBezTo>
                  <a:cubicBezTo>
                    <a:pt x="7238408" y="1485896"/>
                    <a:pt x="7234374" y="1457772"/>
                    <a:pt x="7231665" y="1430066"/>
                  </a:cubicBezTo>
                  <a:cubicBezTo>
                    <a:pt x="7228955" y="1402361"/>
                    <a:pt x="7227600" y="1373479"/>
                    <a:pt x="7227600" y="1343420"/>
                  </a:cubicBezTo>
                  <a:cubicBezTo>
                    <a:pt x="7227600" y="1282857"/>
                    <a:pt x="7234624" y="1223373"/>
                    <a:pt x="7248673" y="1164967"/>
                  </a:cubicBezTo>
                  <a:cubicBezTo>
                    <a:pt x="7262721" y="1106562"/>
                    <a:pt x="7293734" y="1045187"/>
                    <a:pt x="7341710" y="980845"/>
                  </a:cubicBezTo>
                  <a:lnTo>
                    <a:pt x="7160209" y="881149"/>
                  </a:lnTo>
                  <a:cubicBezTo>
                    <a:pt x="7092318" y="917198"/>
                    <a:pt x="7031060" y="961376"/>
                    <a:pt x="6976434" y="1013685"/>
                  </a:cubicBezTo>
                  <a:cubicBezTo>
                    <a:pt x="6921807" y="1065993"/>
                    <a:pt x="6877165" y="1122607"/>
                    <a:pt x="6842507" y="1183527"/>
                  </a:cubicBezTo>
                  <a:lnTo>
                    <a:pt x="6842507" y="826353"/>
                  </a:lnTo>
                  <a:lnTo>
                    <a:pt x="7572579" y="826353"/>
                  </a:lnTo>
                  <a:cubicBezTo>
                    <a:pt x="7538687" y="840669"/>
                    <a:pt x="7512653" y="871682"/>
                    <a:pt x="7494477" y="919390"/>
                  </a:cubicBezTo>
                  <a:cubicBezTo>
                    <a:pt x="7476301" y="967099"/>
                    <a:pt x="7467213" y="1016056"/>
                    <a:pt x="7467213" y="1066261"/>
                  </a:cubicBezTo>
                  <a:cubicBezTo>
                    <a:pt x="7467213" y="1086193"/>
                    <a:pt x="7469709" y="1111616"/>
                    <a:pt x="7474701" y="1142530"/>
                  </a:cubicBezTo>
                  <a:cubicBezTo>
                    <a:pt x="7479693" y="1173445"/>
                    <a:pt x="7486165" y="1206989"/>
                    <a:pt x="7494116" y="1243163"/>
                  </a:cubicBezTo>
                  <a:cubicBezTo>
                    <a:pt x="7502799" y="1281565"/>
                    <a:pt x="7510469" y="1320966"/>
                    <a:pt x="7517128" y="1361365"/>
                  </a:cubicBezTo>
                  <a:cubicBezTo>
                    <a:pt x="7523787" y="1401764"/>
                    <a:pt x="7527116" y="1433302"/>
                    <a:pt x="7527116" y="1455980"/>
                  </a:cubicBezTo>
                  <a:cubicBezTo>
                    <a:pt x="7527116" y="1509661"/>
                    <a:pt x="7511160" y="1554022"/>
                    <a:pt x="7479247" y="1589064"/>
                  </a:cubicBezTo>
                  <a:cubicBezTo>
                    <a:pt x="7447335" y="1624106"/>
                    <a:pt x="7404002" y="1647305"/>
                    <a:pt x="7349252" y="1658662"/>
                  </a:cubicBezTo>
                  <a:lnTo>
                    <a:pt x="7420628" y="1733461"/>
                  </a:lnTo>
                  <a:cubicBezTo>
                    <a:pt x="7435871" y="1733461"/>
                    <a:pt x="7456743" y="1726681"/>
                    <a:pt x="7483245" y="1713123"/>
                  </a:cubicBezTo>
                  <a:cubicBezTo>
                    <a:pt x="7509747" y="1699564"/>
                    <a:pt x="7536418" y="1679369"/>
                    <a:pt x="7563259" y="1652538"/>
                  </a:cubicBezTo>
                  <a:cubicBezTo>
                    <a:pt x="7590100" y="1625706"/>
                    <a:pt x="7614177" y="1591573"/>
                    <a:pt x="7635491" y="1550140"/>
                  </a:cubicBezTo>
                  <a:cubicBezTo>
                    <a:pt x="7656804" y="1508707"/>
                    <a:pt x="7667461" y="1459955"/>
                    <a:pt x="7667461" y="1403885"/>
                  </a:cubicBezTo>
                  <a:cubicBezTo>
                    <a:pt x="7667461" y="1362773"/>
                    <a:pt x="7663811" y="1321554"/>
                    <a:pt x="7656510" y="1280228"/>
                  </a:cubicBezTo>
                  <a:cubicBezTo>
                    <a:pt x="7649210" y="1238902"/>
                    <a:pt x="7640995" y="1199840"/>
                    <a:pt x="7631867" y="1163042"/>
                  </a:cubicBezTo>
                  <a:cubicBezTo>
                    <a:pt x="7623612" y="1129756"/>
                    <a:pt x="7616927" y="1100986"/>
                    <a:pt x="7611810" y="1076730"/>
                  </a:cubicBezTo>
                  <a:cubicBezTo>
                    <a:pt x="7606694" y="1052475"/>
                    <a:pt x="7604135" y="1029944"/>
                    <a:pt x="7604135" y="1009139"/>
                  </a:cubicBezTo>
                  <a:cubicBezTo>
                    <a:pt x="7604135" y="988582"/>
                    <a:pt x="7606488" y="967572"/>
                    <a:pt x="7611195" y="946106"/>
                  </a:cubicBezTo>
                  <a:cubicBezTo>
                    <a:pt x="7615902" y="924641"/>
                    <a:pt x="7623118" y="905199"/>
                    <a:pt x="7632843" y="887781"/>
                  </a:cubicBezTo>
                  <a:cubicBezTo>
                    <a:pt x="7642569" y="870362"/>
                    <a:pt x="7654496" y="856002"/>
                    <a:pt x="7668625" y="844698"/>
                  </a:cubicBezTo>
                  <a:cubicBezTo>
                    <a:pt x="7682753" y="833395"/>
                    <a:pt x="7699463" y="827280"/>
                    <a:pt x="7718754" y="826353"/>
                  </a:cubicBezTo>
                  <a:lnTo>
                    <a:pt x="7776907" y="826353"/>
                  </a:lnTo>
                  <a:lnTo>
                    <a:pt x="7849150" y="826353"/>
                  </a:lnTo>
                  <a:lnTo>
                    <a:pt x="7855503" y="826353"/>
                  </a:lnTo>
                  <a:cubicBezTo>
                    <a:pt x="7858819" y="827779"/>
                    <a:pt x="7864605" y="833346"/>
                    <a:pt x="7872859" y="843054"/>
                  </a:cubicBezTo>
                  <a:cubicBezTo>
                    <a:pt x="7881114" y="852761"/>
                    <a:pt x="7889569" y="864114"/>
                    <a:pt x="7898225" y="877110"/>
                  </a:cubicBezTo>
                  <a:cubicBezTo>
                    <a:pt x="7906880" y="890107"/>
                    <a:pt x="7913967" y="902627"/>
                    <a:pt x="7919485" y="914670"/>
                  </a:cubicBezTo>
                  <a:cubicBezTo>
                    <a:pt x="7925003" y="926714"/>
                    <a:pt x="7927762" y="935213"/>
                    <a:pt x="7927762" y="940169"/>
                  </a:cubicBezTo>
                  <a:lnTo>
                    <a:pt x="7927762" y="1609429"/>
                  </a:lnTo>
                  <a:lnTo>
                    <a:pt x="8050991" y="1699230"/>
                  </a:lnTo>
                  <a:lnTo>
                    <a:pt x="8050991" y="826353"/>
                  </a:lnTo>
                  <a:lnTo>
                    <a:pt x="8238938" y="826353"/>
                  </a:lnTo>
                  <a:lnTo>
                    <a:pt x="8165770" y="711681"/>
                  </a:lnTo>
                  <a:lnTo>
                    <a:pt x="8044653" y="711681"/>
                  </a:lnTo>
                  <a:lnTo>
                    <a:pt x="8040161" y="697320"/>
                  </a:lnTo>
                  <a:cubicBezTo>
                    <a:pt x="8034848" y="676015"/>
                    <a:pt x="8025751" y="650066"/>
                    <a:pt x="8012870" y="619473"/>
                  </a:cubicBezTo>
                  <a:cubicBezTo>
                    <a:pt x="7999989" y="588879"/>
                    <a:pt x="7971619" y="564846"/>
                    <a:pt x="7927762" y="547375"/>
                  </a:cubicBezTo>
                  <a:lnTo>
                    <a:pt x="7927762" y="749049"/>
                  </a:lnTo>
                  <a:lnTo>
                    <a:pt x="7911994" y="736495"/>
                  </a:lnTo>
                  <a:cubicBezTo>
                    <a:pt x="7902681" y="729339"/>
                    <a:pt x="7891642" y="721068"/>
                    <a:pt x="7878876" y="711681"/>
                  </a:cubicBezTo>
                  <a:lnTo>
                    <a:pt x="7775956" y="711681"/>
                  </a:lnTo>
                  <a:lnTo>
                    <a:pt x="7704595" y="711681"/>
                  </a:lnTo>
                  <a:lnTo>
                    <a:pt x="6591093" y="711681"/>
                  </a:lnTo>
                  <a:lnTo>
                    <a:pt x="6578237" y="711681"/>
                  </a:lnTo>
                  <a:lnTo>
                    <a:pt x="5834855" y="711681"/>
                  </a:lnTo>
                  <a:lnTo>
                    <a:pt x="5794486" y="711681"/>
                  </a:lnTo>
                  <a:lnTo>
                    <a:pt x="5674560" y="711681"/>
                  </a:lnTo>
                  <a:lnTo>
                    <a:pt x="5630969" y="652419"/>
                  </a:lnTo>
                  <a:cubicBezTo>
                    <a:pt x="5677377" y="596724"/>
                    <a:pt x="5728616" y="554453"/>
                    <a:pt x="5784686" y="525606"/>
                  </a:cubicBezTo>
                  <a:cubicBezTo>
                    <a:pt x="5840756" y="496760"/>
                    <a:pt x="5902398" y="482337"/>
                    <a:pt x="5969610" y="482337"/>
                  </a:cubicBezTo>
                  <a:cubicBezTo>
                    <a:pt x="6006675" y="482337"/>
                    <a:pt x="6042970" y="486709"/>
                    <a:pt x="6078493" y="495454"/>
                  </a:cubicBezTo>
                  <a:cubicBezTo>
                    <a:pt x="6114016" y="504199"/>
                    <a:pt x="6149075" y="516532"/>
                    <a:pt x="6183671" y="532452"/>
                  </a:cubicBezTo>
                  <a:cubicBezTo>
                    <a:pt x="6218267" y="548373"/>
                    <a:pt x="6252105" y="566366"/>
                    <a:pt x="6285186" y="586432"/>
                  </a:cubicBezTo>
                  <a:cubicBezTo>
                    <a:pt x="6318266" y="606498"/>
                    <a:pt x="6362548" y="629412"/>
                    <a:pt x="6418029" y="655174"/>
                  </a:cubicBezTo>
                  <a:lnTo>
                    <a:pt x="6418029" y="561334"/>
                  </a:lnTo>
                  <a:cubicBezTo>
                    <a:pt x="6369608" y="525036"/>
                    <a:pt x="6326062" y="493595"/>
                    <a:pt x="6287392" y="467013"/>
                  </a:cubicBezTo>
                  <a:cubicBezTo>
                    <a:pt x="6248722" y="440431"/>
                    <a:pt x="6210418" y="417615"/>
                    <a:pt x="6172479" y="398566"/>
                  </a:cubicBezTo>
                  <a:cubicBezTo>
                    <a:pt x="6134541" y="379516"/>
                    <a:pt x="6095537" y="365039"/>
                    <a:pt x="6055467" y="355136"/>
                  </a:cubicBezTo>
                  <a:cubicBezTo>
                    <a:pt x="6015398" y="345232"/>
                    <a:pt x="5972240" y="340280"/>
                    <a:pt x="5925993" y="340280"/>
                  </a:cubicBezTo>
                  <a:cubicBezTo>
                    <a:pt x="5880406" y="340280"/>
                    <a:pt x="5837226" y="344657"/>
                    <a:pt x="5796452" y="353411"/>
                  </a:cubicBezTo>
                  <a:cubicBezTo>
                    <a:pt x="5755679" y="362165"/>
                    <a:pt x="5716884" y="376779"/>
                    <a:pt x="5680069" y="397255"/>
                  </a:cubicBezTo>
                  <a:cubicBezTo>
                    <a:pt x="5643253" y="417731"/>
                    <a:pt x="5608350" y="443631"/>
                    <a:pt x="5575359" y="474956"/>
                  </a:cubicBezTo>
                  <a:cubicBezTo>
                    <a:pt x="5542367" y="506280"/>
                    <a:pt x="5508097" y="548543"/>
                    <a:pt x="5472547" y="601742"/>
                  </a:cubicBezTo>
                  <a:lnTo>
                    <a:pt x="5573233" y="711681"/>
                  </a:lnTo>
                  <a:lnTo>
                    <a:pt x="5396355" y="711681"/>
                  </a:lnTo>
                  <a:lnTo>
                    <a:pt x="5386971" y="711681"/>
                  </a:lnTo>
                  <a:lnTo>
                    <a:pt x="4425155" y="711681"/>
                  </a:lnTo>
                  <a:lnTo>
                    <a:pt x="4396210" y="711681"/>
                  </a:lnTo>
                  <a:lnTo>
                    <a:pt x="4264860" y="711681"/>
                  </a:lnTo>
                  <a:lnTo>
                    <a:pt x="4221269" y="652419"/>
                  </a:lnTo>
                  <a:cubicBezTo>
                    <a:pt x="4267677" y="596724"/>
                    <a:pt x="4318916" y="554453"/>
                    <a:pt x="4374986" y="525606"/>
                  </a:cubicBezTo>
                  <a:cubicBezTo>
                    <a:pt x="4431056" y="496760"/>
                    <a:pt x="4492697" y="482337"/>
                    <a:pt x="4559910" y="482337"/>
                  </a:cubicBezTo>
                  <a:cubicBezTo>
                    <a:pt x="4596976" y="482337"/>
                    <a:pt x="4633270" y="486709"/>
                    <a:pt x="4668793" y="495454"/>
                  </a:cubicBezTo>
                  <a:cubicBezTo>
                    <a:pt x="4704316" y="504199"/>
                    <a:pt x="4739375" y="516532"/>
                    <a:pt x="4773971" y="532452"/>
                  </a:cubicBezTo>
                  <a:cubicBezTo>
                    <a:pt x="4808567" y="548373"/>
                    <a:pt x="4842406" y="566366"/>
                    <a:pt x="4875486" y="586432"/>
                  </a:cubicBezTo>
                  <a:cubicBezTo>
                    <a:pt x="4908567" y="606498"/>
                    <a:pt x="4952848" y="629412"/>
                    <a:pt x="5008329" y="655174"/>
                  </a:cubicBezTo>
                  <a:lnTo>
                    <a:pt x="5008329" y="561334"/>
                  </a:lnTo>
                  <a:cubicBezTo>
                    <a:pt x="4959908" y="525036"/>
                    <a:pt x="4916362" y="493595"/>
                    <a:pt x="4877692" y="467013"/>
                  </a:cubicBezTo>
                  <a:cubicBezTo>
                    <a:pt x="4839023" y="440431"/>
                    <a:pt x="4800718" y="417615"/>
                    <a:pt x="4762780" y="398566"/>
                  </a:cubicBezTo>
                  <a:cubicBezTo>
                    <a:pt x="4724841" y="379516"/>
                    <a:pt x="4685837" y="365039"/>
                    <a:pt x="4645768" y="355136"/>
                  </a:cubicBezTo>
                  <a:cubicBezTo>
                    <a:pt x="4605698" y="345232"/>
                    <a:pt x="4562540" y="340280"/>
                    <a:pt x="4516293" y="340280"/>
                  </a:cubicBezTo>
                  <a:close/>
                  <a:moveTo>
                    <a:pt x="0" y="0"/>
                  </a:moveTo>
                  <a:lnTo>
                    <a:pt x="8839200" y="0"/>
                  </a:lnTo>
                  <a:lnTo>
                    <a:pt x="8839200" y="2438400"/>
                  </a:lnTo>
                  <a:lnTo>
                    <a:pt x="0" y="2438400"/>
                  </a:lnTo>
                  <a:close/>
                </a:path>
              </a:pathLst>
            </a:cu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0" name="WordArt 3" descr="White marble"/>
          <p:cNvSpPr>
            <a:spLocks noChangeArrowheads="1" noChangeShapeType="1" noTextEdit="1"/>
          </p:cNvSpPr>
          <p:nvPr/>
        </p:nvSpPr>
        <p:spPr bwMode="auto">
          <a:xfrm>
            <a:off x="381001" y="564776"/>
            <a:ext cx="8458200" cy="2447365"/>
          </a:xfrm>
          <a:prstGeom prst="rect">
            <a:avLst/>
          </a:prstGeom>
        </p:spPr>
        <p:txBody>
          <a:bodyPr wrap="none" fromWordArt="1">
            <a:prstTxWarp prst="textInflateTop">
              <a:avLst>
                <a:gd name="adj" fmla="val 31917"/>
              </a:avLst>
            </a:prstTxWarp>
            <a:scene3d>
              <a:camera prst="legacyObliqueRight"/>
              <a:lightRig rig="legacyHarsh3" dir="t"/>
            </a:scene3d>
            <a:sp3d extrusionH="100000" prstMaterial="legacyMatte">
              <a:extrusionClr>
                <a:srgbClr val="663300"/>
              </a:extrusionClr>
              <a:contourClr>
                <a:srgbClr val="FFFFFF"/>
              </a:contourClr>
            </a:sp3d>
          </a:bodyPr>
          <a:lstStyle/>
          <a:p>
            <a:pPr algn="ctr">
              <a:defRPr/>
            </a:pPr>
            <a:r>
              <a:rPr lang="bn-IN" sz="3600" kern="10" dirty="0" smtClean="0">
                <a:ln w="9525">
                  <a:round/>
                  <a:headEnd/>
                  <a:tailEnd/>
                </a:ln>
                <a:blipFill dpi="0" rotWithShape="0">
                  <a:blip r:embed="rId3"/>
                  <a:srcRect/>
                  <a:tile tx="0" ty="0" sx="100000" sy="100000" flip="none" algn="tl"/>
                </a:blipFill>
                <a:latin typeface="NikoshBAN" panose="02000000000000000000" pitchFamily="2" charset="0"/>
                <a:cs typeface="NikoshBAN" panose="02000000000000000000" pitchFamily="2" charset="0"/>
              </a:rPr>
              <a:t> </a:t>
            </a:r>
            <a:r>
              <a:rPr lang="en-US" sz="3600" kern="10" dirty="0" err="1" smtClean="0">
                <a:ln w="9525">
                  <a:round/>
                  <a:headEnd/>
                  <a:tailEnd/>
                </a:ln>
                <a:blipFill dpi="0" rotWithShape="0">
                  <a:blip r:embed="rId3"/>
                  <a:srcRect/>
                  <a:tile tx="0" ty="0" sx="100000" sy="100000" flip="none" algn="tl"/>
                </a:blipFill>
                <a:latin typeface="NikoshBAN" panose="02000000000000000000" pitchFamily="2" charset="0"/>
                <a:cs typeface="NikoshBAN" panose="02000000000000000000" pitchFamily="2" charset="0"/>
              </a:rPr>
              <a:t>প্রথম</a:t>
            </a:r>
            <a:r>
              <a:rPr lang="en-US" sz="3600" kern="10" dirty="0" smtClean="0">
                <a:ln w="9525">
                  <a:round/>
                  <a:headEnd/>
                  <a:tailEnd/>
                </a:ln>
                <a:blipFill dpi="0" rotWithShape="0">
                  <a:blip r:embed="rId3"/>
                  <a:srcRect/>
                  <a:tile tx="0" ty="0" sx="100000" sy="100000" flip="none" algn="tl"/>
                </a:blipFill>
                <a:latin typeface="NikoshBAN" panose="02000000000000000000" pitchFamily="2" charset="0"/>
                <a:cs typeface="NikoshBAN" panose="02000000000000000000" pitchFamily="2" charset="0"/>
              </a:rPr>
              <a:t> </a:t>
            </a:r>
            <a:r>
              <a:rPr lang="en-US" sz="3600" kern="10" dirty="0" err="1">
                <a:ln w="9525">
                  <a:round/>
                  <a:headEnd/>
                  <a:tailEnd/>
                </a:ln>
                <a:blipFill dpi="0" rotWithShape="0">
                  <a:blip r:embed="rId3"/>
                  <a:srcRect/>
                  <a:tile tx="0" ty="0" sx="100000" sy="100000" flip="none" algn="tl"/>
                </a:blipFill>
                <a:latin typeface="NikoshBAN" panose="02000000000000000000" pitchFamily="2" charset="0"/>
                <a:cs typeface="NikoshBAN" panose="02000000000000000000" pitchFamily="2" charset="0"/>
              </a:rPr>
              <a:t>অধ্যায়</a:t>
            </a:r>
            <a:r>
              <a:rPr lang="en-US" sz="3600" kern="10" dirty="0">
                <a:ln w="9525">
                  <a:round/>
                  <a:headEnd/>
                  <a:tailEnd/>
                </a:ln>
                <a:blipFill dpi="0" rotWithShape="0">
                  <a:blip r:embed="rId3"/>
                  <a:srcRect/>
                  <a:tile tx="0" ty="0" sx="100000" sy="100000" flip="none" algn="tl"/>
                </a:blipFill>
                <a:latin typeface="NikoshBAN" panose="02000000000000000000" pitchFamily="2" charset="0"/>
                <a:cs typeface="NikoshBAN" panose="02000000000000000000" pitchFamily="2" charset="0"/>
              </a:rPr>
              <a:t> </a:t>
            </a:r>
            <a:r>
              <a:rPr lang="bn-IN" sz="3600" kern="10" dirty="0">
                <a:ln w="9525">
                  <a:round/>
                  <a:headEnd/>
                  <a:tailEnd/>
                </a:ln>
                <a:blipFill dpi="0" rotWithShape="0">
                  <a:blip r:embed="rId3"/>
                  <a:srcRect/>
                  <a:tile tx="0" ty="0" sx="100000" sy="100000" flip="none" algn="tl"/>
                </a:blipFill>
                <a:latin typeface="Arial" panose="020B0604020202020204" pitchFamily="34" charset="0"/>
              </a:rPr>
              <a:t> </a:t>
            </a:r>
            <a:endParaRPr lang="en-US" sz="3600" kern="10" dirty="0">
              <a:ln w="9525">
                <a:round/>
                <a:headEnd/>
                <a:tailEnd/>
              </a:ln>
              <a:blipFill dpi="0" rotWithShape="0">
                <a:blip r:embed="rId3"/>
                <a:srcRect/>
                <a:tile tx="0" ty="0" sx="100000" sy="100000" flip="none" algn="tl"/>
              </a:blipFill>
              <a:latin typeface="Arial" panose="020B0604020202020204" pitchFamily="34" charset="0"/>
            </a:endParaRPr>
          </a:p>
        </p:txBody>
      </p:sp>
    </p:spTree>
    <p:extLst>
      <p:ext uri="{BB962C8B-B14F-4D97-AF65-F5344CB8AC3E}">
        <p14:creationId xmlns:p14="http://schemas.microsoft.com/office/powerpoint/2010/main" val="80542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79146"/>
            <a:ext cx="2362200"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IN" sz="3600" dirty="0" smtClean="0">
                <a:latin typeface="NikoshBAN" pitchFamily="2" charset="0"/>
                <a:cs typeface="NikoshBAN" pitchFamily="2" charset="0"/>
              </a:rPr>
              <a:t>জোড়ায়</a:t>
            </a:r>
            <a:r>
              <a:rPr lang="bn-BD" sz="3600" dirty="0" smtClean="0">
                <a:latin typeface="NikoshBAN" pitchFamily="2" charset="0"/>
                <a:cs typeface="NikoshBAN" pitchFamily="2" charset="0"/>
              </a:rPr>
              <a:t> কাজ</a:t>
            </a:r>
            <a:endParaRPr lang="en-US" sz="3600" dirty="0">
              <a:latin typeface="NikoshBAN" pitchFamily="2" charset="0"/>
              <a:cs typeface="NikoshBAN" pitchFamily="2" charset="0"/>
            </a:endParaRPr>
          </a:p>
        </p:txBody>
      </p:sp>
      <p:sp>
        <p:nvSpPr>
          <p:cNvPr id="10" name="Title 1"/>
          <p:cNvSpPr txBox="1">
            <a:spLocks/>
          </p:cNvSpPr>
          <p:nvPr/>
        </p:nvSpPr>
        <p:spPr>
          <a:xfrm>
            <a:off x="5763661" y="479146"/>
            <a:ext cx="2628900" cy="6858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err="1" smtClean="0">
                <a:latin typeface="NikoshBAN" pitchFamily="2" charset="0"/>
                <a:cs typeface="NikoshBAN" pitchFamily="2" charset="0"/>
              </a:rPr>
              <a:t>সময়ঃ</a:t>
            </a:r>
            <a:r>
              <a:rPr lang="en-US" sz="3600" dirty="0" smtClean="0">
                <a:latin typeface="NikoshBAN" pitchFamily="2" charset="0"/>
                <a:cs typeface="NikoshBAN" pitchFamily="2" charset="0"/>
              </a:rPr>
              <a:t> ২মিনিট</a:t>
            </a:r>
            <a:endParaRPr kumimoji="0" lang="en-US" sz="3600" b="0" i="0" u="none" strike="noStrike" kern="1200" cap="none" spc="0" normalizeH="0" baseline="0" noProof="0" dirty="0" smtClean="0">
              <a:ln>
                <a:noFill/>
              </a:ln>
              <a:solidFill>
                <a:schemeClr val="dk1"/>
              </a:solidFill>
              <a:effectLst/>
              <a:uLnTx/>
              <a:uFillTx/>
              <a:latin typeface="NikoshBAN" pitchFamily="2" charset="0"/>
              <a:cs typeface="NikoshBAN" pitchFamily="2" charset="0"/>
            </a:endParaRPr>
          </a:p>
        </p:txBody>
      </p:sp>
      <p:grpSp>
        <p:nvGrpSpPr>
          <p:cNvPr id="11" name="Group 10"/>
          <p:cNvGrpSpPr/>
          <p:nvPr/>
        </p:nvGrpSpPr>
        <p:grpSpPr>
          <a:xfrm>
            <a:off x="3381290" y="1916618"/>
            <a:ext cx="3048000" cy="2190750"/>
            <a:chOff x="-1676400" y="3886200"/>
            <a:chExt cx="3048000" cy="2190750"/>
          </a:xfrm>
          <a:effectLst>
            <a:outerShdw blurRad="50800" dist="38100" dir="5400000" algn="t" rotWithShape="0">
              <a:schemeClr val="bg1">
                <a:alpha val="40000"/>
              </a:schemeClr>
            </a:outerShdw>
          </a:effectLst>
        </p:grpSpPr>
        <p:pic>
          <p:nvPicPr>
            <p:cNvPr id="12" name="Picture 1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76400" y="3886200"/>
              <a:ext cx="3048000" cy="2190750"/>
            </a:xfrm>
            <a:prstGeom prst="rect">
              <a:avLst/>
            </a:prstGeom>
            <a:sp3d/>
          </p:spPr>
        </p:pic>
        <p:sp>
          <p:nvSpPr>
            <p:cNvPr id="13" name="TextBox 12"/>
            <p:cNvSpPr txBox="1"/>
            <p:nvPr/>
          </p:nvSpPr>
          <p:spPr>
            <a:xfrm>
              <a:off x="-647700" y="4716847"/>
              <a:ext cx="1152610" cy="677108"/>
            </a:xfrm>
            <a:prstGeom prst="rect">
              <a:avLst/>
            </a:prstGeom>
            <a:solidFill>
              <a:schemeClr val="accent2">
                <a:lumMod val="20000"/>
                <a:lumOff val="80000"/>
              </a:schemeClr>
            </a:solidFill>
            <a:sp3d/>
          </p:spPr>
          <p:txBody>
            <a:bodyPr wrap="square" rtlCol="0">
              <a:spAutoFit/>
            </a:bodyPr>
            <a:lstStyle/>
            <a:p>
              <a:r>
                <a:rPr lang="bn-IN" sz="2000" dirty="0" smtClean="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গোল আলু </a:t>
              </a:r>
              <a:endParaRPr lang="en-US" sz="2000" dirty="0" smtClean="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endParaRPr>
            </a:p>
            <a:p>
              <a:endParaRPr lang="en-US" dirty="0">
                <a:solidFill>
                  <a:schemeClr val="accent1"/>
                </a:solidFill>
                <a:latin typeface="NikoshBAN" pitchFamily="2" charset="0"/>
                <a:cs typeface="NikoshBAN" pitchFamily="2" charset="0"/>
              </a:endParaRPr>
            </a:p>
          </p:txBody>
        </p:sp>
        <p:sp>
          <p:nvSpPr>
            <p:cNvPr id="14" name="TextBox 13"/>
            <p:cNvSpPr txBox="1"/>
            <p:nvPr/>
          </p:nvSpPr>
          <p:spPr>
            <a:xfrm>
              <a:off x="228600" y="3892911"/>
              <a:ext cx="990600" cy="374289"/>
            </a:xfrm>
            <a:prstGeom prst="rect">
              <a:avLst/>
            </a:prstGeom>
            <a:solidFill>
              <a:schemeClr val="bg1"/>
            </a:solidFill>
            <a:sp3d/>
          </p:spPr>
          <p:txBody>
            <a:bodyPr wrap="square" rtlCol="0">
              <a:spAutoFit/>
            </a:bodyPr>
            <a:lstStyle/>
            <a:p>
              <a:endParaRPr lang="en-US" dirty="0"/>
            </a:p>
          </p:txBody>
        </p:sp>
      </p:grpSp>
      <mc:AlternateContent xmlns:mc="http://schemas.openxmlformats.org/markup-compatibility/2006" xmlns:a14="http://schemas.microsoft.com/office/drawing/2010/main">
        <mc:Choice Requires="a14">
          <p:sp>
            <p:nvSpPr>
              <p:cNvPr id="15" name="TextBox 14"/>
              <p:cNvSpPr txBox="1"/>
              <p:nvPr/>
            </p:nvSpPr>
            <p:spPr>
              <a:xfrm>
                <a:off x="5103410" y="1832317"/>
                <a:ext cx="1143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en-US" b="0" i="1" smtClean="0">
                          <a:latin typeface="Cambria Math"/>
                          <a:ea typeface="Cambria Math"/>
                        </a:rPr>
                        <m:t>𝑄</m:t>
                      </m:r>
                      <m:r>
                        <a:rPr lang="en-US" b="0" i="1" smtClean="0">
                          <a:latin typeface="Cambria Math"/>
                          <a:ea typeface="Cambria Math"/>
                        </a:rPr>
                        <m:t>=</m:t>
                      </m:r>
                      <m:r>
                        <a:rPr lang="en-US" b="0" i="1" smtClean="0">
                          <a:latin typeface="Cambria Math"/>
                          <a:ea typeface="Cambria Math"/>
                        </a:rPr>
                        <m:t>8</m:t>
                      </m:r>
                      <m:r>
                        <a:rPr lang="en-US" b="0" i="1" smtClean="0">
                          <a:latin typeface="Cambria Math"/>
                          <a:ea typeface="Cambria Math"/>
                        </a:rPr>
                        <m:t>𝐽</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5103410" y="1832317"/>
                <a:ext cx="1143000" cy="369332"/>
              </a:xfrm>
              <a:prstGeom prst="rect">
                <a:avLst/>
              </a:prstGeom>
              <a:blipFill rotWithShape="1">
                <a:blip r:embed="rId4"/>
                <a:stretch>
                  <a:fillRect t="-8333" r="-3191"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248150" y="3150493"/>
                <a:ext cx="1143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en-US" b="0" i="1" smtClean="0">
                          <a:latin typeface="Cambria Math"/>
                          <a:ea typeface="Cambria Math"/>
                        </a:rPr>
                        <m:t>𝑈</m:t>
                      </m:r>
                      <m:r>
                        <a:rPr lang="en-US" b="0" i="1" smtClean="0">
                          <a:latin typeface="Cambria Math"/>
                          <a:ea typeface="Cambria Math"/>
                        </a:rPr>
                        <m:t>=</m:t>
                      </m:r>
                      <m:r>
                        <a:rPr lang="en-US" b="0" i="1" smtClean="0">
                          <a:latin typeface="Cambria Math"/>
                          <a:ea typeface="Cambria Math"/>
                        </a:rPr>
                        <m:t>5</m:t>
                      </m:r>
                      <m:r>
                        <a:rPr lang="en-US" b="0" i="1" smtClean="0">
                          <a:latin typeface="Cambria Math"/>
                          <a:ea typeface="Cambria Math"/>
                        </a:rPr>
                        <m:t>𝐽</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248150" y="3150493"/>
                <a:ext cx="1143000" cy="369332"/>
              </a:xfrm>
              <a:prstGeom prst="rect">
                <a:avLst/>
              </a:prstGeom>
              <a:blipFill rotWithShape="1">
                <a:blip r:embed="rId5"/>
                <a:stretch>
                  <a:fillRect t="-8333" r="-3209" b="-26667"/>
                </a:stretch>
              </a:blipFill>
            </p:spPr>
            <p:txBody>
              <a:bodyPr/>
              <a:lstStyle/>
              <a:p>
                <a:r>
                  <a:rPr lang="en-US">
                    <a:noFill/>
                  </a:rPr>
                  <a:t> </a:t>
                </a:r>
              </a:p>
            </p:txBody>
          </p:sp>
        </mc:Fallback>
      </mc:AlternateContent>
      <p:sp>
        <p:nvSpPr>
          <p:cNvPr id="17" name="Subtitle 2"/>
          <p:cNvSpPr txBox="1">
            <a:spLocks/>
          </p:cNvSpPr>
          <p:nvPr/>
        </p:nvSpPr>
        <p:spPr>
          <a:xfrm>
            <a:off x="857250" y="4815275"/>
            <a:ext cx="7924800" cy="57715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সিস্টেম</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কর্তৃক</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পরিবেশের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উপর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কাজের</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পরিমাণ</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কত</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endParaRPr lang="bn-IN" sz="3600" u="sng"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grpSp>
        <p:nvGrpSpPr>
          <p:cNvPr id="23" name="Group 22"/>
          <p:cNvGrpSpPr/>
          <p:nvPr/>
        </p:nvGrpSpPr>
        <p:grpSpPr>
          <a:xfrm>
            <a:off x="5805489" y="3252608"/>
            <a:ext cx="1433511" cy="404992"/>
            <a:chOff x="5805489" y="3252608"/>
            <a:chExt cx="1433511" cy="404992"/>
          </a:xfrm>
        </p:grpSpPr>
        <p:sp>
          <p:nvSpPr>
            <p:cNvPr id="21" name="Right Arrow 20"/>
            <p:cNvSpPr/>
            <p:nvPr/>
          </p:nvSpPr>
          <p:spPr>
            <a:xfrm rot="1830365">
              <a:off x="5805489" y="3252608"/>
              <a:ext cx="544477" cy="20476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p:cNvSpPr txBox="1"/>
                <p:nvPr/>
              </p:nvSpPr>
              <p:spPr>
                <a:xfrm>
                  <a:off x="6096000" y="3288268"/>
                  <a:ext cx="1143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a:ea typeface="Cambria Math"/>
                          </a:rPr>
                          <m:t>Δ</m:t>
                        </m:r>
                        <m:r>
                          <a:rPr lang="en-US" b="0" i="1" smtClean="0">
                            <a:latin typeface="Cambria Math"/>
                          </a:rPr>
                          <m:t>𝑊</m:t>
                        </m:r>
                        <m:r>
                          <a:rPr lang="en-US" b="0" i="1" smtClean="0">
                            <a:latin typeface="Cambria Math"/>
                          </a:rPr>
                          <m:t>=?</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6096000" y="3288268"/>
                  <a:ext cx="1143000" cy="369332"/>
                </a:xfrm>
                <a:prstGeom prst="rect">
                  <a:avLst/>
                </a:prstGeom>
                <a:blipFill rotWithShape="1">
                  <a:blip r:embed="rId6"/>
                  <a:stretch>
                    <a:fillRect t="-8197" b="-24590"/>
                  </a:stretch>
                </a:blipFill>
              </p:spPr>
              <p:txBody>
                <a:bodyPr/>
                <a:lstStyle/>
                <a:p>
                  <a:r>
                    <a:rPr lang="en-US">
                      <a:noFill/>
                    </a:rPr>
                    <a:t> </a:t>
                  </a:r>
                </a:p>
              </p:txBody>
            </p:sp>
          </mc:Fallback>
        </mc:AlternateContent>
      </p:grpSp>
    </p:spTree>
    <p:extLst>
      <p:ext uri="{BB962C8B-B14F-4D97-AF65-F5344CB8AC3E}">
        <p14:creationId xmlns:p14="http://schemas.microsoft.com/office/powerpoint/2010/main" val="1512249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000"/>
                                        <p:tgtEl>
                                          <p:spTgt spid="2"/>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amond(i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7"/>
                                        </p:tgtEl>
                                        <p:attrNameLst>
                                          <p:attrName>ppt_y</p:attrName>
                                        </p:attrNameLst>
                                      </p:cBhvr>
                                      <p:tavLst>
                                        <p:tav tm="0">
                                          <p:val>
                                            <p:strVal val="#ppt_y"/>
                                          </p:val>
                                        </p:tav>
                                        <p:tav tm="100000">
                                          <p:val>
                                            <p:strVal val="#ppt_y"/>
                                          </p:val>
                                        </p:tav>
                                      </p:tavLst>
                                    </p:anim>
                                    <p:anim calcmode="lin" valueType="num">
                                      <p:cBhvr>
                                        <p:cTn id="3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5"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53402"/>
            <a:ext cx="4572000" cy="685800"/>
          </a:xfrm>
        </p:spPr>
        <p:style>
          <a:lnRef idx="2">
            <a:schemeClr val="accent1"/>
          </a:lnRef>
          <a:fillRef idx="1">
            <a:schemeClr val="lt1"/>
          </a:fillRef>
          <a:effectRef idx="0">
            <a:schemeClr val="accent1"/>
          </a:effectRef>
          <a:fontRef idx="minor">
            <a:schemeClr val="dk1"/>
          </a:fontRef>
        </p:style>
        <p:txBody>
          <a:bodyPr>
            <a:normAutofit/>
          </a:bodyPr>
          <a:lstStyle/>
          <a:p>
            <a:r>
              <a:rPr lang="en-US" sz="3600" dirty="0" err="1">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গ্যাস</a:t>
            </a:r>
            <a:r>
              <a:rPr lang="en-US" sz="3600"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দ্বারা</a:t>
            </a:r>
            <a:r>
              <a:rPr lang="en-US" sz="3600"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সম্পাদিত</a:t>
            </a:r>
            <a:r>
              <a:rPr lang="en-US" sz="3600" dirty="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600" dirty="0" err="1" smtClean="0">
                <a:ln w="0"/>
                <a:solidFill>
                  <a:srgbClr val="FF0000"/>
                </a:solidFill>
                <a:effectLst>
                  <a:outerShdw blurRad="38100" dist="19050" dir="2700000" algn="tl" rotWithShape="0">
                    <a:schemeClr val="dk1">
                      <a:alpha val="40000"/>
                    </a:schemeClr>
                  </a:outerShdw>
                </a:effectLst>
                <a:latin typeface="NikoshBAN" pitchFamily="2" charset="0"/>
                <a:cs typeface="NikoshBAN" pitchFamily="2" charset="0"/>
              </a:rPr>
              <a:t>কাজ</a:t>
            </a:r>
            <a:endParaRPr lang="en-US" sz="3600" dirty="0">
              <a:ln w="0"/>
              <a:solidFill>
                <a:srgbClr val="FF0000"/>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4" name="Subtitle 2"/>
              <p:cNvSpPr txBox="1">
                <a:spLocks/>
              </p:cNvSpPr>
              <p:nvPr/>
            </p:nvSpPr>
            <p:spPr>
              <a:xfrm>
                <a:off x="152400" y="914400"/>
                <a:ext cx="6096000" cy="568273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মনে করি, পিস্টন যুক্ত একটি সিলিন্ডারের মধ্যে </a:t>
                </a:r>
                <a14:m>
                  <m:oMath xmlns:m="http://schemas.openxmlformats.org/officeDocument/2006/math">
                    <m:r>
                      <a:rPr lang="en-US" sz="3400" i="1">
                        <a:ln w="0"/>
                        <a:solidFill>
                          <a:schemeClr val="tx1"/>
                        </a:solidFill>
                        <a:effectLst>
                          <a:outerShdw blurRad="38100" dist="19050" dir="2700000" algn="tl" rotWithShape="0">
                            <a:schemeClr val="dk1">
                              <a:alpha val="40000"/>
                            </a:schemeClr>
                          </a:outerShdw>
                        </a:effectLst>
                        <a:latin typeface="Cambria Math"/>
                      </a:rPr>
                      <m:t>𝑃</m:t>
                    </m:r>
                  </m:oMath>
                </a14:m>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চাপে কিছু গ্যাস আছে। </a:t>
                </a:r>
              </a:p>
              <a:p>
                <a:pPr algn="l"/>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পিস্টনের প্রস্থচ্ছেদ যদি </a:t>
                </a:r>
                <a14:m>
                  <m:oMath xmlns:m="http://schemas.openxmlformats.org/officeDocument/2006/math">
                    <m:r>
                      <a:rPr lang="en-US" sz="3400" i="1" dirty="0">
                        <a:ln w="0"/>
                        <a:solidFill>
                          <a:schemeClr val="tx1"/>
                        </a:solidFill>
                        <a:effectLst>
                          <a:outerShdw blurRad="38100" dist="19050" dir="2700000" algn="tl" rotWithShape="0">
                            <a:schemeClr val="dk1">
                              <a:alpha val="40000"/>
                            </a:schemeClr>
                          </a:outerShdw>
                        </a:effectLst>
                        <a:latin typeface="Cambria Math"/>
                        <a:ea typeface="Cambria Math"/>
                      </a:rPr>
                      <m:t>𝐴</m:t>
                    </m:r>
                  </m:oMath>
                </a14:m>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হয়</a:t>
                </a:r>
                <a:r>
                  <a:rPr lang="bn-IN" sz="3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তবে পিস্টনের উপর ক্রিয়াশীল বল,  </a:t>
                </a:r>
                <a14:m>
                  <m:oMath xmlns:m="http://schemas.openxmlformats.org/officeDocument/2006/math">
                    <m:r>
                      <a:rPr lang="en-US" sz="3400" i="1">
                        <a:ln w="0"/>
                        <a:solidFill>
                          <a:schemeClr val="tx1"/>
                        </a:solidFill>
                        <a:effectLst>
                          <a:outerShdw blurRad="38100" dist="19050" dir="2700000" algn="tl" rotWithShape="0">
                            <a:schemeClr val="dk1">
                              <a:alpha val="40000"/>
                            </a:schemeClr>
                          </a:outerShdw>
                        </a:effectLst>
                        <a:latin typeface="Cambria Math"/>
                      </a:rPr>
                      <m:t>𝐹</m:t>
                    </m:r>
                    <m:r>
                      <a:rPr lang="en-US" sz="3400" i="1">
                        <a:ln w="0"/>
                        <a:solidFill>
                          <a:schemeClr val="tx1"/>
                        </a:solidFill>
                        <a:effectLst>
                          <a:outerShdw blurRad="38100" dist="19050" dir="2700000" algn="tl" rotWithShape="0">
                            <a:schemeClr val="dk1">
                              <a:alpha val="40000"/>
                            </a:schemeClr>
                          </a:outerShdw>
                        </a:effectLst>
                        <a:latin typeface="Cambria Math"/>
                      </a:rPr>
                      <m:t>=</m:t>
                    </m:r>
                    <m:r>
                      <a:rPr lang="en-US" sz="3400" i="1">
                        <a:ln w="0"/>
                        <a:solidFill>
                          <a:schemeClr val="tx1"/>
                        </a:solidFill>
                        <a:effectLst>
                          <a:outerShdw blurRad="38100" dist="19050" dir="2700000" algn="tl" rotWithShape="0">
                            <a:schemeClr val="dk1">
                              <a:alpha val="40000"/>
                            </a:schemeClr>
                          </a:outerShdw>
                        </a:effectLst>
                        <a:latin typeface="Cambria Math"/>
                      </a:rPr>
                      <m:t>𝑃𝐴</m:t>
                    </m:r>
                  </m:oMath>
                </a14:m>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p>
              <a:p>
                <a:pPr algn="l"/>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যদি পিস্টনকে </a:t>
                </a:r>
                <a14:m>
                  <m:oMath xmlns:m="http://schemas.openxmlformats.org/officeDocument/2006/math">
                    <m:r>
                      <a:rPr lang="en-US"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dirty="0">
                        <a:ln w="0"/>
                        <a:solidFill>
                          <a:schemeClr val="tx1"/>
                        </a:solidFill>
                        <a:effectLst>
                          <a:outerShdw blurRad="38100" dist="19050" dir="2700000" algn="tl" rotWithShape="0">
                            <a:schemeClr val="dk1">
                              <a:alpha val="40000"/>
                            </a:schemeClr>
                          </a:outerShdw>
                        </a:effectLst>
                        <a:latin typeface="Cambria Math"/>
                        <a:ea typeface="Cambria Math"/>
                      </a:rPr>
                      <m:t>𝑥</m:t>
                    </m:r>
                  </m:oMath>
                </a14:m>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দূরত্ব সরিয়ে গ্যাস প্রসারিত হতে দেওয়া হয়, </a:t>
                </a:r>
              </a:p>
              <a:p>
                <a:pPr algn="l"/>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তখন গ্যাস দ্বারা সম্পাদিত কাজ, </a:t>
                </a:r>
              </a:p>
              <a:p>
                <a:pPr algn="l"/>
                <a:r>
                  <a:rPr lang="bn-IN" sz="3400" dirty="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ea typeface="Cambria Math"/>
                    <a:cs typeface="NikoshBAN" pitchFamily="2" charset="0"/>
                  </a:rPr>
                  <a:t>   </a:t>
                </a:r>
                <a14:m>
                  <m:oMath xmlns:m="http://schemas.openxmlformats.org/officeDocument/2006/math">
                    <m:r>
                      <a:rPr lang="en-US" sz="3400" i="1" smtClean="0">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smtClean="0">
                        <a:ln w="0"/>
                        <a:solidFill>
                          <a:schemeClr val="tx1"/>
                        </a:solidFill>
                        <a:effectLst>
                          <a:outerShdw blurRad="38100" dist="19050" dir="2700000" algn="tl" rotWithShape="0">
                            <a:schemeClr val="dk1">
                              <a:alpha val="40000"/>
                            </a:schemeClr>
                          </a:outerShdw>
                        </a:effectLst>
                        <a:latin typeface="Cambria Math"/>
                        <a:ea typeface="Cambria Math"/>
                      </a:rPr>
                      <m:t>𝑊</m:t>
                    </m:r>
                    <m:r>
                      <a:rPr lang="bn-IN" sz="3400" i="1" smtClean="0">
                        <a:ln w="0"/>
                        <a:solidFill>
                          <a:schemeClr val="tx1"/>
                        </a:solidFill>
                        <a:effectLst>
                          <a:outerShdw blurRad="38100" dist="19050" dir="2700000" algn="tl" rotWithShape="0">
                            <a:schemeClr val="dk1">
                              <a:alpha val="40000"/>
                            </a:schemeClr>
                          </a:outerShdw>
                        </a:effectLst>
                        <a:latin typeface="Cambria Math"/>
                        <a:ea typeface="Cambria Math"/>
                      </a:rPr>
                      <m:t>=</m:t>
                    </m:r>
                  </m:oMath>
                </a14:m>
                <a:r>
                  <a:rPr lang="en-US" sz="3400" dirty="0">
                    <a:ln w="0"/>
                    <a:solidFill>
                      <a:schemeClr val="tx1"/>
                    </a:solidFill>
                    <a:effectLst>
                      <a:outerShdw blurRad="38100" dist="19050" dir="2700000" algn="tl" rotWithShape="0">
                        <a:schemeClr val="dk1">
                          <a:alpha val="40000"/>
                        </a:schemeClr>
                      </a:outerShdw>
                    </a:effectLst>
                  </a:rPr>
                  <a:t> </a:t>
                </a:r>
                <a14:m>
                  <m:oMath xmlns:m="http://schemas.openxmlformats.org/officeDocument/2006/math">
                    <m:r>
                      <a:rPr lang="en-US" sz="3400" i="1">
                        <a:ln w="0"/>
                        <a:solidFill>
                          <a:schemeClr val="tx1"/>
                        </a:solidFill>
                        <a:effectLst>
                          <a:outerShdw blurRad="38100" dist="19050" dir="2700000" algn="tl" rotWithShape="0">
                            <a:schemeClr val="dk1">
                              <a:alpha val="40000"/>
                            </a:schemeClr>
                          </a:outerShdw>
                        </a:effectLst>
                        <a:latin typeface="Cambria Math"/>
                      </a:rPr>
                      <m:t>𝐹</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dirty="0">
                        <a:ln w="0"/>
                        <a:solidFill>
                          <a:schemeClr val="tx1"/>
                        </a:solidFill>
                        <a:effectLst>
                          <a:outerShdw blurRad="38100" dist="19050" dir="2700000" algn="tl" rotWithShape="0">
                            <a:schemeClr val="dk1">
                              <a:alpha val="40000"/>
                            </a:schemeClr>
                          </a:outerShdw>
                        </a:effectLst>
                        <a:latin typeface="Cambria Math"/>
                        <a:ea typeface="Cambria Math"/>
                      </a:rPr>
                      <m:t>𝑥</m:t>
                    </m:r>
                  </m:oMath>
                </a14:m>
                <a:r>
                  <a:rPr lang="bn-IN" sz="3400" dirty="0" smtClean="0">
                    <a:ln w="0"/>
                    <a:solidFill>
                      <a:schemeClr val="tx1"/>
                    </a:solidFill>
                    <a:effectLst>
                      <a:outerShdw blurRad="38100" dist="19050" dir="2700000" algn="tl" rotWithShape="0">
                        <a:schemeClr val="dk1">
                          <a:alpha val="40000"/>
                        </a:schemeClr>
                      </a:outerShdw>
                    </a:effectLst>
                  </a:rPr>
                  <a:t>   (</a:t>
                </a:r>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যেহেতু কাজ=বল </a:t>
                </a:r>
                <a:r>
                  <a:rPr lang="en-US"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a:t>
                </a:r>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সরণ) </a:t>
                </a:r>
                <a:endParaRPr lang="bn-IN" sz="3400" dirty="0">
                  <a:ln w="0"/>
                  <a:solidFill>
                    <a:schemeClr val="tx1"/>
                  </a:solidFill>
                  <a:effectLst>
                    <a:outerShdw blurRad="38100" dist="19050" dir="2700000" algn="tl" rotWithShape="0">
                      <a:schemeClr val="dk1">
                        <a:alpha val="40000"/>
                      </a:schemeClr>
                    </a:outerShdw>
                  </a:effectLst>
                </a:endParaRPr>
              </a:p>
              <a:p>
                <a:pPr algn="l"/>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a:t>
                </a:r>
                <a:r>
                  <a:rPr lang="en-US" sz="3400" dirty="0">
                    <a:ln w="0"/>
                    <a:solidFill>
                      <a:schemeClr val="tx1"/>
                    </a:solidFill>
                    <a:effectLst>
                      <a:outerShdw blurRad="38100" dist="19050" dir="2700000" algn="tl" rotWithShape="0">
                        <a:schemeClr val="dk1">
                          <a:alpha val="40000"/>
                        </a:schemeClr>
                      </a:outerShdw>
                    </a:effectLst>
                    <a:ea typeface="Cambria Math"/>
                  </a:rPr>
                  <a:t> </a:t>
                </a:r>
                <a14:m>
                  <m:oMath xmlns:m="http://schemas.openxmlformats.org/officeDocument/2006/math">
                    <m:r>
                      <a:rPr lang="en-US"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𝑊</m:t>
                    </m:r>
                    <m:r>
                      <a:rPr lang="bn-IN"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a:ln w="0"/>
                        <a:solidFill>
                          <a:schemeClr val="tx1"/>
                        </a:solidFill>
                        <a:effectLst>
                          <a:outerShdw blurRad="38100" dist="19050" dir="2700000" algn="tl" rotWithShape="0">
                            <a:schemeClr val="dk1">
                              <a:alpha val="40000"/>
                            </a:schemeClr>
                          </a:outerShdw>
                        </a:effectLst>
                        <a:latin typeface="Cambria Math"/>
                      </a:rPr>
                      <m:t>𝑃𝐴</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dirty="0">
                        <a:ln w="0"/>
                        <a:solidFill>
                          <a:schemeClr val="tx1"/>
                        </a:solidFill>
                        <a:effectLst>
                          <a:outerShdw blurRad="38100" dist="19050" dir="2700000" algn="tl" rotWithShape="0">
                            <a:schemeClr val="dk1">
                              <a:alpha val="40000"/>
                            </a:schemeClr>
                          </a:outerShdw>
                        </a:effectLst>
                        <a:latin typeface="Cambria Math"/>
                        <a:ea typeface="Cambria Math"/>
                      </a:rPr>
                      <m:t>𝑥</m:t>
                    </m:r>
                  </m:oMath>
                </a14:m>
                <a:endParaRPr lang="en-US" sz="3400" dirty="0">
                  <a:ln w="0"/>
                  <a:solidFill>
                    <a:schemeClr val="tx1"/>
                  </a:solidFill>
                  <a:effectLst>
                    <a:outerShdw blurRad="38100" dist="19050" dir="2700000" algn="tl" rotWithShape="0">
                      <a:schemeClr val="dk1">
                        <a:alpha val="40000"/>
                      </a:schemeClr>
                    </a:outerShdw>
                  </a:effectLst>
                </a:endParaRPr>
              </a:p>
              <a:p>
                <a:pPr algn="l"/>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a:t>
                </a:r>
                <a:r>
                  <a:rPr lang="en-US" sz="3400" dirty="0">
                    <a:ln w="0"/>
                    <a:solidFill>
                      <a:schemeClr val="tx1"/>
                    </a:solidFill>
                    <a:effectLst>
                      <a:outerShdw blurRad="38100" dist="19050" dir="2700000" algn="tl" rotWithShape="0">
                        <a:schemeClr val="dk1">
                          <a:alpha val="40000"/>
                        </a:schemeClr>
                      </a:outerShdw>
                    </a:effectLst>
                    <a:ea typeface="Cambria Math"/>
                  </a:rPr>
                  <a:t> </a:t>
                </a:r>
                <a14:m>
                  <m:oMath xmlns:m="http://schemas.openxmlformats.org/officeDocument/2006/math">
                    <m:r>
                      <a:rPr lang="en-US"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𝑊</m:t>
                    </m:r>
                    <m:r>
                      <a:rPr lang="bn-IN"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a:ln w="0"/>
                        <a:solidFill>
                          <a:schemeClr val="tx1"/>
                        </a:solidFill>
                        <a:effectLst>
                          <a:outerShdw blurRad="38100" dist="19050" dir="2700000" algn="tl" rotWithShape="0">
                            <a:schemeClr val="dk1">
                              <a:alpha val="40000"/>
                            </a:schemeClr>
                          </a:outerShdw>
                        </a:effectLst>
                        <a:latin typeface="Cambria Math"/>
                      </a:rPr>
                      <m:t>𝑃</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smtClean="0">
                        <a:ln w="0"/>
                        <a:solidFill>
                          <a:schemeClr val="tx1"/>
                        </a:solidFill>
                        <a:effectLst>
                          <a:outerShdw blurRad="38100" dist="19050" dir="2700000" algn="tl" rotWithShape="0">
                            <a:schemeClr val="dk1">
                              <a:alpha val="40000"/>
                            </a:schemeClr>
                          </a:outerShdw>
                        </a:effectLst>
                        <a:latin typeface="Cambria Math"/>
                        <a:ea typeface="Cambria Math"/>
                      </a:rPr>
                      <m:t>𝑉</m:t>
                    </m:r>
                  </m:oMath>
                </a14:m>
                <a:r>
                  <a:rPr lang="bn-IN" sz="23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(যেহেতু </a:t>
                </a:r>
                <a14:m>
                  <m:oMath xmlns:m="http://schemas.openxmlformats.org/officeDocument/2006/math">
                    <m:r>
                      <a:rPr lang="en-US" sz="2300" i="1">
                        <a:ln w="0"/>
                        <a:solidFill>
                          <a:schemeClr val="tx1"/>
                        </a:solidFill>
                        <a:effectLst>
                          <a:outerShdw blurRad="38100" dist="19050" dir="2700000" algn="tl" rotWithShape="0">
                            <a:schemeClr val="dk1">
                              <a:alpha val="40000"/>
                            </a:schemeClr>
                          </a:outerShdw>
                        </a:effectLst>
                        <a:latin typeface="Cambria Math"/>
                      </a:rPr>
                      <m:t>𝐴</m:t>
                    </m:r>
                    <m:r>
                      <a:rPr lang="en-US" sz="23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2300" i="1" dirty="0">
                        <a:ln w="0"/>
                        <a:solidFill>
                          <a:schemeClr val="tx1"/>
                        </a:solidFill>
                        <a:effectLst>
                          <a:outerShdw blurRad="38100" dist="19050" dir="2700000" algn="tl" rotWithShape="0">
                            <a:schemeClr val="dk1">
                              <a:alpha val="40000"/>
                            </a:schemeClr>
                          </a:outerShdw>
                        </a:effectLst>
                        <a:latin typeface="Cambria Math"/>
                        <a:ea typeface="Cambria Math"/>
                      </a:rPr>
                      <m:t>𝑥</m:t>
                    </m:r>
                    <m:r>
                      <a:rPr lang="bn-IN" sz="2300" i="1" dirty="0" smtClean="0">
                        <a:ln w="0"/>
                        <a:solidFill>
                          <a:schemeClr val="tx1"/>
                        </a:solidFill>
                        <a:effectLst>
                          <a:outerShdw blurRad="38100" dist="19050" dir="2700000" algn="tl" rotWithShape="0">
                            <a:schemeClr val="dk1">
                              <a:alpha val="40000"/>
                            </a:schemeClr>
                          </a:outerShdw>
                        </a:effectLst>
                        <a:latin typeface="Cambria Math"/>
                        <a:ea typeface="Cambria Math"/>
                      </a:rPr>
                      <m:t>=</m:t>
                    </m:r>
                  </m:oMath>
                </a14:m>
                <a:r>
                  <a:rPr lang="en-US" sz="2300" dirty="0">
                    <a:ln w="0"/>
                    <a:solidFill>
                      <a:schemeClr val="tx1"/>
                    </a:solidFill>
                    <a:effectLst>
                      <a:outerShdw blurRad="38100" dist="19050" dir="2700000" algn="tl" rotWithShape="0">
                        <a:schemeClr val="dk1">
                          <a:alpha val="40000"/>
                        </a:schemeClr>
                      </a:outerShdw>
                    </a:effectLst>
                    <a:ea typeface="Cambria Math"/>
                  </a:rPr>
                  <a:t> </a:t>
                </a:r>
                <a14:m>
                  <m:oMath xmlns:m="http://schemas.openxmlformats.org/officeDocument/2006/math">
                    <m:r>
                      <a:rPr lang="en-US" sz="23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2300" i="1">
                        <a:ln w="0"/>
                        <a:solidFill>
                          <a:schemeClr val="tx1"/>
                        </a:solidFill>
                        <a:effectLst>
                          <a:outerShdw blurRad="38100" dist="19050" dir="2700000" algn="tl" rotWithShape="0">
                            <a:schemeClr val="dk1">
                              <a:alpha val="40000"/>
                            </a:schemeClr>
                          </a:outerShdw>
                        </a:effectLst>
                        <a:latin typeface="Cambria Math"/>
                        <a:ea typeface="Cambria Math"/>
                      </a:rPr>
                      <m:t>𝑉</m:t>
                    </m:r>
                    <m:r>
                      <a:rPr lang="bn-IN" sz="2300" i="1" smtClean="0">
                        <a:ln w="0"/>
                        <a:solidFill>
                          <a:schemeClr val="tx1"/>
                        </a:solidFill>
                        <a:effectLst>
                          <a:outerShdw blurRad="38100" dist="19050" dir="2700000" algn="tl" rotWithShape="0">
                            <a:schemeClr val="dk1">
                              <a:alpha val="40000"/>
                            </a:schemeClr>
                          </a:outerShdw>
                        </a:effectLst>
                        <a:latin typeface="Cambria Math"/>
                        <a:ea typeface="Cambria Math"/>
                      </a:rPr>
                      <m:t>=</m:t>
                    </m:r>
                  </m:oMath>
                </a14:m>
                <a:r>
                  <a:rPr lang="bn-IN" sz="23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bn-IN" sz="23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গ্যাসের আয়তনের পরিবর্তন ) </a:t>
                </a:r>
                <a:endParaRPr lang="en-US" sz="2300" dirty="0">
                  <a:ln w="0"/>
                  <a:solidFill>
                    <a:schemeClr val="tx1"/>
                  </a:solidFill>
                  <a:effectLst>
                    <a:outerShdw blurRad="38100" dist="19050" dir="2700000" algn="tl" rotWithShape="0">
                      <a:schemeClr val="dk1">
                        <a:alpha val="40000"/>
                      </a:schemeClr>
                    </a:outerShdw>
                  </a:effectLst>
                </a:endParaRPr>
              </a:p>
              <a:p>
                <a:pPr algn="l"/>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ক্ষুদ্রাতিক্ষুদ্র </a:t>
                </a:r>
                <a:r>
                  <a:rPr lang="bn-IN" sz="3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পরিবর্তনের জন্য এই সমীকরণকে লেখা </a:t>
                </a:r>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যায়-</a:t>
                </a:r>
              </a:p>
              <a:p>
                <a:pPr algn="l"/>
                <a14:m>
                  <m:oMathPara xmlns:m="http://schemas.openxmlformats.org/officeDocument/2006/math">
                    <m:oMathParaPr>
                      <m:jc m:val="left"/>
                    </m:oMathParaPr>
                    <m:oMath xmlns:m="http://schemas.openxmlformats.org/officeDocument/2006/math">
                      <m:r>
                        <a:rPr lang="en-US" sz="3400" i="1" dirty="0" smtClean="0">
                          <a:ln w="0"/>
                          <a:solidFill>
                            <a:schemeClr val="tx1"/>
                          </a:solidFill>
                          <a:effectLst>
                            <a:outerShdw blurRad="38100" dist="19050" dir="2700000" algn="tl" rotWithShape="0">
                              <a:schemeClr val="dk1">
                                <a:alpha val="40000"/>
                              </a:schemeClr>
                            </a:outerShdw>
                          </a:effectLst>
                          <a:latin typeface="Cambria Math"/>
                          <a:ea typeface="Cambria Math"/>
                        </a:rPr>
                        <m:t>𝑑</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𝑊</m:t>
                      </m:r>
                      <m:r>
                        <a:rPr lang="bn-IN"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a:ln w="0"/>
                          <a:solidFill>
                            <a:schemeClr val="tx1"/>
                          </a:solidFill>
                          <a:effectLst>
                            <a:outerShdw blurRad="38100" dist="19050" dir="2700000" algn="tl" rotWithShape="0">
                              <a:schemeClr val="dk1">
                                <a:alpha val="40000"/>
                              </a:schemeClr>
                            </a:outerShdw>
                          </a:effectLst>
                          <a:latin typeface="Cambria Math"/>
                        </a:rPr>
                        <m:t>𝑃</m:t>
                      </m:r>
                      <m:r>
                        <a:rPr lang="en-US" sz="3400" i="1" dirty="0">
                          <a:ln w="0"/>
                          <a:solidFill>
                            <a:schemeClr val="tx1"/>
                          </a:solidFill>
                          <a:effectLst>
                            <a:outerShdw blurRad="38100" dist="19050" dir="2700000" algn="tl" rotWithShape="0">
                              <a:schemeClr val="dk1">
                                <a:alpha val="40000"/>
                              </a:schemeClr>
                            </a:outerShdw>
                          </a:effectLst>
                          <a:latin typeface="Cambria Math"/>
                          <a:ea typeface="Cambria Math"/>
                        </a:rPr>
                        <m:t>𝑑</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𝑉</m:t>
                      </m:r>
                    </m:oMath>
                  </m:oMathPara>
                </a14:m>
                <a:endParaRPr lang="en-US" sz="3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তখন </a:t>
                </a:r>
                <a:r>
                  <a:rPr lang="en-US" sz="34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তাপগতিবিদ্যার</a:t>
                </a:r>
                <a:r>
                  <a:rPr lang="en-US"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400" dirty="0" err="1">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প্রথম</a:t>
                </a:r>
                <a:r>
                  <a:rPr lang="en-US" sz="34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4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সূত্র</a:t>
                </a:r>
                <a:r>
                  <a:rPr lang="bn-IN" sz="34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টিকে লেখা যায়- </a:t>
                </a:r>
              </a:p>
              <a:p>
                <a:pPr algn="l"/>
                <a14:m>
                  <m:oMathPara xmlns:m="http://schemas.openxmlformats.org/officeDocument/2006/math">
                    <m:oMathParaPr>
                      <m:jc m:val="centerGroup"/>
                    </m:oMathParaPr>
                    <m:oMath xmlns:m="http://schemas.openxmlformats.org/officeDocument/2006/math">
                      <m:r>
                        <a:rPr lang="en-US" sz="3400" i="1" dirty="0" smtClean="0">
                          <a:ln w="0"/>
                          <a:solidFill>
                            <a:schemeClr val="tx1"/>
                          </a:solidFill>
                          <a:effectLst>
                            <a:outerShdw blurRad="38100" dist="19050" dir="2700000" algn="tl" rotWithShape="0">
                              <a:schemeClr val="dk1">
                                <a:alpha val="40000"/>
                              </a:schemeClr>
                            </a:outerShdw>
                          </a:effectLst>
                          <a:latin typeface="Cambria Math"/>
                          <a:ea typeface="Cambria Math"/>
                        </a:rPr>
                        <m:t>𝑑</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𝑄</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𝑑𝑈</m:t>
                      </m:r>
                      <m:r>
                        <a:rPr lang="bn-IN" sz="3400" i="1">
                          <a:ln w="0"/>
                          <a:solidFill>
                            <a:schemeClr val="tx1"/>
                          </a:solidFill>
                          <a:effectLst>
                            <a:outerShdw blurRad="38100" dist="19050" dir="2700000" algn="tl" rotWithShape="0">
                              <a:schemeClr val="dk1">
                                <a:alpha val="40000"/>
                              </a:schemeClr>
                            </a:outerShdw>
                          </a:effectLst>
                          <a:latin typeface="Cambria Math"/>
                          <a:ea typeface="Cambria Math"/>
                        </a:rPr>
                        <m:t>+</m:t>
                      </m:r>
                      <m:r>
                        <a:rPr lang="en-US" sz="3400" i="1">
                          <a:ln w="0"/>
                          <a:solidFill>
                            <a:schemeClr val="tx1"/>
                          </a:solidFill>
                          <a:effectLst>
                            <a:outerShdw blurRad="38100" dist="19050" dir="2700000" algn="tl" rotWithShape="0">
                              <a:schemeClr val="dk1">
                                <a:alpha val="40000"/>
                              </a:schemeClr>
                            </a:outerShdw>
                          </a:effectLst>
                          <a:latin typeface="Cambria Math"/>
                        </a:rPr>
                        <m:t>𝑃</m:t>
                      </m:r>
                      <m:r>
                        <a:rPr lang="en-US" sz="3400" i="1" dirty="0">
                          <a:ln w="0"/>
                          <a:solidFill>
                            <a:schemeClr val="tx1"/>
                          </a:solidFill>
                          <a:effectLst>
                            <a:outerShdw blurRad="38100" dist="19050" dir="2700000" algn="tl" rotWithShape="0">
                              <a:schemeClr val="dk1">
                                <a:alpha val="40000"/>
                              </a:schemeClr>
                            </a:outerShdw>
                          </a:effectLst>
                          <a:latin typeface="Cambria Math"/>
                          <a:ea typeface="Cambria Math"/>
                        </a:rPr>
                        <m:t>𝑑</m:t>
                      </m:r>
                      <m:r>
                        <a:rPr lang="en-US" sz="3400" i="1">
                          <a:ln w="0"/>
                          <a:solidFill>
                            <a:schemeClr val="tx1"/>
                          </a:solidFill>
                          <a:effectLst>
                            <a:outerShdw blurRad="38100" dist="19050" dir="2700000" algn="tl" rotWithShape="0">
                              <a:schemeClr val="dk1">
                                <a:alpha val="40000"/>
                              </a:schemeClr>
                            </a:outerShdw>
                          </a:effectLst>
                          <a:latin typeface="Cambria Math"/>
                          <a:ea typeface="Cambria Math"/>
                        </a:rPr>
                        <m:t>𝑉</m:t>
                      </m:r>
                    </m:oMath>
                  </m:oMathPara>
                </a14:m>
                <a:endParaRPr lang="bn-IN" sz="3400" dirty="0">
                  <a:ln w="0"/>
                  <a:solidFill>
                    <a:schemeClr val="tx1"/>
                  </a:solidFill>
                  <a:effectLst>
                    <a:outerShdw blurRad="38100" dist="19050" dir="2700000" algn="tl" rotWithShape="0">
                      <a:schemeClr val="dk1">
                        <a:alpha val="40000"/>
                      </a:schemeClr>
                    </a:outerShdw>
                  </a:effectLst>
                </a:endParaRPr>
              </a:p>
              <a:p>
                <a:pPr algn="l"/>
                <a:endParaRPr lang="en-US" b="1" u="sng" dirty="0"/>
              </a:p>
            </p:txBody>
          </p:sp>
        </mc:Choice>
        <mc:Fallback xmlns="">
          <p:sp>
            <p:nvSpPr>
              <p:cNvPr id="4" name="Subtitle 2"/>
              <p:cNvSpPr txBox="1">
                <a:spLocks noRot="1" noChangeAspect="1" noMove="1" noResize="1" noEditPoints="1" noAdjustHandles="1" noChangeArrowheads="1" noChangeShapeType="1" noTextEdit="1"/>
              </p:cNvSpPr>
              <p:nvPr/>
            </p:nvSpPr>
            <p:spPr>
              <a:xfrm>
                <a:off x="152400" y="914400"/>
                <a:ext cx="6096000" cy="5682734"/>
              </a:xfrm>
              <a:prstGeom prst="rect">
                <a:avLst/>
              </a:prstGeom>
              <a:blipFill>
                <a:blip r:embed="rId2"/>
                <a:stretch>
                  <a:fillRect l="-1793" t="-1816" r="-1394"/>
                </a:stretch>
              </a:blipFill>
            </p:spPr>
            <p:txBody>
              <a:bodyPr/>
              <a:lstStyle/>
              <a:p>
                <a:r>
                  <a:rPr lang="en-US">
                    <a:noFill/>
                  </a:rPr>
                  <a:t> </a:t>
                </a:r>
              </a:p>
            </p:txBody>
          </p:sp>
        </mc:Fallback>
      </mc:AlternateContent>
      <p:sp>
        <p:nvSpPr>
          <p:cNvPr id="5" name="Can 4"/>
          <p:cNvSpPr/>
          <p:nvPr/>
        </p:nvSpPr>
        <p:spPr>
          <a:xfrm>
            <a:off x="6400800" y="2851150"/>
            <a:ext cx="2209800" cy="2101850"/>
          </a:xfrm>
          <a:prstGeom prst="can">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421380" y="2057400"/>
            <a:ext cx="2209800" cy="1250950"/>
            <a:chOff x="8825345" y="3108325"/>
            <a:chExt cx="2209800" cy="1250950"/>
          </a:xfrm>
        </p:grpSpPr>
        <p:grpSp>
          <p:nvGrpSpPr>
            <p:cNvPr id="7" name="Group 6"/>
            <p:cNvGrpSpPr/>
            <p:nvPr/>
          </p:nvGrpSpPr>
          <p:grpSpPr>
            <a:xfrm>
              <a:off x="8825345" y="3108325"/>
              <a:ext cx="2209800" cy="1250950"/>
              <a:chOff x="8229600" y="4006850"/>
              <a:chExt cx="2209800" cy="1250950"/>
            </a:xfrm>
          </p:grpSpPr>
          <p:sp>
            <p:nvSpPr>
              <p:cNvPr id="10" name="Oval 9"/>
              <p:cNvSpPr/>
              <p:nvPr/>
            </p:nvSpPr>
            <p:spPr>
              <a:xfrm>
                <a:off x="8229600" y="4800600"/>
                <a:ext cx="2209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9144000" y="4006850"/>
                <a:ext cx="381000" cy="109855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 name="TextBox 7"/>
                <p:cNvSpPr txBox="1"/>
                <p:nvPr/>
              </p:nvSpPr>
              <p:spPr>
                <a:xfrm>
                  <a:off x="10096499" y="3957659"/>
                  <a:ext cx="381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ea typeface="Cambria Math"/>
                          </a:rPr>
                          <m:t>𝐴</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0096499" y="3957659"/>
                  <a:ext cx="381000" cy="369332"/>
                </a:xfrm>
                <a:prstGeom prst="rect">
                  <a:avLst/>
                </a:prstGeom>
                <a:blipFill rotWithShape="1">
                  <a:blip r:embed="rId3"/>
                  <a:stretch>
                    <a:fillRect t="-8333" r="-20968" b="-26667"/>
                  </a:stretch>
                </a:blipFill>
              </p:spPr>
              <p:txBody>
                <a:bodyPr/>
                <a:lstStyle/>
                <a:p>
                  <a:r>
                    <a:rPr lang="en-US">
                      <a:noFill/>
                    </a:rPr>
                    <a:t> </a:t>
                  </a:r>
                </a:p>
              </p:txBody>
            </p:sp>
          </mc:Fallback>
        </mc:AlternateContent>
        <p:sp>
          <p:nvSpPr>
            <p:cNvPr id="9" name="TextBox 8"/>
            <p:cNvSpPr txBox="1"/>
            <p:nvPr/>
          </p:nvSpPr>
          <p:spPr>
            <a:xfrm>
              <a:off x="9601201" y="3413125"/>
              <a:ext cx="685799" cy="338554"/>
            </a:xfrm>
            <a:prstGeom prst="rect">
              <a:avLst/>
            </a:prstGeom>
            <a:noFill/>
          </p:spPr>
          <p:txBody>
            <a:bodyPr wrap="square" rtlCol="0">
              <a:spAutoFit/>
            </a:bodyPr>
            <a:lstStyle/>
            <a:p>
              <a:r>
                <a:rPr lang="en-US" sz="1600" dirty="0" smtClean="0">
                  <a:solidFill>
                    <a:schemeClr val="bg1"/>
                  </a:solidFill>
                  <a:latin typeface="NikoshBAN" pitchFamily="2" charset="0"/>
                  <a:cs typeface="NikoshBAN" pitchFamily="2" charset="0"/>
                </a:rPr>
                <a:t> </a:t>
              </a:r>
              <a:r>
                <a:rPr lang="bn-IN" sz="1600" dirty="0" smtClean="0">
                  <a:latin typeface="NikoshBAN" pitchFamily="2" charset="0"/>
                  <a:cs typeface="NikoshBAN" pitchFamily="2" charset="0"/>
                </a:rPr>
                <a:t>পিস্ট</a:t>
              </a:r>
              <a:r>
                <a:rPr lang="en-US" sz="1600" dirty="0" smtClean="0">
                  <a:latin typeface="NikoshBAN" pitchFamily="2" charset="0"/>
                  <a:cs typeface="NikoshBAN" pitchFamily="2" charset="0"/>
                </a:rPr>
                <a:t>ন</a:t>
              </a:r>
              <a:endParaRPr lang="en-US" sz="1600" dirty="0"/>
            </a:p>
          </p:txBody>
        </p:sp>
      </p:grpSp>
      <p:sp>
        <p:nvSpPr>
          <p:cNvPr id="12" name="TextBox 11"/>
          <p:cNvSpPr txBox="1"/>
          <p:nvPr/>
        </p:nvSpPr>
        <p:spPr>
          <a:xfrm>
            <a:off x="7124700" y="4158218"/>
            <a:ext cx="762000" cy="369332"/>
          </a:xfrm>
          <a:prstGeom prst="rect">
            <a:avLst/>
          </a:prstGeom>
          <a:noFill/>
        </p:spPr>
        <p:txBody>
          <a:bodyPr wrap="square" rtlCol="0">
            <a:spAutoFit/>
          </a:bodyPr>
          <a:lstStyle/>
          <a:p>
            <a:pPr algn="ctr"/>
            <a:r>
              <a:rPr lang="bn-IN" dirty="0" smtClean="0">
                <a:latin typeface="NikoshBAN" pitchFamily="2" charset="0"/>
                <a:cs typeface="NikoshBAN" pitchFamily="2" charset="0"/>
              </a:rPr>
              <a:t>গ্যাস</a:t>
            </a:r>
            <a:endParaRPr lang="en-US" dirty="0"/>
          </a:p>
        </p:txBody>
      </p:sp>
      <p:grpSp>
        <p:nvGrpSpPr>
          <p:cNvPr id="13" name="Group 12"/>
          <p:cNvGrpSpPr/>
          <p:nvPr/>
        </p:nvGrpSpPr>
        <p:grpSpPr>
          <a:xfrm>
            <a:off x="8686800" y="2698750"/>
            <a:ext cx="381000" cy="457200"/>
            <a:chOff x="8375073" y="4572000"/>
            <a:chExt cx="381000" cy="457200"/>
          </a:xfrm>
        </p:grpSpPr>
        <p:cxnSp>
          <p:nvCxnSpPr>
            <p:cNvPr id="14" name="Straight Arrow Connector 13"/>
            <p:cNvCxnSpPr/>
            <p:nvPr/>
          </p:nvCxnSpPr>
          <p:spPr>
            <a:xfrm>
              <a:off x="8458200" y="4572000"/>
              <a:ext cx="0" cy="457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8375073" y="4615934"/>
                  <a:ext cx="381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m:t>
                        </m:r>
                        <m:r>
                          <a:rPr lang="en-US" b="0" i="1" dirty="0" smtClean="0">
                            <a:latin typeface="Cambria Math"/>
                            <a:ea typeface="Cambria Math"/>
                          </a:rPr>
                          <m:t>𝑥</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8375073" y="4615934"/>
                  <a:ext cx="381000" cy="369332"/>
                </a:xfrm>
                <a:prstGeom prst="rect">
                  <a:avLst/>
                </a:prstGeom>
                <a:blipFill rotWithShape="1">
                  <a:blip r:embed="rId4"/>
                  <a:stretch>
                    <a:fillRect t="-8197" r="-44444" b="-24590"/>
                  </a:stretch>
                </a:blipFill>
              </p:spPr>
              <p:txBody>
                <a:bodyPr/>
                <a:lstStyle/>
                <a:p>
                  <a:r>
                    <a:rPr lang="en-US">
                      <a:noFill/>
                    </a:rPr>
                    <a:t> </a:t>
                  </a:r>
                </a:p>
              </p:txBody>
            </p:sp>
          </mc:Fallback>
        </mc:AlternateContent>
      </p:grpSp>
      <p:grpSp>
        <p:nvGrpSpPr>
          <p:cNvPr id="3" name="Group 2"/>
          <p:cNvGrpSpPr/>
          <p:nvPr/>
        </p:nvGrpSpPr>
        <p:grpSpPr>
          <a:xfrm>
            <a:off x="7086600" y="3308350"/>
            <a:ext cx="1028700" cy="533400"/>
            <a:chOff x="9182100" y="3308350"/>
            <a:chExt cx="1028700" cy="533400"/>
          </a:xfrm>
        </p:grpSpPr>
        <p:cxnSp>
          <p:nvCxnSpPr>
            <p:cNvPr id="17" name="Straight Arrow Connector 16"/>
            <p:cNvCxnSpPr/>
            <p:nvPr/>
          </p:nvCxnSpPr>
          <p:spPr>
            <a:xfrm flipV="1">
              <a:off x="9601200" y="3308350"/>
              <a:ext cx="0" cy="2568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9182100" y="3503196"/>
                  <a:ext cx="1028700"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a:rPr>
                          <m:t>𝐹</m:t>
                        </m:r>
                        <m:r>
                          <a:rPr lang="en-US" sz="1600" b="0" i="1" smtClean="0">
                            <a:latin typeface="Cambria Math"/>
                          </a:rPr>
                          <m:t>=</m:t>
                        </m:r>
                        <m:r>
                          <a:rPr lang="en-US" sz="1600" b="0" i="1" smtClean="0">
                            <a:latin typeface="Cambria Math"/>
                          </a:rPr>
                          <m:t>𝑃𝐴</m:t>
                        </m:r>
                      </m:oMath>
                    </m:oMathPara>
                  </a14:m>
                  <a:endParaRPr lang="en-US" sz="1600" dirty="0"/>
                </a:p>
              </p:txBody>
            </p:sp>
          </mc:Choice>
          <mc:Fallback xmlns="">
            <p:sp>
              <p:nvSpPr>
                <p:cNvPr id="18" name="TextBox 17"/>
                <p:cNvSpPr txBox="1">
                  <a:spLocks noRot="1" noChangeAspect="1" noMove="1" noResize="1" noEditPoints="1" noAdjustHandles="1" noChangeArrowheads="1" noChangeShapeType="1" noTextEdit="1"/>
                </p:cNvSpPr>
                <p:nvPr/>
              </p:nvSpPr>
              <p:spPr>
                <a:xfrm>
                  <a:off x="9182100" y="3503196"/>
                  <a:ext cx="1028700" cy="338554"/>
                </a:xfrm>
                <a:prstGeom prst="rect">
                  <a:avLst/>
                </a:prstGeom>
                <a:blipFill rotWithShape="1">
                  <a:blip r:embed="rId5"/>
                  <a:stretch>
                    <a:fillRect t="-5455" b="-23636"/>
                  </a:stretch>
                </a:blipFill>
              </p:spPr>
              <p:txBody>
                <a:bodyPr/>
                <a:lstStyle/>
                <a:p>
                  <a:r>
                    <a:rPr lang="en-US">
                      <a:noFill/>
                    </a:rPr>
                    <a:t> </a:t>
                  </a:r>
                </a:p>
              </p:txBody>
            </p:sp>
          </mc:Fallback>
        </mc:AlternateContent>
      </p:grpSp>
      <p:sp>
        <p:nvSpPr>
          <p:cNvPr id="19" name="TextBox 18"/>
          <p:cNvSpPr txBox="1"/>
          <p:nvPr/>
        </p:nvSpPr>
        <p:spPr>
          <a:xfrm>
            <a:off x="6954780" y="5154807"/>
            <a:ext cx="1143000" cy="461665"/>
          </a:xfrm>
          <a:prstGeom prst="rect">
            <a:avLst/>
          </a:prstGeom>
          <a:noFill/>
        </p:spPr>
        <p:txBody>
          <a:bodyPr wrap="square" rtlCol="0">
            <a:spAutoFit/>
          </a:bodyPr>
          <a:lstStyle/>
          <a:p>
            <a:pPr algn="ctr"/>
            <a:r>
              <a:rPr lang="en-US" sz="2400" dirty="0" err="1" smtClean="0">
                <a:solidFill>
                  <a:srgbClr val="FF0000"/>
                </a:solidFill>
                <a:latin typeface="NikoshBAN" pitchFamily="2" charset="0"/>
                <a:cs typeface="NikoshBAN" pitchFamily="2" charset="0"/>
              </a:rPr>
              <a:t>সিলিন্ডার</a:t>
            </a:r>
            <a:r>
              <a:rPr lang="en-US" sz="2400" dirty="0" smtClean="0">
                <a:solidFill>
                  <a:srgbClr val="FF0000"/>
                </a:solidFill>
                <a:latin typeface="NikoshBAN" pitchFamily="2" charset="0"/>
                <a:cs typeface="NikoshBAN" pitchFamily="2" charset="0"/>
              </a:rPr>
              <a:t> </a:t>
            </a:r>
            <a:endParaRPr lang="en-US" sz="2400" dirty="0">
              <a:solidFill>
                <a:srgbClr val="FF0000"/>
              </a:solidFill>
            </a:endParaRPr>
          </a:p>
        </p:txBody>
      </p:sp>
      <p:grpSp>
        <p:nvGrpSpPr>
          <p:cNvPr id="20" name="Group 19"/>
          <p:cNvGrpSpPr/>
          <p:nvPr/>
        </p:nvGrpSpPr>
        <p:grpSpPr>
          <a:xfrm>
            <a:off x="6400800" y="1644650"/>
            <a:ext cx="2209800" cy="1250950"/>
            <a:chOff x="8825345" y="3108325"/>
            <a:chExt cx="2209800" cy="1250950"/>
          </a:xfrm>
        </p:grpSpPr>
        <p:grpSp>
          <p:nvGrpSpPr>
            <p:cNvPr id="21" name="Group 20"/>
            <p:cNvGrpSpPr/>
            <p:nvPr/>
          </p:nvGrpSpPr>
          <p:grpSpPr>
            <a:xfrm>
              <a:off x="8825345" y="3108325"/>
              <a:ext cx="2209800" cy="1250950"/>
              <a:chOff x="8229600" y="4006850"/>
              <a:chExt cx="2209800" cy="1250950"/>
            </a:xfrm>
          </p:grpSpPr>
          <p:sp>
            <p:nvSpPr>
              <p:cNvPr id="24" name="Oval 23"/>
              <p:cNvSpPr/>
              <p:nvPr/>
            </p:nvSpPr>
            <p:spPr>
              <a:xfrm>
                <a:off x="8229600" y="4800600"/>
                <a:ext cx="22098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p:cNvSpPr/>
              <p:nvPr/>
            </p:nvSpPr>
            <p:spPr>
              <a:xfrm>
                <a:off x="9144000" y="4006850"/>
                <a:ext cx="381000" cy="109855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2" name="TextBox 21"/>
                <p:cNvSpPr txBox="1"/>
                <p:nvPr/>
              </p:nvSpPr>
              <p:spPr>
                <a:xfrm>
                  <a:off x="10096499" y="3957659"/>
                  <a:ext cx="381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ea typeface="Cambria Math"/>
                          </a:rPr>
                          <m:t>𝐴</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0096499" y="3957659"/>
                  <a:ext cx="381000" cy="369332"/>
                </a:xfrm>
                <a:prstGeom prst="rect">
                  <a:avLst/>
                </a:prstGeom>
                <a:blipFill rotWithShape="1">
                  <a:blip r:embed="rId3"/>
                  <a:stretch>
                    <a:fillRect t="-8333" r="-20968" b="-26667"/>
                  </a:stretch>
                </a:blipFill>
              </p:spPr>
              <p:txBody>
                <a:bodyPr/>
                <a:lstStyle/>
                <a:p>
                  <a:r>
                    <a:rPr lang="en-US">
                      <a:noFill/>
                    </a:rPr>
                    <a:t> </a:t>
                  </a:r>
                </a:p>
              </p:txBody>
            </p:sp>
          </mc:Fallback>
        </mc:AlternateContent>
        <p:sp>
          <p:nvSpPr>
            <p:cNvPr id="23" name="TextBox 22"/>
            <p:cNvSpPr txBox="1"/>
            <p:nvPr/>
          </p:nvSpPr>
          <p:spPr>
            <a:xfrm>
              <a:off x="9601201" y="3413125"/>
              <a:ext cx="685799" cy="338554"/>
            </a:xfrm>
            <a:prstGeom prst="rect">
              <a:avLst/>
            </a:prstGeom>
            <a:noFill/>
          </p:spPr>
          <p:txBody>
            <a:bodyPr wrap="square" rtlCol="0">
              <a:spAutoFit/>
            </a:bodyPr>
            <a:lstStyle/>
            <a:p>
              <a:r>
                <a:rPr lang="en-US" sz="1600" dirty="0" smtClean="0">
                  <a:solidFill>
                    <a:schemeClr val="bg1"/>
                  </a:solidFill>
                  <a:latin typeface="NikoshBAN" pitchFamily="2" charset="0"/>
                  <a:cs typeface="NikoshBAN" pitchFamily="2" charset="0"/>
                </a:rPr>
                <a:t> </a:t>
              </a:r>
              <a:r>
                <a:rPr lang="bn-IN" sz="1600" dirty="0" smtClean="0">
                  <a:latin typeface="NikoshBAN" pitchFamily="2" charset="0"/>
                  <a:cs typeface="NikoshBAN" pitchFamily="2" charset="0"/>
                </a:rPr>
                <a:t>পিস্ট</a:t>
              </a:r>
              <a:r>
                <a:rPr lang="en-US" sz="1600" dirty="0" smtClean="0">
                  <a:latin typeface="NikoshBAN" pitchFamily="2" charset="0"/>
                  <a:cs typeface="NikoshBAN" pitchFamily="2" charset="0"/>
                </a:rPr>
                <a:t>ন</a:t>
              </a:r>
              <a:endParaRPr lang="en-US" sz="1600" dirty="0"/>
            </a:p>
          </p:txBody>
        </p:sp>
      </p:grpSp>
      <p:sp>
        <p:nvSpPr>
          <p:cNvPr id="16" name="Can 15"/>
          <p:cNvSpPr/>
          <p:nvPr/>
        </p:nvSpPr>
        <p:spPr>
          <a:xfrm>
            <a:off x="6400800" y="1644650"/>
            <a:ext cx="2250961" cy="3308350"/>
          </a:xfrm>
          <a:prstGeom prst="can">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36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2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4">
                                            <p:bg/>
                                          </p:spTgt>
                                        </p:tgtEl>
                                        <p:attrNameLst>
                                          <p:attrName>style.visibility</p:attrName>
                                        </p:attrNameLst>
                                      </p:cBhvr>
                                      <p:to>
                                        <p:strVal val="visible"/>
                                      </p:to>
                                    </p:set>
                                    <p:anim calcmode="lin" valueType="num">
                                      <p:cBhvr>
                                        <p:cTn id="43" dur="500" fill="hold"/>
                                        <p:tgtEl>
                                          <p:spTgt spid="4">
                                            <p:bg/>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4">
                                            <p:bg/>
                                          </p:spTgt>
                                        </p:tgtEl>
                                        <p:attrNameLst>
                                          <p:attrName>ppt_y</p:attrName>
                                        </p:attrNameLst>
                                      </p:cBhvr>
                                      <p:tavLst>
                                        <p:tav tm="0">
                                          <p:val>
                                            <p:strVal val="#ppt_y"/>
                                          </p:val>
                                        </p:tav>
                                        <p:tav tm="100000">
                                          <p:val>
                                            <p:strVal val="#ppt_y"/>
                                          </p:val>
                                        </p:tav>
                                      </p:tavLst>
                                    </p:anim>
                                    <p:anim calcmode="lin" valueType="num">
                                      <p:cBhvr>
                                        <p:cTn id="45" dur="500" fill="hold"/>
                                        <p:tgtEl>
                                          <p:spTgt spid="4">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4">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4">
                                            <p:bg/>
                                          </p:spTgt>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4">
                                            <p:txEl>
                                              <p:pRg st="0" end="0"/>
                                            </p:txEl>
                                          </p:spTgt>
                                        </p:tgtEl>
                                        <p:attrNameLst>
                                          <p:attrName>style.visibility</p:attrName>
                                        </p:attrNameLst>
                                      </p:cBhvr>
                                      <p:to>
                                        <p:strVal val="visible"/>
                                      </p:to>
                                    </p:set>
                                    <p:anim calcmode="lin" valueType="num">
                                      <p:cBhvr>
                                        <p:cTn id="50"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52"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1" presetClass="entr" presetSubtype="0" fill="hold" grpId="0" nodeType="clickEffect">
                                  <p:stCondLst>
                                    <p:cond delay="0"/>
                                  </p:stCondLst>
                                  <p:iterate type="lt">
                                    <p:tmPct val="10000"/>
                                  </p:iterate>
                                  <p:childTnLst>
                                    <p:set>
                                      <p:cBhvr>
                                        <p:cTn id="58" dur="1" fill="hold">
                                          <p:stCondLst>
                                            <p:cond delay="0"/>
                                          </p:stCondLst>
                                        </p:cTn>
                                        <p:tgtEl>
                                          <p:spTgt spid="4">
                                            <p:txEl>
                                              <p:pRg st="1" end="1"/>
                                            </p:txEl>
                                          </p:spTgt>
                                        </p:tgtEl>
                                        <p:attrNameLst>
                                          <p:attrName>style.visibility</p:attrName>
                                        </p:attrNameLst>
                                      </p:cBhvr>
                                      <p:to>
                                        <p:strVal val="visible"/>
                                      </p:to>
                                    </p:set>
                                    <p:anim calcmode="lin" valueType="num">
                                      <p:cBhvr>
                                        <p:cTn id="59"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61"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4">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1" presetClass="entr" presetSubtype="0" fill="hold" grpId="0" nodeType="clickEffect">
                                  <p:stCondLst>
                                    <p:cond delay="0"/>
                                  </p:stCondLst>
                                  <p:iterate type="lt">
                                    <p:tmPct val="10000"/>
                                  </p:iterate>
                                  <p:childTnLst>
                                    <p:set>
                                      <p:cBhvr>
                                        <p:cTn id="67" dur="1" fill="hold">
                                          <p:stCondLst>
                                            <p:cond delay="0"/>
                                          </p:stCondLst>
                                        </p:cTn>
                                        <p:tgtEl>
                                          <p:spTgt spid="4">
                                            <p:txEl>
                                              <p:pRg st="2" end="2"/>
                                            </p:txEl>
                                          </p:spTgt>
                                        </p:tgtEl>
                                        <p:attrNameLst>
                                          <p:attrName>style.visibility</p:attrName>
                                        </p:attrNameLst>
                                      </p:cBhvr>
                                      <p:to>
                                        <p:strVal val="visible"/>
                                      </p:to>
                                    </p:set>
                                    <p:anim calcmode="lin" valueType="num">
                                      <p:cBhvr>
                                        <p:cTn id="68"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70"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4">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10000"/>
                                  </p:iterate>
                                  <p:childTnLst>
                                    <p:set>
                                      <p:cBhvr>
                                        <p:cTn id="76" dur="1" fill="hold">
                                          <p:stCondLst>
                                            <p:cond delay="0"/>
                                          </p:stCondLst>
                                        </p:cTn>
                                        <p:tgtEl>
                                          <p:spTgt spid="4">
                                            <p:txEl>
                                              <p:pRg st="3" end="3"/>
                                            </p:txEl>
                                          </p:spTgt>
                                        </p:tgtEl>
                                        <p:attrNameLst>
                                          <p:attrName>style.visibility</p:attrName>
                                        </p:attrNameLst>
                                      </p:cBhvr>
                                      <p:to>
                                        <p:strVal val="visible"/>
                                      </p:to>
                                    </p:set>
                                    <p:anim calcmode="lin" valueType="num">
                                      <p:cBhvr>
                                        <p:cTn id="77"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79"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4">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1" presetClass="entr" presetSubtype="0" fill="hold" grpId="0" nodeType="clickEffect">
                                  <p:stCondLst>
                                    <p:cond delay="0"/>
                                  </p:stCondLst>
                                  <p:iterate type="lt">
                                    <p:tmPct val="10000"/>
                                  </p:iterate>
                                  <p:childTnLst>
                                    <p:set>
                                      <p:cBhvr>
                                        <p:cTn id="85" dur="1" fill="hold">
                                          <p:stCondLst>
                                            <p:cond delay="0"/>
                                          </p:stCondLst>
                                        </p:cTn>
                                        <p:tgtEl>
                                          <p:spTgt spid="4">
                                            <p:txEl>
                                              <p:pRg st="4" end="4"/>
                                            </p:txEl>
                                          </p:spTgt>
                                        </p:tgtEl>
                                        <p:attrNameLst>
                                          <p:attrName>style.visibility</p:attrName>
                                        </p:attrNameLst>
                                      </p:cBhvr>
                                      <p:to>
                                        <p:strVal val="visible"/>
                                      </p:to>
                                    </p:set>
                                    <p:anim calcmode="lin" valueType="num">
                                      <p:cBhvr>
                                        <p:cTn id="86"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87"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88"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9"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0" dur="500" tmFilter="0,0; .5, 1; 1, 1"/>
                                        <p:tgtEl>
                                          <p:spTgt spid="4">
                                            <p:txEl>
                                              <p:pRg st="4" end="4"/>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41" presetClass="entr" presetSubtype="0" fill="hold" grpId="0" nodeType="clickEffect">
                                  <p:stCondLst>
                                    <p:cond delay="0"/>
                                  </p:stCondLst>
                                  <p:iterate type="lt">
                                    <p:tmPct val="10000"/>
                                  </p:iterate>
                                  <p:childTnLst>
                                    <p:set>
                                      <p:cBhvr>
                                        <p:cTn id="94" dur="1" fill="hold">
                                          <p:stCondLst>
                                            <p:cond delay="0"/>
                                          </p:stCondLst>
                                        </p:cTn>
                                        <p:tgtEl>
                                          <p:spTgt spid="4">
                                            <p:txEl>
                                              <p:pRg st="5" end="5"/>
                                            </p:txEl>
                                          </p:spTgt>
                                        </p:tgtEl>
                                        <p:attrNameLst>
                                          <p:attrName>style.visibility</p:attrName>
                                        </p:attrNameLst>
                                      </p:cBhvr>
                                      <p:to>
                                        <p:strVal val="visible"/>
                                      </p:to>
                                    </p:set>
                                    <p:anim calcmode="lin" valueType="num">
                                      <p:cBhvr>
                                        <p:cTn id="95" dur="500" fill="hold"/>
                                        <p:tgtEl>
                                          <p:spTgt spid="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96" dur="500" fill="hold"/>
                                        <p:tgtEl>
                                          <p:spTgt spid="4">
                                            <p:txEl>
                                              <p:pRg st="5" end="5"/>
                                            </p:txEl>
                                          </p:spTgt>
                                        </p:tgtEl>
                                        <p:attrNameLst>
                                          <p:attrName>ppt_y</p:attrName>
                                        </p:attrNameLst>
                                      </p:cBhvr>
                                      <p:tavLst>
                                        <p:tav tm="0">
                                          <p:val>
                                            <p:strVal val="#ppt_y"/>
                                          </p:val>
                                        </p:tav>
                                        <p:tav tm="100000">
                                          <p:val>
                                            <p:strVal val="#ppt_y"/>
                                          </p:val>
                                        </p:tav>
                                      </p:tavLst>
                                    </p:anim>
                                    <p:anim calcmode="lin" valueType="num">
                                      <p:cBhvr>
                                        <p:cTn id="97" dur="500" fill="hold"/>
                                        <p:tgtEl>
                                          <p:spTgt spid="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8" dur="500" fill="hold"/>
                                        <p:tgtEl>
                                          <p:spTgt spid="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9" dur="500" tmFilter="0,0; .5, 1; 1, 1"/>
                                        <p:tgtEl>
                                          <p:spTgt spid="4">
                                            <p:txEl>
                                              <p:pRg st="5" end="5"/>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41" presetClass="entr" presetSubtype="0" fill="hold" grpId="0" nodeType="clickEffect">
                                  <p:stCondLst>
                                    <p:cond delay="0"/>
                                  </p:stCondLst>
                                  <p:iterate type="lt">
                                    <p:tmPct val="10000"/>
                                  </p:iterate>
                                  <p:childTnLst>
                                    <p:set>
                                      <p:cBhvr>
                                        <p:cTn id="103" dur="1" fill="hold">
                                          <p:stCondLst>
                                            <p:cond delay="0"/>
                                          </p:stCondLst>
                                        </p:cTn>
                                        <p:tgtEl>
                                          <p:spTgt spid="4">
                                            <p:txEl>
                                              <p:pRg st="6" end="6"/>
                                            </p:txEl>
                                          </p:spTgt>
                                        </p:tgtEl>
                                        <p:attrNameLst>
                                          <p:attrName>style.visibility</p:attrName>
                                        </p:attrNameLst>
                                      </p:cBhvr>
                                      <p:to>
                                        <p:strVal val="visible"/>
                                      </p:to>
                                    </p:set>
                                    <p:anim calcmode="lin" valueType="num">
                                      <p:cBhvr>
                                        <p:cTn id="104" dur="500" fill="hold"/>
                                        <p:tgtEl>
                                          <p:spTgt spid="4">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5" dur="500" fill="hold"/>
                                        <p:tgtEl>
                                          <p:spTgt spid="4">
                                            <p:txEl>
                                              <p:pRg st="6" end="6"/>
                                            </p:txEl>
                                          </p:spTgt>
                                        </p:tgtEl>
                                        <p:attrNameLst>
                                          <p:attrName>ppt_y</p:attrName>
                                        </p:attrNameLst>
                                      </p:cBhvr>
                                      <p:tavLst>
                                        <p:tav tm="0">
                                          <p:val>
                                            <p:strVal val="#ppt_y"/>
                                          </p:val>
                                        </p:tav>
                                        <p:tav tm="100000">
                                          <p:val>
                                            <p:strVal val="#ppt_y"/>
                                          </p:val>
                                        </p:tav>
                                      </p:tavLst>
                                    </p:anim>
                                    <p:anim calcmode="lin" valueType="num">
                                      <p:cBhvr>
                                        <p:cTn id="106" dur="500" fill="hold"/>
                                        <p:tgtEl>
                                          <p:spTgt spid="4">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7" dur="500" fill="hold"/>
                                        <p:tgtEl>
                                          <p:spTgt spid="4">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8" dur="500" tmFilter="0,0; .5, 1; 1, 1"/>
                                        <p:tgtEl>
                                          <p:spTgt spid="4">
                                            <p:txEl>
                                              <p:pRg st="6" end="6"/>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41" presetClass="entr" presetSubtype="0" fill="hold" grpId="0" nodeType="clickEffect">
                                  <p:stCondLst>
                                    <p:cond delay="0"/>
                                  </p:stCondLst>
                                  <p:iterate type="lt">
                                    <p:tmPct val="10000"/>
                                  </p:iterate>
                                  <p:childTnLst>
                                    <p:set>
                                      <p:cBhvr>
                                        <p:cTn id="112" dur="1" fill="hold">
                                          <p:stCondLst>
                                            <p:cond delay="0"/>
                                          </p:stCondLst>
                                        </p:cTn>
                                        <p:tgtEl>
                                          <p:spTgt spid="4">
                                            <p:txEl>
                                              <p:pRg st="7" end="7"/>
                                            </p:txEl>
                                          </p:spTgt>
                                        </p:tgtEl>
                                        <p:attrNameLst>
                                          <p:attrName>style.visibility</p:attrName>
                                        </p:attrNameLst>
                                      </p:cBhvr>
                                      <p:to>
                                        <p:strVal val="visible"/>
                                      </p:to>
                                    </p:set>
                                    <p:anim calcmode="lin" valueType="num">
                                      <p:cBhvr>
                                        <p:cTn id="113" dur="500" fill="hold"/>
                                        <p:tgtEl>
                                          <p:spTgt spid="4">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4" dur="500" fill="hold"/>
                                        <p:tgtEl>
                                          <p:spTgt spid="4">
                                            <p:txEl>
                                              <p:pRg st="7" end="7"/>
                                            </p:txEl>
                                          </p:spTgt>
                                        </p:tgtEl>
                                        <p:attrNameLst>
                                          <p:attrName>ppt_y</p:attrName>
                                        </p:attrNameLst>
                                      </p:cBhvr>
                                      <p:tavLst>
                                        <p:tav tm="0">
                                          <p:val>
                                            <p:strVal val="#ppt_y"/>
                                          </p:val>
                                        </p:tav>
                                        <p:tav tm="100000">
                                          <p:val>
                                            <p:strVal val="#ppt_y"/>
                                          </p:val>
                                        </p:tav>
                                      </p:tavLst>
                                    </p:anim>
                                    <p:anim calcmode="lin" valueType="num">
                                      <p:cBhvr>
                                        <p:cTn id="115" dur="500" fill="hold"/>
                                        <p:tgtEl>
                                          <p:spTgt spid="4">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6" dur="500" fill="hold"/>
                                        <p:tgtEl>
                                          <p:spTgt spid="4">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7" dur="500" tmFilter="0,0; .5, 1; 1, 1"/>
                                        <p:tgtEl>
                                          <p:spTgt spid="4">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41" presetClass="entr" presetSubtype="0" fill="hold" grpId="0" nodeType="clickEffect">
                                  <p:stCondLst>
                                    <p:cond delay="0"/>
                                  </p:stCondLst>
                                  <p:iterate type="lt">
                                    <p:tmPct val="10000"/>
                                  </p:iterate>
                                  <p:childTnLst>
                                    <p:set>
                                      <p:cBhvr>
                                        <p:cTn id="121" dur="1" fill="hold">
                                          <p:stCondLst>
                                            <p:cond delay="0"/>
                                          </p:stCondLst>
                                        </p:cTn>
                                        <p:tgtEl>
                                          <p:spTgt spid="4">
                                            <p:txEl>
                                              <p:pRg st="8" end="8"/>
                                            </p:txEl>
                                          </p:spTgt>
                                        </p:tgtEl>
                                        <p:attrNameLst>
                                          <p:attrName>style.visibility</p:attrName>
                                        </p:attrNameLst>
                                      </p:cBhvr>
                                      <p:to>
                                        <p:strVal val="visible"/>
                                      </p:to>
                                    </p:set>
                                    <p:anim calcmode="lin" valueType="num">
                                      <p:cBhvr>
                                        <p:cTn id="122"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3"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124"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5"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26" dur="500" tmFilter="0,0; .5, 1; 1, 1"/>
                                        <p:tgtEl>
                                          <p:spTgt spid="4">
                                            <p:txEl>
                                              <p:pRg st="8" end="8"/>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41" presetClass="entr" presetSubtype="0" fill="hold" grpId="0" nodeType="clickEffect">
                                  <p:stCondLst>
                                    <p:cond delay="0"/>
                                  </p:stCondLst>
                                  <p:iterate type="lt">
                                    <p:tmPct val="10000"/>
                                  </p:iterate>
                                  <p:childTnLst>
                                    <p:set>
                                      <p:cBhvr>
                                        <p:cTn id="130" dur="1" fill="hold">
                                          <p:stCondLst>
                                            <p:cond delay="0"/>
                                          </p:stCondLst>
                                        </p:cTn>
                                        <p:tgtEl>
                                          <p:spTgt spid="4">
                                            <p:txEl>
                                              <p:pRg st="9" end="9"/>
                                            </p:txEl>
                                          </p:spTgt>
                                        </p:tgtEl>
                                        <p:attrNameLst>
                                          <p:attrName>style.visibility</p:attrName>
                                        </p:attrNameLst>
                                      </p:cBhvr>
                                      <p:to>
                                        <p:strVal val="visible"/>
                                      </p:to>
                                    </p:set>
                                    <p:anim calcmode="lin" valueType="num">
                                      <p:cBhvr>
                                        <p:cTn id="131" dur="500" fill="hold"/>
                                        <p:tgtEl>
                                          <p:spTgt spid="4">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2" dur="500" fill="hold"/>
                                        <p:tgtEl>
                                          <p:spTgt spid="4">
                                            <p:txEl>
                                              <p:pRg st="9" end="9"/>
                                            </p:txEl>
                                          </p:spTgt>
                                        </p:tgtEl>
                                        <p:attrNameLst>
                                          <p:attrName>ppt_y</p:attrName>
                                        </p:attrNameLst>
                                      </p:cBhvr>
                                      <p:tavLst>
                                        <p:tav tm="0">
                                          <p:val>
                                            <p:strVal val="#ppt_y"/>
                                          </p:val>
                                        </p:tav>
                                        <p:tav tm="100000">
                                          <p:val>
                                            <p:strVal val="#ppt_y"/>
                                          </p:val>
                                        </p:tav>
                                      </p:tavLst>
                                    </p:anim>
                                    <p:anim calcmode="lin" valueType="num">
                                      <p:cBhvr>
                                        <p:cTn id="133" dur="500" fill="hold"/>
                                        <p:tgtEl>
                                          <p:spTgt spid="4">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4" dur="500" fill="hold"/>
                                        <p:tgtEl>
                                          <p:spTgt spid="4">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5" dur="500" tmFilter="0,0; .5, 1; 1, 1"/>
                                        <p:tgtEl>
                                          <p:spTgt spid="4">
                                            <p:txEl>
                                              <p:pRg st="9" end="9"/>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41" presetClass="entr" presetSubtype="0" fill="hold" grpId="0" nodeType="clickEffect">
                                  <p:stCondLst>
                                    <p:cond delay="0"/>
                                  </p:stCondLst>
                                  <p:iterate type="lt">
                                    <p:tmPct val="10000"/>
                                  </p:iterate>
                                  <p:childTnLst>
                                    <p:set>
                                      <p:cBhvr>
                                        <p:cTn id="139" dur="1" fill="hold">
                                          <p:stCondLst>
                                            <p:cond delay="0"/>
                                          </p:stCondLst>
                                        </p:cTn>
                                        <p:tgtEl>
                                          <p:spTgt spid="4">
                                            <p:txEl>
                                              <p:pRg st="10" end="10"/>
                                            </p:txEl>
                                          </p:spTgt>
                                        </p:tgtEl>
                                        <p:attrNameLst>
                                          <p:attrName>style.visibility</p:attrName>
                                        </p:attrNameLst>
                                      </p:cBhvr>
                                      <p:to>
                                        <p:strVal val="visible"/>
                                      </p:to>
                                    </p:set>
                                    <p:anim calcmode="lin" valueType="num">
                                      <p:cBhvr>
                                        <p:cTn id="140" dur="500" fill="hold"/>
                                        <p:tgtEl>
                                          <p:spTgt spid="4">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1" dur="500" fill="hold"/>
                                        <p:tgtEl>
                                          <p:spTgt spid="4">
                                            <p:txEl>
                                              <p:pRg st="10" end="10"/>
                                            </p:txEl>
                                          </p:spTgt>
                                        </p:tgtEl>
                                        <p:attrNameLst>
                                          <p:attrName>ppt_y</p:attrName>
                                        </p:attrNameLst>
                                      </p:cBhvr>
                                      <p:tavLst>
                                        <p:tav tm="0">
                                          <p:val>
                                            <p:strVal val="#ppt_y"/>
                                          </p:val>
                                        </p:tav>
                                        <p:tav tm="100000">
                                          <p:val>
                                            <p:strVal val="#ppt_y"/>
                                          </p:val>
                                        </p:tav>
                                      </p:tavLst>
                                    </p:anim>
                                    <p:anim calcmode="lin" valueType="num">
                                      <p:cBhvr>
                                        <p:cTn id="142" dur="500" fill="hold"/>
                                        <p:tgtEl>
                                          <p:spTgt spid="4">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3" dur="500" fill="hold"/>
                                        <p:tgtEl>
                                          <p:spTgt spid="4">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44" dur="500" tmFilter="0,0; .5, 1; 1, 1"/>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P spid="5" grpId="0" animBg="1"/>
      <p:bldP spid="12" grpId="0"/>
      <p:bldP spid="19"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87243" y="4930854"/>
            <a:ext cx="5824486" cy="12192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sz="3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গ্যাসটি</a:t>
            </a:r>
            <a:r>
              <a:rPr lang="bn-IN"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দ্বারা সম্পাদিত বাহ্যিক কাজ কত?</a:t>
            </a:r>
            <a:r>
              <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bn-IN"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a:p>
            <a:pPr algn="l"/>
            <a:r>
              <a:rPr lang="en-US" sz="3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গ্যাসটির</a:t>
            </a:r>
            <a:r>
              <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অন্তঃস্থ</a:t>
            </a:r>
            <a:r>
              <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শক্তির</a:t>
            </a:r>
            <a:r>
              <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বৃদ্ধি</a:t>
            </a:r>
            <a:r>
              <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r>
              <a:rPr lang="en-US" sz="32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কত</a:t>
            </a:r>
            <a:r>
              <a:rPr lang="en-US" sz="32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a:t>
            </a:r>
            <a:endParaRPr lang="en-US" sz="32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sp>
        <p:nvSpPr>
          <p:cNvPr id="6" name="Title 1"/>
          <p:cNvSpPr txBox="1">
            <a:spLocks/>
          </p:cNvSpPr>
          <p:nvPr/>
        </p:nvSpPr>
        <p:spPr>
          <a:xfrm>
            <a:off x="5118295" y="332935"/>
            <a:ext cx="2895600" cy="6858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dirty="0" err="1"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সময়ঃ</a:t>
            </a:r>
            <a:r>
              <a:rPr lang="en-US"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5 মিনিট</a:t>
            </a:r>
            <a:endParaRPr kumimoji="0" lang="en-US" sz="3600" i="0" u="none" strike="noStrike" kern="1200" normalizeH="0" baseline="0" noProof="0" dirty="0" smtClean="0">
              <a:ln w="0"/>
              <a:solidFill>
                <a:schemeClr val="tx1"/>
              </a:solidFill>
              <a:effectLst>
                <a:outerShdw blurRad="38100" dist="19050" dir="2700000" algn="tl" rotWithShape="0">
                  <a:schemeClr val="dk1">
                    <a:alpha val="40000"/>
                  </a:schemeClr>
                </a:outerShdw>
              </a:effectLst>
              <a:uLnTx/>
              <a:uFillTx/>
              <a:latin typeface="NikoshBAN" pitchFamily="2" charset="0"/>
              <a:cs typeface="NikoshBAN" pitchFamily="2" charset="0"/>
            </a:endParaRPr>
          </a:p>
        </p:txBody>
      </p:sp>
      <p:sp>
        <p:nvSpPr>
          <p:cNvPr id="7" name="TextBox 6"/>
          <p:cNvSpPr txBox="1"/>
          <p:nvPr/>
        </p:nvSpPr>
        <p:spPr>
          <a:xfrm>
            <a:off x="652513" y="344269"/>
            <a:ext cx="270028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bn-IN"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দলীয়</a:t>
            </a:r>
            <a:r>
              <a:rPr lang="bn-BD" sz="3600" dirty="0" smtClean="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rPr>
              <a:t> কাজ</a:t>
            </a:r>
            <a:endParaRPr lang="en-US" sz="3600" dirty="0">
              <a:ln w="0"/>
              <a:solidFill>
                <a:schemeClr val="tx1"/>
              </a:solidFill>
              <a:effectLst>
                <a:outerShdw blurRad="38100" dist="19050" dir="2700000" algn="tl" rotWithShape="0">
                  <a:schemeClr val="dk1">
                    <a:alpha val="40000"/>
                  </a:schemeClr>
                </a:outerShdw>
              </a:effectLst>
              <a:latin typeface="NikoshBAN" pitchFamily="2" charset="0"/>
              <a:cs typeface="NikoshBAN"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037" y="2005203"/>
            <a:ext cx="1866899" cy="2524125"/>
          </a:xfrm>
          <a:prstGeom prst="rect">
            <a:avLst/>
          </a:prstGeom>
        </p:spPr>
      </p:pic>
      <p:grpSp>
        <p:nvGrpSpPr>
          <p:cNvPr id="9" name="Group 8"/>
          <p:cNvGrpSpPr/>
          <p:nvPr/>
        </p:nvGrpSpPr>
        <p:grpSpPr>
          <a:xfrm>
            <a:off x="3543301" y="2005203"/>
            <a:ext cx="1866899" cy="2524125"/>
            <a:chOff x="-609600" y="2165866"/>
            <a:chExt cx="1866899" cy="252412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65866"/>
              <a:ext cx="1866899" cy="2524125"/>
            </a:xfrm>
            <a:prstGeom prst="rect">
              <a:avLst/>
            </a:prstGeom>
          </p:spPr>
        </p:pic>
        <p:sp>
          <p:nvSpPr>
            <p:cNvPr id="8" name="Rounded Rectangle 7"/>
            <p:cNvSpPr/>
            <p:nvPr/>
          </p:nvSpPr>
          <p:spPr>
            <a:xfrm>
              <a:off x="652513" y="3886200"/>
              <a:ext cx="604786" cy="394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8" name="TextBox 27"/>
              <p:cNvSpPr txBox="1"/>
              <p:nvPr/>
            </p:nvSpPr>
            <p:spPr>
              <a:xfrm>
                <a:off x="4632837" y="3733800"/>
                <a:ext cx="800099" cy="579133"/>
              </a:xfrm>
              <a:prstGeom prst="rect">
                <a:avLst/>
              </a:prstGeom>
              <a:solidFill>
                <a:schemeClr val="bg1"/>
              </a:solid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1600" i="1" smtClean="0">
                          <a:latin typeface="Cambria Math"/>
                          <a:ea typeface="Cambria Math"/>
                        </a:rPr>
                        <m:t>∆</m:t>
                      </m:r>
                      <m:r>
                        <a:rPr lang="en-US" sz="1600" b="0" i="1" smtClean="0">
                          <a:latin typeface="Cambria Math"/>
                          <a:ea typeface="Cambria Math"/>
                        </a:rPr>
                        <m:t>𝑄</m:t>
                      </m:r>
                      <m:r>
                        <a:rPr lang="en-US" sz="1600" b="0" i="1" smtClean="0">
                          <a:latin typeface="Cambria Math"/>
                          <a:ea typeface="Cambria Math"/>
                        </a:rPr>
                        <m:t>=</m:t>
                      </m:r>
                      <m:r>
                        <a:rPr lang="en-US" sz="1600" b="0" i="1" smtClean="0">
                          <a:latin typeface="Cambria Math"/>
                          <a:ea typeface="Cambria Math"/>
                        </a:rPr>
                        <m:t>2000</m:t>
                      </m:r>
                      <m:r>
                        <a:rPr lang="en-US" sz="1600" b="0" i="1" smtClean="0">
                          <a:latin typeface="Cambria Math"/>
                          <a:ea typeface="Cambria Math"/>
                        </a:rPr>
                        <m:t>𝐽</m:t>
                      </m:r>
                    </m:oMath>
                  </m:oMathPara>
                </a14:m>
                <a:endParaRPr lang="en-US" sz="1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4632837" y="3733800"/>
                <a:ext cx="800099" cy="579133"/>
              </a:xfrm>
              <a:prstGeom prst="rect">
                <a:avLst/>
              </a:prstGeom>
              <a:blipFill rotWithShape="1">
                <a:blip r:embed="rId4"/>
                <a:stretch>
                  <a:fillRect r="-25191" b="-1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3755364" y="2539153"/>
                <a:ext cx="16002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a:rPr lang="en-US" b="0" i="1" smtClean="0">
                          <a:latin typeface="Cambria Math"/>
                          <a:ea typeface="Cambria Math"/>
                        </a:rPr>
                        <m:t>𝑉</m:t>
                      </m:r>
                      <m:r>
                        <a:rPr lang="en-US" b="0" i="1" smtClean="0">
                          <a:latin typeface="Cambria Math"/>
                          <a:ea typeface="Cambria Math"/>
                        </a:rPr>
                        <m:t>=</m:t>
                      </m:r>
                      <m:r>
                        <a:rPr lang="en-US" b="0" i="1" smtClean="0">
                          <a:latin typeface="Cambria Math"/>
                          <a:ea typeface="Cambria Math"/>
                        </a:rPr>
                        <m:t>20</m:t>
                      </m:r>
                      <m:sSup>
                        <m:sSupPr>
                          <m:ctrlPr>
                            <a:rPr lang="en-US" b="0" i="1" smtClean="0">
                              <a:latin typeface="Cambria Math" panose="02040503050406030204" pitchFamily="18" charset="0"/>
                              <a:ea typeface="Cambria Math"/>
                            </a:rPr>
                          </m:ctrlPr>
                        </m:sSupPr>
                        <m:e>
                          <m:r>
                            <a:rPr lang="en-US" b="0" i="1" smtClean="0">
                              <a:latin typeface="Cambria Math"/>
                              <a:ea typeface="Cambria Math"/>
                            </a:rPr>
                            <m:t>𝑐𝑚</m:t>
                          </m:r>
                        </m:e>
                        <m:sup>
                          <m:r>
                            <a:rPr lang="en-US" b="0" i="1" smtClean="0">
                              <a:latin typeface="Cambria Math"/>
                              <a:ea typeface="Cambria Math"/>
                            </a:rPr>
                            <m:t>3</m:t>
                          </m:r>
                        </m:sup>
                      </m:sSup>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3755364" y="2539153"/>
                <a:ext cx="1600200" cy="369332"/>
              </a:xfrm>
              <a:prstGeom prst="rect">
                <a:avLst/>
              </a:prstGeom>
              <a:blipFill rotWithShape="1">
                <a:blip r:embed="rId5"/>
                <a:stretch>
                  <a:fillRect t="-8333" r="-1141"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5410200" y="2540873"/>
                <a:ext cx="1066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a:ea typeface="Cambria Math"/>
                        </a:rPr>
                        <m:t>∆</m:t>
                      </m:r>
                      <m:r>
                        <a:rPr lang="en-US" b="0" i="1" smtClean="0">
                          <a:solidFill>
                            <a:srgbClr val="C00000"/>
                          </a:solidFill>
                          <a:latin typeface="Cambria Math"/>
                          <a:ea typeface="Cambria Math"/>
                        </a:rPr>
                        <m:t>𝑊</m:t>
                      </m:r>
                      <m:r>
                        <a:rPr lang="en-US" b="0" i="1" smtClean="0">
                          <a:solidFill>
                            <a:srgbClr val="C00000"/>
                          </a:solidFill>
                          <a:latin typeface="Cambria Math"/>
                          <a:ea typeface="Cambria Math"/>
                        </a:rPr>
                        <m:t>=? </m:t>
                      </m:r>
                    </m:oMath>
                  </m:oMathPara>
                </a14:m>
                <a:endParaRPr lang="en-US" dirty="0">
                  <a:solidFill>
                    <a:srgbClr val="C0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5410200" y="2540873"/>
                <a:ext cx="1066800" cy="369332"/>
              </a:xfrm>
              <a:prstGeom prst="rect">
                <a:avLst/>
              </a:prstGeom>
              <a:blipFill rotWithShape="1">
                <a:blip r:embed="rId6"/>
                <a:stretch>
                  <a:fillRect t="-8333" r="-285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682680" y="2819400"/>
                <a:ext cx="1066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a:ea typeface="Cambria Math"/>
                        </a:rPr>
                        <m:t>∆</m:t>
                      </m:r>
                      <m:r>
                        <a:rPr lang="en-US" b="0" i="1" smtClean="0">
                          <a:solidFill>
                            <a:srgbClr val="C00000"/>
                          </a:solidFill>
                          <a:latin typeface="Cambria Math"/>
                          <a:ea typeface="Cambria Math"/>
                        </a:rPr>
                        <m:t>𝑈</m:t>
                      </m:r>
                      <m:r>
                        <a:rPr lang="en-US" b="0" i="1" smtClean="0">
                          <a:solidFill>
                            <a:srgbClr val="C00000"/>
                          </a:solidFill>
                          <a:latin typeface="Cambria Math"/>
                          <a:ea typeface="Cambria Math"/>
                        </a:rPr>
                        <m:t>=? </m:t>
                      </m:r>
                    </m:oMath>
                  </m:oMathPara>
                </a14:m>
                <a:endParaRPr lang="en-US" dirty="0">
                  <a:solidFill>
                    <a:srgbClr val="C0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3682680" y="2819400"/>
                <a:ext cx="1066800" cy="369332"/>
              </a:xfrm>
              <a:prstGeom prst="rect">
                <a:avLst/>
              </a:prstGeom>
              <a:blipFill rotWithShape="1">
                <a:blip r:embed="rId7"/>
                <a:stretch>
                  <a:fillRect t="-8333" r="-114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832736" y="1981200"/>
                <a:ext cx="1676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𝑃</m:t>
                      </m:r>
                      <m:r>
                        <a:rPr lang="en-US" b="0" i="1" smtClean="0">
                          <a:latin typeface="Cambria Math"/>
                        </a:rPr>
                        <m:t>=</m:t>
                      </m:r>
                      <m:r>
                        <a:rPr lang="en-US" b="0" i="1" smtClean="0">
                          <a:latin typeface="Cambria Math"/>
                        </a:rPr>
                        <m:t>1</m:t>
                      </m:r>
                      <m:r>
                        <a:rPr lang="en-US" b="0" i="1" smtClean="0">
                          <a:latin typeface="Cambria Math"/>
                        </a:rPr>
                        <m:t>𝑎𝑡𝑚</m:t>
                      </m:r>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3832736" y="1981200"/>
                <a:ext cx="1676400" cy="369332"/>
              </a:xfrm>
              <a:prstGeom prst="rect">
                <a:avLst/>
              </a:prstGeom>
              <a:blipFill rotWithShape="1">
                <a:blip r:embed="rId8"/>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670936" y="3135868"/>
                <a:ext cx="304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𝑉</m:t>
                          </m:r>
                        </m:e>
                        <m:sub>
                          <m:r>
                            <a:rPr lang="en-US" b="0" i="1" smtClean="0">
                              <a:latin typeface="Cambria Math"/>
                            </a:rPr>
                            <m:t>0</m:t>
                          </m:r>
                        </m:sub>
                      </m:sSub>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4670936" y="3135868"/>
                <a:ext cx="304800" cy="369332"/>
              </a:xfrm>
              <a:prstGeom prst="rect">
                <a:avLst/>
              </a:prstGeom>
              <a:blipFill rotWithShape="1">
                <a:blip r:embed="rId9"/>
                <a:stretch>
                  <a:fillRect t="-8197" r="-68000" b="-24590"/>
                </a:stretch>
              </a:blipFill>
            </p:spPr>
            <p:txBody>
              <a:bodyPr/>
              <a:lstStyle/>
              <a:p>
                <a:r>
                  <a:rPr lang="en-US">
                    <a:noFill/>
                  </a:rPr>
                  <a:t> </a:t>
                </a:r>
              </a:p>
            </p:txBody>
          </p:sp>
        </mc:Fallback>
      </mc:AlternateContent>
    </p:spTree>
    <p:extLst>
      <p:ext uri="{BB962C8B-B14F-4D97-AF65-F5344CB8AC3E}">
        <p14:creationId xmlns:p14="http://schemas.microsoft.com/office/powerpoint/2010/main" val="822407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
                                        </p:tgtEl>
                                        <p:attrNameLst>
                                          <p:attrName>ppt_y</p:attrName>
                                        </p:attrNameLst>
                                      </p:cBhvr>
                                      <p:tavLst>
                                        <p:tav tm="0">
                                          <p:val>
                                            <p:strVal val="#ppt_y"/>
                                          </p:val>
                                        </p:tav>
                                        <p:tav tm="100000">
                                          <p:val>
                                            <p:strVal val="#ppt_y"/>
                                          </p:val>
                                        </p:tav>
                                      </p:tavLst>
                                    </p:anim>
                                    <p:anim calcmode="lin" valueType="num">
                                      <p:cBhvr>
                                        <p:cTn id="4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8" grpId="0" animBg="1"/>
      <p:bldP spid="27" grpId="0"/>
      <p:bldP spid="32" grpId="0"/>
      <p:bldP spid="31" grpId="0"/>
      <p:bldP spid="29"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3879588" cy="523220"/>
          </a:xfrm>
          <a:prstGeom prst="rect">
            <a:avLst/>
          </a:prstGeom>
        </p:spPr>
        <p:txBody>
          <a:bodyPr wrap="none">
            <a:spAutoFit/>
          </a:bodyPr>
          <a:lstStyle/>
          <a:p>
            <a:r>
              <a:rPr lang="en-US" sz="2800" b="1" u="sng" dirty="0" err="1">
                <a:solidFill>
                  <a:srgbClr val="FF0000"/>
                </a:solidFill>
                <a:latin typeface="SutonnyMJ" pitchFamily="2" charset="0"/>
              </a:rPr>
              <a:t>ZvcMwZwe</a:t>
            </a:r>
            <a:r>
              <a:rPr lang="en-US" sz="2800" b="1" u="sng" dirty="0">
                <a:solidFill>
                  <a:srgbClr val="FF0000"/>
                </a:solidFill>
                <a:latin typeface="SutonnyMJ" pitchFamily="2" charset="0"/>
              </a:rPr>
              <a:t>`¨vi </a:t>
            </a:r>
            <a:r>
              <a:rPr lang="en-US" sz="2800" b="1" u="sng" dirty="0" err="1" smtClean="0">
                <a:solidFill>
                  <a:srgbClr val="FF0000"/>
                </a:solidFill>
                <a:latin typeface="SutonnyMJ" pitchFamily="2" charset="0"/>
              </a:rPr>
              <a:t>cÖ_g</a:t>
            </a:r>
            <a:r>
              <a:rPr lang="en-US" sz="2800" b="1" u="sng" dirty="0" smtClean="0">
                <a:solidFill>
                  <a:srgbClr val="FF0000"/>
                </a:solidFill>
                <a:latin typeface="SutonnyMJ" pitchFamily="2" charset="0"/>
              </a:rPr>
              <a:t> </a:t>
            </a:r>
            <a:r>
              <a:rPr lang="en-US" sz="2800" b="1" u="sng" dirty="0">
                <a:solidFill>
                  <a:srgbClr val="FF0000"/>
                </a:solidFill>
                <a:latin typeface="SutonnyMJ" pitchFamily="2" charset="0"/>
              </a:rPr>
              <a:t>m~‡</a:t>
            </a:r>
            <a:r>
              <a:rPr lang="en-US" sz="2800" b="1" u="sng" dirty="0" err="1">
                <a:solidFill>
                  <a:srgbClr val="FF0000"/>
                </a:solidFill>
                <a:latin typeface="SutonnyMJ" pitchFamily="2" charset="0"/>
              </a:rPr>
              <a:t>Îi</a:t>
            </a:r>
            <a:r>
              <a:rPr lang="en-US" sz="2800" b="1" u="sng" dirty="0">
                <a:solidFill>
                  <a:srgbClr val="FF0000"/>
                </a:solidFill>
                <a:latin typeface="SutonnyMJ" pitchFamily="2" charset="0"/>
              </a:rPr>
              <a:t> </a:t>
            </a:r>
            <a:r>
              <a:rPr lang="en-US" sz="2800" b="1" u="sng" dirty="0" err="1" smtClean="0">
                <a:solidFill>
                  <a:srgbClr val="FF0000"/>
                </a:solidFill>
                <a:latin typeface="SutonnyMJ" pitchFamily="2" charset="0"/>
              </a:rPr>
              <a:t>aviYv</a:t>
            </a:r>
            <a:r>
              <a:rPr lang="en-US" sz="2800" b="1" u="sng" dirty="0" smtClean="0">
                <a:latin typeface="SutonnyMJ" pitchFamily="2" charset="0"/>
              </a:rPr>
              <a:t>:</a:t>
            </a:r>
            <a:endParaRPr lang="en-US" sz="2800" b="1" u="sng" dirty="0">
              <a:latin typeface="SutonnyMJ" pitchFamily="2" charset="0"/>
            </a:endParaRPr>
          </a:p>
        </p:txBody>
      </p:sp>
      <p:sp>
        <p:nvSpPr>
          <p:cNvPr id="3" name="Rectangle 2"/>
          <p:cNvSpPr/>
          <p:nvPr/>
        </p:nvSpPr>
        <p:spPr>
          <a:xfrm>
            <a:off x="172872" y="1066800"/>
            <a:ext cx="8839200" cy="1384995"/>
          </a:xfrm>
          <a:prstGeom prst="rect">
            <a:avLst/>
          </a:prstGeom>
        </p:spPr>
        <p:txBody>
          <a:bodyPr wrap="square">
            <a:spAutoFit/>
          </a:bodyPr>
          <a:lstStyle/>
          <a:p>
            <a:r>
              <a:rPr lang="en-US" sz="2800" i="1" dirty="0" err="1">
                <a:latin typeface="SutonnyMJ"/>
              </a:rPr>
              <a:t>weÁvbx</a:t>
            </a:r>
            <a:r>
              <a:rPr lang="en-US" sz="2800" i="1" dirty="0">
                <a:latin typeface="SutonnyMJ"/>
              </a:rPr>
              <a:t> </a:t>
            </a:r>
            <a:r>
              <a:rPr lang="en-US" sz="2800" i="1" dirty="0" err="1">
                <a:latin typeface="SutonnyMJ"/>
              </a:rPr>
              <a:t>Ryj</a:t>
            </a:r>
            <a:r>
              <a:rPr lang="en-US" sz="2800" i="1" dirty="0">
                <a:latin typeface="SutonnyMJ"/>
              </a:rPr>
              <a:t> </a:t>
            </a:r>
            <a:r>
              <a:rPr lang="en-US" sz="2800" i="1" dirty="0" err="1">
                <a:latin typeface="SutonnyMJ"/>
              </a:rPr>
              <a:t>me©cÖ</a:t>
            </a:r>
            <a:r>
              <a:rPr lang="en-US" sz="2800" i="1" dirty="0">
                <a:latin typeface="SutonnyMJ"/>
              </a:rPr>
              <a:t> g </a:t>
            </a:r>
            <a:r>
              <a:rPr lang="en-US" sz="2800" i="1" dirty="0" err="1">
                <a:latin typeface="SutonnyMJ"/>
              </a:rPr>
              <a:t>KvR</a:t>
            </a:r>
            <a:r>
              <a:rPr lang="en-US" sz="2800" i="1" dirty="0">
                <a:latin typeface="SutonnyMJ"/>
              </a:rPr>
              <a:t> I </a:t>
            </a:r>
            <a:r>
              <a:rPr lang="en-US" sz="2800" i="1" dirty="0" err="1">
                <a:latin typeface="SutonnyMJ"/>
              </a:rPr>
              <a:t>Zv‡ci</a:t>
            </a:r>
            <a:r>
              <a:rPr lang="en-US" sz="2800" i="1" dirty="0">
                <a:latin typeface="SutonnyMJ"/>
              </a:rPr>
              <a:t> </a:t>
            </a:r>
            <a:r>
              <a:rPr lang="en-US" sz="2800" i="1" dirty="0" err="1">
                <a:latin typeface="SutonnyMJ"/>
              </a:rPr>
              <a:t>g‡a</a:t>
            </a:r>
            <a:r>
              <a:rPr lang="en-US" sz="2800" i="1" dirty="0">
                <a:latin typeface="SutonnyMJ"/>
              </a:rPr>
              <a:t>¨ </a:t>
            </a:r>
            <a:r>
              <a:rPr lang="en-US" sz="2800" i="1" dirty="0" err="1">
                <a:latin typeface="SutonnyMJ"/>
              </a:rPr>
              <a:t>m¤úK</a:t>
            </a:r>
            <a:r>
              <a:rPr lang="en-US" sz="2800" i="1" dirty="0">
                <a:latin typeface="SutonnyMJ"/>
              </a:rPr>
              <a:t>© ¯’</a:t>
            </a:r>
            <a:r>
              <a:rPr lang="en-US" sz="2800" i="1" dirty="0" err="1">
                <a:latin typeface="SutonnyMJ"/>
              </a:rPr>
              <a:t>vcb</a:t>
            </a:r>
            <a:r>
              <a:rPr lang="en-US" sz="2800" i="1" dirty="0">
                <a:latin typeface="SutonnyMJ"/>
              </a:rPr>
              <a:t> </a:t>
            </a:r>
            <a:r>
              <a:rPr lang="en-US" sz="2800" i="1" dirty="0" err="1">
                <a:latin typeface="SutonnyMJ"/>
              </a:rPr>
              <a:t>K‡ib</a:t>
            </a:r>
            <a:r>
              <a:rPr lang="en-US" sz="2800" i="1" dirty="0">
                <a:latin typeface="SutonnyMJ"/>
              </a:rPr>
              <a:t> </a:t>
            </a:r>
            <a:r>
              <a:rPr lang="en-US" sz="2800" i="1" dirty="0" err="1">
                <a:latin typeface="SutonnyMJ"/>
              </a:rPr>
              <a:t>Ges</a:t>
            </a:r>
            <a:r>
              <a:rPr lang="en-US" sz="2800" i="1" dirty="0">
                <a:latin typeface="SutonnyMJ"/>
              </a:rPr>
              <a:t> G </a:t>
            </a:r>
            <a:r>
              <a:rPr lang="en-US" sz="2800" i="1" dirty="0" err="1">
                <a:latin typeface="SutonnyMJ"/>
              </a:rPr>
              <a:t>m¤úK©wU</a:t>
            </a:r>
            <a:r>
              <a:rPr lang="en-US" sz="2800" i="1" dirty="0">
                <a:latin typeface="SutonnyMJ"/>
              </a:rPr>
              <a:t> </a:t>
            </a:r>
            <a:r>
              <a:rPr lang="en-US" sz="2800" i="1" dirty="0" err="1">
                <a:latin typeface="SutonnyMJ"/>
              </a:rPr>
              <a:t>GKwU</a:t>
            </a:r>
            <a:r>
              <a:rPr lang="en-US" sz="2800" i="1" dirty="0">
                <a:latin typeface="SutonnyMJ"/>
              </a:rPr>
              <a:t> m~‡</a:t>
            </a:r>
            <a:r>
              <a:rPr lang="en-US" sz="2800" i="1" dirty="0" err="1">
                <a:latin typeface="SutonnyMJ"/>
              </a:rPr>
              <a:t>Îi</a:t>
            </a:r>
            <a:r>
              <a:rPr lang="en-US" sz="2800" i="1" dirty="0">
                <a:latin typeface="SutonnyMJ"/>
              </a:rPr>
              <a:t> </a:t>
            </a:r>
            <a:r>
              <a:rPr lang="en-US" sz="2800" i="1" dirty="0" err="1">
                <a:latin typeface="SutonnyMJ"/>
              </a:rPr>
              <a:t>mvnv‡h</a:t>
            </a:r>
            <a:r>
              <a:rPr lang="en-US" sz="2800" i="1" dirty="0">
                <a:latin typeface="SutonnyMJ"/>
              </a:rPr>
              <a:t>¨ </a:t>
            </a:r>
            <a:r>
              <a:rPr lang="en-US" sz="2800" i="1" dirty="0" err="1">
                <a:latin typeface="SutonnyMJ"/>
              </a:rPr>
              <a:t>cÖKvk</a:t>
            </a:r>
            <a:r>
              <a:rPr lang="en-US" sz="2800" i="1" dirty="0">
                <a:latin typeface="SutonnyMJ"/>
              </a:rPr>
              <a:t> </a:t>
            </a:r>
            <a:r>
              <a:rPr lang="en-US" sz="2800" i="1" dirty="0" err="1" smtClean="0">
                <a:latin typeface="SutonnyMJ"/>
              </a:rPr>
              <a:t>K‡ib</a:t>
            </a:r>
            <a:r>
              <a:rPr lang="en-US" sz="2800" i="1" dirty="0" smtClean="0">
                <a:latin typeface="SutonnyMJ"/>
              </a:rPr>
              <a:t>| G </a:t>
            </a:r>
            <a:r>
              <a:rPr lang="en-US" sz="2800" i="1" dirty="0" err="1">
                <a:latin typeface="SutonnyMJ"/>
              </a:rPr>
              <a:t>m~Î‡K</a:t>
            </a:r>
            <a:r>
              <a:rPr lang="en-US" sz="2800" i="1" dirty="0">
                <a:latin typeface="SutonnyMJ"/>
              </a:rPr>
              <a:t> </a:t>
            </a:r>
            <a:r>
              <a:rPr lang="en-US" sz="2800" i="1" dirty="0" err="1">
                <a:latin typeface="SutonnyMJ"/>
              </a:rPr>
              <a:t>Ry‡ji</a:t>
            </a:r>
            <a:r>
              <a:rPr lang="en-US" sz="2800" i="1" dirty="0">
                <a:latin typeface="SutonnyMJ"/>
              </a:rPr>
              <a:t> </a:t>
            </a:r>
            <a:r>
              <a:rPr lang="en-US" sz="2800" i="1" dirty="0" err="1">
                <a:latin typeface="SutonnyMJ"/>
              </a:rPr>
              <a:t>m~Î</a:t>
            </a:r>
            <a:r>
              <a:rPr lang="en-US" sz="2800" i="1" dirty="0">
                <a:latin typeface="SutonnyMJ"/>
              </a:rPr>
              <a:t> </a:t>
            </a:r>
            <a:r>
              <a:rPr lang="en-US" sz="2800" i="1" dirty="0" err="1">
                <a:latin typeface="SutonnyMJ"/>
              </a:rPr>
              <a:t>Avevi</a:t>
            </a:r>
            <a:r>
              <a:rPr lang="en-US" sz="2800" i="1" dirty="0">
                <a:latin typeface="SutonnyMJ"/>
              </a:rPr>
              <a:t> </a:t>
            </a:r>
            <a:r>
              <a:rPr lang="en-US" sz="2800" i="1" dirty="0" err="1">
                <a:latin typeface="SutonnyMJ"/>
              </a:rPr>
              <a:t>ZvcMwZwe</a:t>
            </a:r>
            <a:r>
              <a:rPr lang="en-US" sz="2800" i="1" dirty="0">
                <a:latin typeface="SutonnyMJ"/>
              </a:rPr>
              <a:t>`¨vi </a:t>
            </a:r>
            <a:r>
              <a:rPr lang="en-US" sz="2800" i="1" dirty="0" err="1" smtClean="0">
                <a:latin typeface="SutonnyMJ"/>
              </a:rPr>
              <a:t>cÖ_g</a:t>
            </a:r>
            <a:r>
              <a:rPr lang="en-US" sz="2800" i="1" dirty="0" smtClean="0">
                <a:latin typeface="SutonnyMJ"/>
              </a:rPr>
              <a:t> </a:t>
            </a:r>
            <a:r>
              <a:rPr lang="en-US" sz="2800" i="1" dirty="0" err="1">
                <a:latin typeface="SutonnyMJ"/>
              </a:rPr>
              <a:t>m~ÎI</a:t>
            </a:r>
            <a:r>
              <a:rPr lang="en-US" sz="2800" i="1" dirty="0">
                <a:latin typeface="SutonnyMJ"/>
              </a:rPr>
              <a:t> </a:t>
            </a:r>
            <a:r>
              <a:rPr lang="en-US" sz="2800" i="1" dirty="0" err="1">
                <a:latin typeface="SutonnyMJ"/>
              </a:rPr>
              <a:t>ejv</a:t>
            </a:r>
            <a:r>
              <a:rPr lang="en-US" sz="2800" i="1" dirty="0">
                <a:latin typeface="SutonnyMJ"/>
              </a:rPr>
              <a:t> </a:t>
            </a:r>
            <a:r>
              <a:rPr lang="en-US" sz="2800" i="1" dirty="0" err="1">
                <a:latin typeface="SutonnyMJ"/>
              </a:rPr>
              <a:t>nq</a:t>
            </a:r>
            <a:r>
              <a:rPr lang="en-US" sz="2800" i="1" dirty="0">
                <a:latin typeface="SutonnyMJ"/>
              </a:rPr>
              <a:t>|</a:t>
            </a:r>
            <a:endParaRPr lang="en-US" sz="2800" dirty="0"/>
          </a:p>
        </p:txBody>
      </p:sp>
      <p:sp>
        <p:nvSpPr>
          <p:cNvPr id="4" name="Rectangle 3"/>
          <p:cNvSpPr/>
          <p:nvPr/>
        </p:nvSpPr>
        <p:spPr>
          <a:xfrm>
            <a:off x="172872" y="2451795"/>
            <a:ext cx="8839200" cy="954107"/>
          </a:xfrm>
          <a:prstGeom prst="rect">
            <a:avLst/>
          </a:prstGeom>
        </p:spPr>
        <p:txBody>
          <a:bodyPr wrap="square">
            <a:spAutoFit/>
          </a:bodyPr>
          <a:lstStyle/>
          <a:p>
            <a:r>
              <a:rPr lang="en-US" sz="2800" dirty="0" err="1">
                <a:latin typeface="SutonnyMJ" pitchFamily="2" charset="0"/>
              </a:rPr>
              <a:t>m~Î</a:t>
            </a:r>
            <a:r>
              <a:rPr lang="en-US" sz="2800" dirty="0">
                <a:latin typeface="SutonnyMJ" pitchFamily="2" charset="0"/>
              </a:rPr>
              <a:t>: </a:t>
            </a:r>
            <a:r>
              <a:rPr lang="en-US" sz="2800" dirty="0" err="1">
                <a:latin typeface="SutonnyMJ"/>
              </a:rPr>
              <a:t>KvR</a:t>
            </a:r>
            <a:r>
              <a:rPr lang="en-US" sz="2800" dirty="0">
                <a:latin typeface="SutonnyMJ"/>
              </a:rPr>
              <a:t> </a:t>
            </a:r>
            <a:r>
              <a:rPr lang="en-US" sz="2800" dirty="0" err="1">
                <a:latin typeface="SutonnyMJ"/>
              </a:rPr>
              <a:t>Z_v</a:t>
            </a:r>
            <a:r>
              <a:rPr lang="en-US" sz="2800" dirty="0">
                <a:latin typeface="SutonnyMJ"/>
              </a:rPr>
              <a:t> </a:t>
            </a:r>
            <a:r>
              <a:rPr lang="en-US" sz="2800" dirty="0" err="1">
                <a:latin typeface="SutonnyMJ"/>
              </a:rPr>
              <a:t>hvwš¿K</a:t>
            </a:r>
            <a:r>
              <a:rPr lang="en-US" sz="2800" dirty="0">
                <a:latin typeface="SutonnyMJ"/>
              </a:rPr>
              <a:t> kw³‡K </a:t>
            </a:r>
            <a:r>
              <a:rPr lang="en-US" sz="2800" dirty="0" err="1">
                <a:latin typeface="SutonnyMJ"/>
              </a:rPr>
              <a:t>Zv‡c</a:t>
            </a:r>
            <a:r>
              <a:rPr lang="en-US" sz="2800" dirty="0">
                <a:latin typeface="SutonnyMJ"/>
              </a:rPr>
              <a:t> </a:t>
            </a:r>
            <a:r>
              <a:rPr lang="en-US" sz="2800" dirty="0" err="1">
                <a:latin typeface="SutonnyMJ"/>
              </a:rPr>
              <a:t>ev</a:t>
            </a:r>
            <a:r>
              <a:rPr lang="en-US" sz="2800" dirty="0">
                <a:latin typeface="SutonnyMJ"/>
              </a:rPr>
              <a:t> Zvckw³‡K </a:t>
            </a:r>
            <a:r>
              <a:rPr lang="en-US" sz="2800" dirty="0" err="1">
                <a:latin typeface="SutonnyMJ"/>
              </a:rPr>
              <a:t>Kv‡R</a:t>
            </a:r>
            <a:r>
              <a:rPr lang="en-US" sz="2800" dirty="0">
                <a:latin typeface="SutonnyMJ"/>
              </a:rPr>
              <a:t> </a:t>
            </a:r>
            <a:r>
              <a:rPr lang="en-US" sz="2800" dirty="0" err="1">
                <a:latin typeface="SutonnyMJ"/>
              </a:rPr>
              <a:t>Z_v</a:t>
            </a:r>
            <a:r>
              <a:rPr lang="en-US" sz="2800" dirty="0">
                <a:latin typeface="SutonnyMJ"/>
              </a:rPr>
              <a:t> </a:t>
            </a:r>
            <a:r>
              <a:rPr lang="en-US" sz="2800" dirty="0" err="1">
                <a:latin typeface="SutonnyMJ"/>
              </a:rPr>
              <a:t>hvwš¿K</a:t>
            </a:r>
            <a:r>
              <a:rPr lang="en-US" sz="2800" dirty="0">
                <a:latin typeface="SutonnyMJ"/>
              </a:rPr>
              <a:t> kw³‡Z </a:t>
            </a:r>
            <a:r>
              <a:rPr lang="en-US" sz="2800" dirty="0" err="1">
                <a:latin typeface="SutonnyMJ"/>
              </a:rPr>
              <a:t>iƒcvšÍwiZ</a:t>
            </a:r>
            <a:r>
              <a:rPr lang="en-US" sz="2800" dirty="0">
                <a:latin typeface="SutonnyMJ"/>
              </a:rPr>
              <a:t> </a:t>
            </a:r>
            <a:r>
              <a:rPr lang="en-US" sz="2800" dirty="0" err="1">
                <a:latin typeface="SutonnyMJ"/>
              </a:rPr>
              <a:t>Kiv</a:t>
            </a:r>
            <a:r>
              <a:rPr lang="en-US" sz="2800" dirty="0">
                <a:latin typeface="SutonnyMJ"/>
              </a:rPr>
              <a:t> </a:t>
            </a:r>
            <a:r>
              <a:rPr lang="en-US" sz="2800" dirty="0" err="1">
                <a:latin typeface="SutonnyMJ"/>
              </a:rPr>
              <a:t>n‡j</a:t>
            </a:r>
            <a:r>
              <a:rPr lang="en-US" sz="2800" dirty="0">
                <a:latin typeface="SutonnyMJ"/>
              </a:rPr>
              <a:t> </a:t>
            </a:r>
            <a:r>
              <a:rPr lang="en-US" sz="2800" dirty="0" err="1">
                <a:latin typeface="SutonnyMJ"/>
              </a:rPr>
              <a:t>hvwš¿K</a:t>
            </a:r>
            <a:r>
              <a:rPr lang="en-US" sz="2800" dirty="0">
                <a:latin typeface="SutonnyMJ"/>
              </a:rPr>
              <a:t> kw³ </a:t>
            </a:r>
            <a:r>
              <a:rPr lang="en-US" sz="2800" dirty="0" err="1" smtClean="0">
                <a:latin typeface="SutonnyMJ"/>
              </a:rPr>
              <a:t>Ges</a:t>
            </a:r>
            <a:r>
              <a:rPr lang="en-US" sz="2800" dirty="0" smtClean="0">
                <a:latin typeface="SutonnyMJ"/>
              </a:rPr>
              <a:t> </a:t>
            </a:r>
            <a:r>
              <a:rPr lang="en-US" sz="2800" dirty="0" err="1" smtClean="0">
                <a:latin typeface="SutonnyMJ"/>
              </a:rPr>
              <a:t>Zvc</a:t>
            </a:r>
            <a:r>
              <a:rPr lang="en-US" sz="2800" dirty="0" smtClean="0">
                <a:latin typeface="SutonnyMJ"/>
              </a:rPr>
              <a:t> </a:t>
            </a:r>
            <a:r>
              <a:rPr lang="en-US" sz="2800" dirty="0" err="1">
                <a:latin typeface="SutonnyMJ"/>
              </a:rPr>
              <a:t>ci¯ú‡ii</a:t>
            </a:r>
            <a:r>
              <a:rPr lang="en-US" sz="2800" dirty="0">
                <a:latin typeface="SutonnyMJ"/>
              </a:rPr>
              <a:t> </a:t>
            </a:r>
            <a:r>
              <a:rPr lang="en-US" sz="2800" dirty="0" err="1">
                <a:latin typeface="SutonnyMJ"/>
              </a:rPr>
              <a:t>mgvbycvwZK</a:t>
            </a:r>
            <a:r>
              <a:rPr lang="en-US" sz="2800" dirty="0">
                <a:latin typeface="SutonnyMJ"/>
              </a:rPr>
              <a:t> </a:t>
            </a:r>
            <a:r>
              <a:rPr lang="en-US" sz="2800" dirty="0" err="1">
                <a:latin typeface="SutonnyMJ"/>
              </a:rPr>
              <a:t>n‡e</a:t>
            </a:r>
            <a:r>
              <a:rPr lang="en-US" sz="2800" dirty="0">
                <a:latin typeface="SutonnyMJ"/>
              </a:rPr>
              <a:t>|</a:t>
            </a:r>
            <a:endParaRPr lang="en-US" sz="2800" dirty="0"/>
          </a:p>
        </p:txBody>
      </p:sp>
      <mc:AlternateContent xmlns:mc="http://schemas.openxmlformats.org/markup-compatibility/2006" xmlns:a14="http://schemas.microsoft.com/office/drawing/2010/main">
        <mc:Choice Requires="a14">
          <p:sp>
            <p:nvSpPr>
              <p:cNvPr id="5" name="Rectangle 4"/>
              <p:cNvSpPr/>
              <p:nvPr/>
            </p:nvSpPr>
            <p:spPr>
              <a:xfrm>
                <a:off x="2819400" y="3411589"/>
                <a:ext cx="4572000" cy="954107"/>
              </a:xfrm>
              <a:prstGeom prst="rect">
                <a:avLst/>
              </a:prstGeom>
            </p:spPr>
            <p:txBody>
              <a:bodyPr>
                <a:spAutoFit/>
              </a:bodyPr>
              <a:lstStyle/>
              <a:p>
                <a:r>
                  <a:rPr lang="en-US" sz="2800" dirty="0" smtClean="0">
                    <a:latin typeface="SutonnyMJ"/>
                  </a:rPr>
                  <a:t>myZivs</a:t>
                </a:r>
                <a:r>
                  <a:rPr lang="en-US" sz="2800" b="1" dirty="0">
                    <a:latin typeface="SutonnyMJ"/>
                  </a:rPr>
                  <a:t>, </a:t>
                </a:r>
                <a:r>
                  <a:rPr lang="en-US" sz="2000" b="1" i="1" dirty="0">
                    <a:latin typeface="TimesNewRomanPS-ItalicMT"/>
                  </a:rPr>
                  <a:t>W </a:t>
                </a:r>
                <a:r>
                  <a:rPr lang="en-US" sz="2000" b="1" i="1" dirty="0" smtClean="0">
                    <a:latin typeface="TimesNewRomanPS-ItalicMT"/>
                  </a:rPr>
                  <a:t> </a:t>
                </a:r>
                <a14:m>
                  <m:oMath xmlns:m="http://schemas.openxmlformats.org/officeDocument/2006/math">
                    <m:r>
                      <a:rPr lang="en-US" sz="2000" b="1" i="1" smtClean="0">
                        <a:latin typeface="Cambria Math"/>
                        <a:ea typeface="Cambria Math"/>
                      </a:rPr>
                      <m:t>∝ </m:t>
                    </m:r>
                  </m:oMath>
                </a14:m>
                <a:r>
                  <a:rPr lang="en-US" sz="2000" b="1" i="1" dirty="0" smtClean="0">
                    <a:latin typeface="TimesNewRomanPS-ItalicMT"/>
                  </a:rPr>
                  <a:t>H</a:t>
                </a:r>
                <a:endParaRPr lang="en-US" sz="2000" b="1" i="1" dirty="0">
                  <a:latin typeface="TimesNewRomanPS-ItalicMT"/>
                </a:endParaRPr>
              </a:p>
              <a:p>
                <a:r>
                  <a:rPr lang="en-US" sz="2800" dirty="0" smtClean="0">
                    <a:latin typeface="SutonnyMJ"/>
                  </a:rPr>
                  <a:t> </a:t>
                </a:r>
                <a:r>
                  <a:rPr lang="en-US" sz="2800" dirty="0" err="1" smtClean="0">
                    <a:latin typeface="SutonnyMJ"/>
                  </a:rPr>
                  <a:t>ev</a:t>
                </a:r>
                <a:r>
                  <a:rPr lang="en-US" sz="2800" dirty="0">
                    <a:latin typeface="SutonnyMJ"/>
                  </a:rPr>
                  <a:t>, </a:t>
                </a:r>
                <a:r>
                  <a:rPr lang="en-US" sz="2800" dirty="0" smtClean="0">
                    <a:latin typeface="SutonnyMJ"/>
                  </a:rPr>
                  <a:t>     </a:t>
                </a:r>
                <a:r>
                  <a:rPr lang="en-US" sz="2000" b="1" i="1" dirty="0" smtClean="0">
                    <a:latin typeface="TimesNewRomanPS-ItalicMT"/>
                  </a:rPr>
                  <a:t>W </a:t>
                </a:r>
                <a:r>
                  <a:rPr lang="en-US" sz="2000" b="1" dirty="0">
                    <a:latin typeface="TimesNewRomanPSMT"/>
                  </a:rPr>
                  <a:t>= </a:t>
                </a:r>
                <a:r>
                  <a:rPr lang="en-US" sz="2000" b="1" i="1" dirty="0">
                    <a:latin typeface="TimesNewRomanPS-ItalicMT"/>
                  </a:rPr>
                  <a:t>JH</a:t>
                </a:r>
                <a:endParaRPr lang="en-US" sz="2800" b="1" dirty="0"/>
              </a:p>
            </p:txBody>
          </p:sp>
        </mc:Choice>
        <mc:Fallback xmlns="">
          <p:sp>
            <p:nvSpPr>
              <p:cNvPr id="5" name="Rectangle 4"/>
              <p:cNvSpPr>
                <a:spLocks noRot="1" noChangeAspect="1" noMove="1" noResize="1" noEditPoints="1" noAdjustHandles="1" noChangeArrowheads="1" noChangeShapeType="1" noTextEdit="1"/>
              </p:cNvSpPr>
              <p:nvPr/>
            </p:nvSpPr>
            <p:spPr>
              <a:xfrm>
                <a:off x="2819400" y="3411589"/>
                <a:ext cx="4572000" cy="954107"/>
              </a:xfrm>
              <a:prstGeom prst="rect">
                <a:avLst/>
              </a:prstGeom>
              <a:blipFill rotWithShape="1">
                <a:blip r:embed="rId2"/>
                <a:stretch>
                  <a:fillRect l="-2800" t="-6410" b="-17308"/>
                </a:stretch>
              </a:blipFill>
            </p:spPr>
            <p:txBody>
              <a:bodyPr/>
              <a:lstStyle/>
              <a:p>
                <a:r>
                  <a:rPr lang="en-US">
                    <a:noFill/>
                  </a:rPr>
                  <a:t> </a:t>
                </a:r>
              </a:p>
            </p:txBody>
          </p:sp>
        </mc:Fallback>
      </mc:AlternateContent>
      <p:sp>
        <p:nvSpPr>
          <p:cNvPr id="6" name="Rectangle 5"/>
          <p:cNvSpPr/>
          <p:nvPr/>
        </p:nvSpPr>
        <p:spPr>
          <a:xfrm>
            <a:off x="172872" y="4648200"/>
            <a:ext cx="8839200" cy="1384995"/>
          </a:xfrm>
          <a:prstGeom prst="rect">
            <a:avLst/>
          </a:prstGeom>
        </p:spPr>
        <p:txBody>
          <a:bodyPr wrap="square">
            <a:spAutoFit/>
          </a:bodyPr>
          <a:lstStyle/>
          <a:p>
            <a:r>
              <a:rPr lang="en-US" sz="2800" dirty="0" err="1">
                <a:latin typeface="SutonnyMJ"/>
              </a:rPr>
              <a:t>GLv‡b</a:t>
            </a:r>
            <a:r>
              <a:rPr lang="en-US" sz="2800" dirty="0">
                <a:latin typeface="SutonnyMJ"/>
              </a:rPr>
              <a:t>, </a:t>
            </a:r>
            <a:r>
              <a:rPr lang="en-US" sz="2000" dirty="0">
                <a:latin typeface="TimesNewRomanPS-ItalicMT"/>
              </a:rPr>
              <a:t>W </a:t>
            </a:r>
            <a:r>
              <a:rPr lang="en-US" sz="2800" dirty="0" err="1">
                <a:latin typeface="SutonnyMJ"/>
              </a:rPr>
              <a:t>n‡jv</a:t>
            </a:r>
            <a:r>
              <a:rPr lang="en-US" sz="2800" dirty="0">
                <a:latin typeface="SutonnyMJ"/>
              </a:rPr>
              <a:t> </a:t>
            </a:r>
            <a:r>
              <a:rPr lang="en-US" sz="2800" dirty="0" err="1">
                <a:latin typeface="SutonnyMJ"/>
              </a:rPr>
              <a:t>Kv‡Ri</a:t>
            </a:r>
            <a:r>
              <a:rPr lang="en-US" sz="2800" dirty="0">
                <a:latin typeface="SutonnyMJ"/>
              </a:rPr>
              <a:t> </a:t>
            </a:r>
            <a:r>
              <a:rPr lang="en-US" sz="2800" dirty="0" err="1">
                <a:latin typeface="SutonnyMJ"/>
              </a:rPr>
              <a:t>cwigvY</a:t>
            </a:r>
            <a:r>
              <a:rPr lang="en-US" sz="2800" dirty="0">
                <a:latin typeface="SutonnyMJ"/>
              </a:rPr>
              <a:t>, </a:t>
            </a:r>
            <a:r>
              <a:rPr lang="en-US" sz="2000" dirty="0">
                <a:latin typeface="TimesNewRomanPS-ItalicMT"/>
              </a:rPr>
              <a:t>H </a:t>
            </a:r>
            <a:r>
              <a:rPr lang="en-US" sz="2800" dirty="0" err="1">
                <a:latin typeface="SutonnyMJ"/>
              </a:rPr>
              <a:t>n‡jv</a:t>
            </a:r>
            <a:r>
              <a:rPr lang="en-US" sz="2800" dirty="0">
                <a:latin typeface="SutonnyMJ"/>
              </a:rPr>
              <a:t> </a:t>
            </a:r>
            <a:r>
              <a:rPr lang="en-US" sz="2800" dirty="0" err="1">
                <a:latin typeface="SutonnyMJ"/>
              </a:rPr>
              <a:t>Zv‡ci</a:t>
            </a:r>
            <a:r>
              <a:rPr lang="en-US" sz="2800" dirty="0">
                <a:latin typeface="SutonnyMJ"/>
              </a:rPr>
              <a:t> </a:t>
            </a:r>
            <a:r>
              <a:rPr lang="en-US" sz="2800" dirty="0" err="1">
                <a:latin typeface="SutonnyMJ"/>
              </a:rPr>
              <a:t>cwigvY</a:t>
            </a:r>
            <a:r>
              <a:rPr lang="en-US" sz="2800" dirty="0">
                <a:latin typeface="SutonnyMJ"/>
              </a:rPr>
              <a:t> </a:t>
            </a:r>
            <a:r>
              <a:rPr lang="en-US" sz="2800" dirty="0" err="1">
                <a:latin typeface="SutonnyMJ"/>
              </a:rPr>
              <a:t>Ges</a:t>
            </a:r>
            <a:r>
              <a:rPr lang="en-US" sz="2800" dirty="0">
                <a:latin typeface="SutonnyMJ"/>
              </a:rPr>
              <a:t> </a:t>
            </a:r>
            <a:r>
              <a:rPr lang="en-US" sz="2000" dirty="0">
                <a:latin typeface="TimesNewRomanPS-ItalicMT"/>
              </a:rPr>
              <a:t>J </a:t>
            </a:r>
            <a:r>
              <a:rPr lang="en-US" sz="2800" dirty="0" err="1">
                <a:latin typeface="SutonnyMJ"/>
              </a:rPr>
              <a:t>n‡”Q</a:t>
            </a:r>
            <a:r>
              <a:rPr lang="en-US" sz="2800" dirty="0">
                <a:latin typeface="SutonnyMJ"/>
              </a:rPr>
              <a:t> </a:t>
            </a:r>
            <a:r>
              <a:rPr lang="en-US" sz="2800" dirty="0" err="1">
                <a:latin typeface="SutonnyMJ"/>
              </a:rPr>
              <a:t>Ry‡ji</a:t>
            </a:r>
            <a:r>
              <a:rPr lang="en-US" sz="2800" dirty="0">
                <a:latin typeface="SutonnyMJ"/>
              </a:rPr>
              <a:t> </a:t>
            </a:r>
            <a:r>
              <a:rPr lang="en-US" sz="2800" dirty="0" err="1">
                <a:latin typeface="SutonnyMJ"/>
              </a:rPr>
              <a:t>aªeK</a:t>
            </a:r>
            <a:r>
              <a:rPr lang="en-US" sz="2800" dirty="0">
                <a:latin typeface="SutonnyMJ"/>
              </a:rPr>
              <a:t>| </a:t>
            </a:r>
            <a:r>
              <a:rPr lang="en-US" sz="2000" dirty="0">
                <a:latin typeface="TimesNewRomanPS-ItalicMT"/>
              </a:rPr>
              <a:t>J </a:t>
            </a:r>
            <a:r>
              <a:rPr lang="en-US" sz="2800" dirty="0">
                <a:latin typeface="SutonnyMJ"/>
              </a:rPr>
              <a:t>†K </a:t>
            </a:r>
            <a:r>
              <a:rPr lang="en-US" sz="2800" dirty="0" err="1">
                <a:latin typeface="SutonnyMJ"/>
              </a:rPr>
              <a:t>Zv‡ci</a:t>
            </a:r>
            <a:r>
              <a:rPr lang="en-US" sz="2800" dirty="0">
                <a:latin typeface="SutonnyMJ"/>
              </a:rPr>
              <a:t> </a:t>
            </a:r>
            <a:r>
              <a:rPr lang="en-US" sz="2800" dirty="0" err="1">
                <a:latin typeface="SutonnyMJ"/>
              </a:rPr>
              <a:t>hvwš¿K</a:t>
            </a:r>
            <a:r>
              <a:rPr lang="en-US" sz="2800" dirty="0">
                <a:latin typeface="SutonnyMJ"/>
              </a:rPr>
              <a:t> </a:t>
            </a:r>
            <a:r>
              <a:rPr lang="en-US" sz="2800" dirty="0" err="1" smtClean="0">
                <a:latin typeface="SutonnyMJ"/>
              </a:rPr>
              <a:t>mgZv</a:t>
            </a:r>
            <a:r>
              <a:rPr lang="en-US" sz="2800" dirty="0" smtClean="0">
                <a:latin typeface="SutonnyMJ"/>
              </a:rPr>
              <a:t> </a:t>
            </a:r>
            <a:r>
              <a:rPr lang="en-US" sz="2000" dirty="0" smtClean="0">
                <a:latin typeface="TimesNewRomanPSMT"/>
              </a:rPr>
              <a:t>(mechanical </a:t>
            </a:r>
            <a:r>
              <a:rPr lang="en-US" sz="2000" dirty="0">
                <a:latin typeface="TimesNewRomanPSMT"/>
              </a:rPr>
              <a:t>equivalent) </a:t>
            </a:r>
            <a:r>
              <a:rPr lang="en-US" sz="2800" dirty="0" err="1">
                <a:latin typeface="SutonnyMJ"/>
              </a:rPr>
              <a:t>ev</a:t>
            </a:r>
            <a:r>
              <a:rPr lang="en-US" sz="2800" dirty="0">
                <a:latin typeface="SutonnyMJ"/>
              </a:rPr>
              <a:t> </a:t>
            </a:r>
            <a:r>
              <a:rPr lang="en-US" sz="2800" dirty="0" err="1">
                <a:latin typeface="SutonnyMJ"/>
              </a:rPr>
              <a:t>Ryj</a:t>
            </a:r>
            <a:r>
              <a:rPr lang="en-US" sz="2800" dirty="0">
                <a:latin typeface="SutonnyMJ"/>
              </a:rPr>
              <a:t> Zzj¨v¼ </a:t>
            </a:r>
            <a:r>
              <a:rPr lang="en-US" sz="2000" dirty="0">
                <a:latin typeface="TimesNewRomanPSMT"/>
              </a:rPr>
              <a:t>(Joule’s equivalent)-</a:t>
            </a:r>
            <a:r>
              <a:rPr lang="en-US" sz="2800" dirty="0">
                <a:latin typeface="SutonnyMJ"/>
              </a:rPr>
              <a:t>I </a:t>
            </a:r>
            <a:r>
              <a:rPr lang="en-US" sz="2800" dirty="0" err="1">
                <a:latin typeface="SutonnyMJ"/>
              </a:rPr>
              <a:t>ejv</a:t>
            </a:r>
            <a:r>
              <a:rPr lang="en-US" sz="2800" dirty="0">
                <a:latin typeface="SutonnyMJ"/>
              </a:rPr>
              <a:t> </a:t>
            </a:r>
            <a:r>
              <a:rPr lang="en-US" sz="2800" dirty="0" err="1">
                <a:latin typeface="SutonnyMJ"/>
              </a:rPr>
              <a:t>nq</a:t>
            </a:r>
            <a:r>
              <a:rPr lang="en-US" sz="2800" dirty="0">
                <a:latin typeface="SutonnyMJ"/>
              </a:rPr>
              <a:t>|</a:t>
            </a:r>
            <a:endParaRPr lang="en-US" sz="2800" dirty="0"/>
          </a:p>
        </p:txBody>
      </p:sp>
    </p:spTree>
    <p:extLst>
      <p:ext uri="{BB962C8B-B14F-4D97-AF65-F5344CB8AC3E}">
        <p14:creationId xmlns:p14="http://schemas.microsoft.com/office/powerpoint/2010/main" val="3732819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8686800" cy="523220"/>
          </a:xfrm>
          <a:prstGeom prst="rect">
            <a:avLst/>
          </a:prstGeom>
        </p:spPr>
        <p:txBody>
          <a:bodyPr wrap="square">
            <a:spAutoFit/>
          </a:bodyPr>
          <a:lstStyle/>
          <a:p>
            <a:r>
              <a:rPr lang="en-US" sz="2800" b="1" dirty="0" err="1">
                <a:solidFill>
                  <a:srgbClr val="FF0000"/>
                </a:solidFill>
                <a:latin typeface="SutonnyMJ" pitchFamily="2" charset="0"/>
              </a:rPr>
              <a:t>ZvcMwZwe</a:t>
            </a:r>
            <a:r>
              <a:rPr lang="en-US" sz="2800" b="1" dirty="0">
                <a:solidFill>
                  <a:srgbClr val="FF0000"/>
                </a:solidFill>
                <a:latin typeface="SutonnyMJ" pitchFamily="2" charset="0"/>
              </a:rPr>
              <a:t>`¨vi </a:t>
            </a:r>
            <a:r>
              <a:rPr lang="en-US" sz="2800" b="1" dirty="0" err="1" smtClean="0">
                <a:solidFill>
                  <a:srgbClr val="FF0000"/>
                </a:solidFill>
                <a:latin typeface="SutonnyMJ" pitchFamily="2" charset="0"/>
              </a:rPr>
              <a:t>cÖ_g</a:t>
            </a:r>
            <a:r>
              <a:rPr lang="en-US" sz="2800" b="1" dirty="0" smtClean="0">
                <a:solidFill>
                  <a:srgbClr val="FF0000"/>
                </a:solidFill>
                <a:latin typeface="SutonnyMJ" pitchFamily="2" charset="0"/>
              </a:rPr>
              <a:t> </a:t>
            </a:r>
            <a:r>
              <a:rPr lang="en-US" sz="2800" b="1" dirty="0" err="1">
                <a:solidFill>
                  <a:srgbClr val="FF0000"/>
                </a:solidFill>
                <a:latin typeface="SutonnyMJ" pitchFamily="2" charset="0"/>
              </a:rPr>
              <a:t>m~Î</a:t>
            </a:r>
            <a:r>
              <a:rPr lang="en-US" sz="2800" b="1" dirty="0">
                <a:solidFill>
                  <a:srgbClr val="FF0000"/>
                </a:solidFill>
                <a:latin typeface="SutonnyMJ" pitchFamily="2" charset="0"/>
              </a:rPr>
              <a:t>: </a:t>
            </a:r>
            <a:r>
              <a:rPr lang="en-US" sz="2800" b="1" dirty="0" smtClean="0">
                <a:solidFill>
                  <a:srgbClr val="FF0000"/>
                </a:solidFill>
                <a:latin typeface="SutonnyMJ" pitchFamily="2" charset="0"/>
              </a:rPr>
              <a:t>(</a:t>
            </a:r>
            <a:r>
              <a:rPr lang="en-US" sz="2800" b="1" dirty="0" err="1" smtClean="0">
                <a:solidFill>
                  <a:srgbClr val="FF0000"/>
                </a:solidFill>
                <a:latin typeface="SutonnyMJ" pitchFamily="2" charset="0"/>
              </a:rPr>
              <a:t>Zvc</a:t>
            </a:r>
            <a:r>
              <a:rPr lang="en-US" sz="2800" b="1" dirty="0">
                <a:solidFill>
                  <a:srgbClr val="FF0000"/>
                </a:solidFill>
                <a:latin typeface="SutonnyMJ" pitchFamily="2" charset="0"/>
              </a:rPr>
              <a:t>, </a:t>
            </a:r>
            <a:r>
              <a:rPr lang="en-US" sz="2800" b="1" dirty="0" err="1">
                <a:solidFill>
                  <a:srgbClr val="FF0000"/>
                </a:solidFill>
                <a:latin typeface="SutonnyMJ" pitchFamily="2" charset="0"/>
              </a:rPr>
              <a:t>Af¨šÍixY</a:t>
            </a:r>
            <a:r>
              <a:rPr lang="en-US" sz="2800" b="1" dirty="0">
                <a:solidFill>
                  <a:srgbClr val="FF0000"/>
                </a:solidFill>
                <a:latin typeface="SutonnyMJ" pitchFamily="2" charset="0"/>
              </a:rPr>
              <a:t> kw³ </a:t>
            </a:r>
            <a:r>
              <a:rPr lang="en-US" sz="2800" b="1" dirty="0" err="1">
                <a:solidFill>
                  <a:srgbClr val="FF0000"/>
                </a:solidFill>
                <a:latin typeface="SutonnyMJ" pitchFamily="2" charset="0"/>
              </a:rPr>
              <a:t>ev</a:t>
            </a:r>
            <a:r>
              <a:rPr lang="en-US" sz="2800" b="1" dirty="0">
                <a:solidFill>
                  <a:srgbClr val="FF0000"/>
                </a:solidFill>
                <a:latin typeface="SutonnyMJ" pitchFamily="2" charset="0"/>
              </a:rPr>
              <a:t> </a:t>
            </a:r>
            <a:r>
              <a:rPr lang="en-US" sz="2800" b="1" dirty="0" err="1">
                <a:solidFill>
                  <a:srgbClr val="FF0000"/>
                </a:solidFill>
                <a:latin typeface="SutonnyMJ" pitchFamily="2" charset="0"/>
              </a:rPr>
              <a:t>Kv‡Ri</a:t>
            </a:r>
            <a:r>
              <a:rPr lang="en-US" sz="2800" b="1" dirty="0">
                <a:solidFill>
                  <a:srgbClr val="FF0000"/>
                </a:solidFill>
                <a:latin typeface="SutonnyMJ" pitchFamily="2" charset="0"/>
              </a:rPr>
              <a:t> </a:t>
            </a:r>
            <a:r>
              <a:rPr lang="en-US" sz="2800" b="1" dirty="0" err="1">
                <a:solidFill>
                  <a:srgbClr val="FF0000"/>
                </a:solidFill>
                <a:latin typeface="SutonnyMJ" pitchFamily="2" charset="0"/>
              </a:rPr>
              <a:t>g‡a</a:t>
            </a:r>
            <a:r>
              <a:rPr lang="en-US" sz="2800" b="1" dirty="0">
                <a:solidFill>
                  <a:srgbClr val="FF0000"/>
                </a:solidFill>
                <a:latin typeface="SutonnyMJ" pitchFamily="2" charset="0"/>
              </a:rPr>
              <a:t>¨ </a:t>
            </a:r>
            <a:r>
              <a:rPr lang="en-US" sz="2800" b="1" dirty="0" err="1" smtClean="0">
                <a:solidFill>
                  <a:srgbClr val="FF0000"/>
                </a:solidFill>
                <a:latin typeface="SutonnyMJ" pitchFamily="2" charset="0"/>
              </a:rPr>
              <a:t>m¤úK</a:t>
            </a:r>
            <a:r>
              <a:rPr lang="en-US" sz="2800" b="1" dirty="0" smtClean="0">
                <a:solidFill>
                  <a:srgbClr val="FF0000"/>
                </a:solidFill>
                <a:latin typeface="SutonnyMJ" pitchFamily="2" charset="0"/>
              </a:rPr>
              <a:t>© )</a:t>
            </a:r>
            <a:endParaRPr lang="en-US" b="1" dirty="0">
              <a:solidFill>
                <a:srgbClr val="FF0000"/>
              </a:solidFill>
              <a:latin typeface="SutonnyMJ" pitchFamily="2" charset="0"/>
            </a:endParaRPr>
          </a:p>
        </p:txBody>
      </p:sp>
      <mc:AlternateContent xmlns:mc="http://schemas.openxmlformats.org/markup-compatibility/2006" xmlns:a14="http://schemas.microsoft.com/office/drawing/2010/main">
        <mc:Choice Requires="a14">
          <p:sp>
            <p:nvSpPr>
              <p:cNvPr id="3" name="Rectangle 2"/>
              <p:cNvSpPr/>
              <p:nvPr/>
            </p:nvSpPr>
            <p:spPr>
              <a:xfrm>
                <a:off x="228600" y="1120675"/>
                <a:ext cx="8610600" cy="2431435"/>
              </a:xfrm>
              <a:prstGeom prst="rect">
                <a:avLst/>
              </a:prstGeom>
            </p:spPr>
            <p:txBody>
              <a:bodyPr wrap="square">
                <a:spAutoFit/>
              </a:bodyPr>
              <a:lstStyle/>
              <a:p>
                <a:r>
                  <a:rPr lang="en-US" sz="2800" dirty="0" err="1">
                    <a:latin typeface="SutonnyMJ"/>
                  </a:rPr>
                  <a:t>awi</a:t>
                </a:r>
                <a:r>
                  <a:rPr lang="en-US" sz="2800" dirty="0">
                    <a:latin typeface="SutonnyMJ"/>
                  </a:rPr>
                  <a:t>, †</a:t>
                </a:r>
                <a:r>
                  <a:rPr lang="en-US" sz="2800" dirty="0" err="1">
                    <a:latin typeface="SutonnyMJ"/>
                  </a:rPr>
                  <a:t>Kv‡bv</a:t>
                </a:r>
                <a:r>
                  <a:rPr lang="en-US" sz="2800" dirty="0">
                    <a:latin typeface="SutonnyMJ"/>
                  </a:rPr>
                  <a:t> </a:t>
                </a:r>
                <a:r>
                  <a:rPr lang="en-US" sz="2800" dirty="0" err="1">
                    <a:latin typeface="SutonnyMJ"/>
                  </a:rPr>
                  <a:t>wm</a:t>
                </a:r>
                <a:r>
                  <a:rPr lang="en-US" sz="2800" dirty="0">
                    <a:latin typeface="SutonnyMJ"/>
                  </a:rPr>
                  <a:t>‡÷‡g </a:t>
                </a:r>
                <a14:m>
                  <m:oMath xmlns:m="http://schemas.openxmlformats.org/officeDocument/2006/math">
                    <m:r>
                      <a:rPr lang="en-US" sz="2000" i="1" smtClean="0">
                        <a:latin typeface="Cambria Math"/>
                        <a:ea typeface="Cambria Math"/>
                      </a:rPr>
                      <m:t>∆</m:t>
                    </m:r>
                  </m:oMath>
                </a14:m>
                <a:r>
                  <a:rPr lang="en-US" sz="2000" dirty="0" smtClean="0">
                    <a:latin typeface="TimesNewRomanPS-ItalicMT"/>
                  </a:rPr>
                  <a:t>Q </a:t>
                </a:r>
                <a:r>
                  <a:rPr lang="en-US" sz="2800" dirty="0" err="1">
                    <a:latin typeface="SutonnyMJ"/>
                  </a:rPr>
                  <a:t>cwigvY</a:t>
                </a:r>
                <a:r>
                  <a:rPr lang="en-US" sz="2800" dirty="0">
                    <a:latin typeface="SutonnyMJ"/>
                  </a:rPr>
                  <a:t> Zvckw³ </a:t>
                </a:r>
                <a:r>
                  <a:rPr lang="en-US" sz="2800" dirty="0" err="1">
                    <a:latin typeface="SutonnyMJ"/>
                  </a:rPr>
                  <a:t>mieivn</a:t>
                </a:r>
                <a:r>
                  <a:rPr lang="en-US" sz="2800" dirty="0">
                    <a:latin typeface="SutonnyMJ"/>
                  </a:rPr>
                  <a:t> </a:t>
                </a:r>
                <a:r>
                  <a:rPr lang="en-US" sz="2800" dirty="0" err="1">
                    <a:latin typeface="SutonnyMJ"/>
                  </a:rPr>
                  <a:t>Kiv</a:t>
                </a:r>
                <a:r>
                  <a:rPr lang="en-US" sz="2800" dirty="0">
                    <a:latin typeface="SutonnyMJ"/>
                  </a:rPr>
                  <a:t> </a:t>
                </a:r>
                <a:r>
                  <a:rPr lang="en-US" sz="2800" dirty="0" err="1">
                    <a:latin typeface="SutonnyMJ"/>
                  </a:rPr>
                  <a:t>n‡jv</a:t>
                </a:r>
                <a:r>
                  <a:rPr lang="en-US" sz="2800" dirty="0">
                    <a:latin typeface="SutonnyMJ"/>
                  </a:rPr>
                  <a:t>| G‡Z </a:t>
                </a:r>
                <a:r>
                  <a:rPr lang="en-US" sz="2800" dirty="0" err="1">
                    <a:latin typeface="SutonnyMJ"/>
                  </a:rPr>
                  <a:t>wm</a:t>
                </a:r>
                <a:r>
                  <a:rPr lang="en-US" sz="2800" dirty="0">
                    <a:latin typeface="SutonnyMJ"/>
                  </a:rPr>
                  <a:t>‡÷‡</a:t>
                </a:r>
                <a:r>
                  <a:rPr lang="en-US" sz="2800" dirty="0" err="1">
                    <a:latin typeface="SutonnyMJ"/>
                  </a:rPr>
                  <a:t>gi</a:t>
                </a:r>
                <a:r>
                  <a:rPr lang="en-US" sz="2800" dirty="0">
                    <a:latin typeface="SutonnyMJ"/>
                  </a:rPr>
                  <a:t> </a:t>
                </a:r>
                <a:r>
                  <a:rPr lang="en-US" sz="2800" dirty="0" err="1">
                    <a:latin typeface="SutonnyMJ"/>
                  </a:rPr>
                  <a:t>Af¨šÍixY</a:t>
                </a:r>
                <a:r>
                  <a:rPr lang="en-US" sz="2800" dirty="0">
                    <a:latin typeface="SutonnyMJ"/>
                  </a:rPr>
                  <a:t> kw³i </a:t>
                </a:r>
                <a:r>
                  <a:rPr lang="en-US" sz="2800" dirty="0" err="1">
                    <a:latin typeface="SutonnyMJ"/>
                  </a:rPr>
                  <a:t>cwieZ©b</a:t>
                </a:r>
                <a:r>
                  <a:rPr lang="en-US" sz="2800" dirty="0">
                    <a:latin typeface="SutonnyMJ"/>
                  </a:rPr>
                  <a:t> </a:t>
                </a:r>
                <a:r>
                  <a:rPr lang="en-US" sz="2800" dirty="0" err="1">
                    <a:latin typeface="SutonnyMJ"/>
                  </a:rPr>
                  <a:t>n‡jv</a:t>
                </a:r>
                <a:r>
                  <a:rPr lang="en-US" sz="2800" dirty="0">
                    <a:latin typeface="SutonnyMJ"/>
                  </a:rPr>
                  <a:t> </a:t>
                </a:r>
                <a14:m>
                  <m:oMath xmlns:m="http://schemas.openxmlformats.org/officeDocument/2006/math">
                    <m:r>
                      <a:rPr lang="en-US" sz="2000" i="1">
                        <a:latin typeface="Cambria Math"/>
                        <a:ea typeface="Cambria Math"/>
                      </a:rPr>
                      <m:t>∆ </m:t>
                    </m:r>
                  </m:oMath>
                </a14:m>
                <a:r>
                  <a:rPr lang="en-US" sz="2000" dirty="0" smtClean="0">
                    <a:latin typeface="TimesNewRomanPS-ItalicMT"/>
                  </a:rPr>
                  <a:t>U </a:t>
                </a:r>
                <a:r>
                  <a:rPr lang="en-US" sz="2800" dirty="0" err="1" smtClean="0">
                    <a:latin typeface="SutonnyMJ"/>
                  </a:rPr>
                  <a:t>Ges</a:t>
                </a:r>
                <a:r>
                  <a:rPr lang="en-US" sz="2800" dirty="0" smtClean="0">
                    <a:latin typeface="SutonnyMJ"/>
                  </a:rPr>
                  <a:t> </a:t>
                </a:r>
                <a:r>
                  <a:rPr lang="en-US" sz="2800" dirty="0" err="1">
                    <a:latin typeface="SutonnyMJ"/>
                  </a:rPr>
                  <a:t>wm</a:t>
                </a:r>
                <a:r>
                  <a:rPr lang="en-US" sz="2800" dirty="0">
                    <a:latin typeface="SutonnyMJ"/>
                  </a:rPr>
                  <a:t>‡÷g </a:t>
                </a:r>
                <a:r>
                  <a:rPr lang="en-US" sz="2800" dirty="0" err="1">
                    <a:latin typeface="SutonnyMJ"/>
                  </a:rPr>
                  <a:t>Øviv</a:t>
                </a:r>
                <a:r>
                  <a:rPr lang="en-US" sz="2800" dirty="0">
                    <a:latin typeface="SutonnyMJ"/>
                  </a:rPr>
                  <a:t> </a:t>
                </a:r>
                <a:r>
                  <a:rPr lang="en-US" sz="2800" dirty="0" err="1">
                    <a:latin typeface="SutonnyMJ"/>
                  </a:rPr>
                  <a:t>cwi‡e‡ki</a:t>
                </a:r>
                <a:r>
                  <a:rPr lang="en-US" sz="2800" dirty="0">
                    <a:latin typeface="SutonnyMJ"/>
                  </a:rPr>
                  <a:t> </a:t>
                </a:r>
                <a:r>
                  <a:rPr lang="en-US" sz="2800" dirty="0" err="1">
                    <a:latin typeface="SutonnyMJ"/>
                  </a:rPr>
                  <a:t>Ici</a:t>
                </a:r>
                <a:r>
                  <a:rPr lang="en-US" sz="2800" dirty="0">
                    <a:latin typeface="SutonnyMJ"/>
                  </a:rPr>
                  <a:t> </a:t>
                </a:r>
                <a:r>
                  <a:rPr lang="en-US" sz="2800" dirty="0" err="1">
                    <a:latin typeface="SutonnyMJ"/>
                  </a:rPr>
                  <a:t>evwn¨K</a:t>
                </a:r>
                <a:r>
                  <a:rPr lang="en-US" sz="2800" dirty="0">
                    <a:latin typeface="SutonnyMJ"/>
                  </a:rPr>
                  <a:t> </a:t>
                </a:r>
                <a:r>
                  <a:rPr lang="en-US" sz="2800" dirty="0" err="1">
                    <a:latin typeface="SutonnyMJ"/>
                  </a:rPr>
                  <a:t>m¤úvw`Z</a:t>
                </a:r>
                <a:r>
                  <a:rPr lang="en-US" sz="2800" dirty="0">
                    <a:latin typeface="SutonnyMJ"/>
                  </a:rPr>
                  <a:t> </a:t>
                </a:r>
                <a:r>
                  <a:rPr lang="en-US" sz="2800" dirty="0" err="1">
                    <a:latin typeface="SutonnyMJ"/>
                  </a:rPr>
                  <a:t>Kv‡Ri</a:t>
                </a:r>
                <a:r>
                  <a:rPr lang="en-US" sz="2800" dirty="0">
                    <a:latin typeface="SutonnyMJ"/>
                  </a:rPr>
                  <a:t> </a:t>
                </a:r>
                <a:r>
                  <a:rPr lang="en-US" sz="2800" dirty="0" err="1">
                    <a:latin typeface="SutonnyMJ"/>
                  </a:rPr>
                  <a:t>cwigvY</a:t>
                </a:r>
                <a:r>
                  <a:rPr lang="en-US" sz="2800" dirty="0">
                    <a:latin typeface="SutonnyMJ"/>
                  </a:rPr>
                  <a:t> </a:t>
                </a:r>
                <a:r>
                  <a:rPr lang="en-US" sz="2800" dirty="0" err="1">
                    <a:latin typeface="SutonnyMJ"/>
                  </a:rPr>
                  <a:t>n‡jv</a:t>
                </a:r>
                <a:r>
                  <a:rPr lang="en-US" sz="2800" dirty="0">
                    <a:latin typeface="SutonnyMJ"/>
                  </a:rPr>
                  <a:t> </a:t>
                </a:r>
                <a14:m>
                  <m:oMath xmlns:m="http://schemas.openxmlformats.org/officeDocument/2006/math">
                    <m:r>
                      <a:rPr lang="en-US" sz="2000" i="1">
                        <a:latin typeface="Cambria Math"/>
                        <a:ea typeface="Cambria Math"/>
                      </a:rPr>
                      <m:t>∆ </m:t>
                    </m:r>
                  </m:oMath>
                </a14:m>
                <a:r>
                  <a:rPr lang="en-US" sz="2000" dirty="0" smtClean="0">
                    <a:latin typeface="TimesNewRomanPS-ItalicMT"/>
                  </a:rPr>
                  <a:t>W </a:t>
                </a:r>
                <a:r>
                  <a:rPr lang="en-US" sz="2800" dirty="0" smtClean="0">
                    <a:latin typeface="SutonnyMJ"/>
                  </a:rPr>
                  <a:t>DcwiD³ </a:t>
                </a:r>
                <a:r>
                  <a:rPr lang="en-US" sz="2800" dirty="0" err="1">
                    <a:latin typeface="SutonnyMJ"/>
                  </a:rPr>
                  <a:t>m~Îvbymv‡i</a:t>
                </a:r>
                <a:r>
                  <a:rPr lang="en-US" sz="2800" dirty="0">
                    <a:latin typeface="SutonnyMJ"/>
                  </a:rPr>
                  <a:t>-</a:t>
                </a:r>
              </a:p>
              <a:p>
                <a14:m>
                  <m:oMath xmlns:m="http://schemas.openxmlformats.org/officeDocument/2006/math">
                    <m:r>
                      <a:rPr lang="en-US" sz="2000" i="1">
                        <a:latin typeface="Cambria Math"/>
                        <a:ea typeface="Cambria Math"/>
                      </a:rPr>
                      <m:t>∆ </m:t>
                    </m:r>
                  </m:oMath>
                </a14:m>
                <a:r>
                  <a:rPr lang="en-US" sz="2000" dirty="0">
                    <a:latin typeface="TimesNewRomanPS-ItalicMT"/>
                  </a:rPr>
                  <a:t>Q </a:t>
                </a:r>
                <a:r>
                  <a:rPr lang="en-US" sz="2000" dirty="0">
                    <a:latin typeface="TimesNewRomanPSMT"/>
                  </a:rPr>
                  <a:t>= </a:t>
                </a:r>
                <a14:m>
                  <m:oMath xmlns:m="http://schemas.openxmlformats.org/officeDocument/2006/math">
                    <m:r>
                      <a:rPr lang="en-US" sz="2000" i="1">
                        <a:latin typeface="Cambria Math"/>
                        <a:ea typeface="Cambria Math"/>
                      </a:rPr>
                      <m:t>∆ </m:t>
                    </m:r>
                  </m:oMath>
                </a14:m>
                <a:r>
                  <a:rPr lang="en-US" sz="2000" dirty="0">
                    <a:latin typeface="TimesNewRomanPS-ItalicMT"/>
                  </a:rPr>
                  <a:t>U </a:t>
                </a:r>
                <a:r>
                  <a:rPr lang="en-US" sz="2000" dirty="0">
                    <a:latin typeface="TimesNewRomanPSMT"/>
                  </a:rPr>
                  <a:t>+</a:t>
                </a:r>
                <a:r>
                  <a:rPr lang="en-US" sz="2000" dirty="0">
                    <a:ea typeface="Cambria Math"/>
                  </a:rPr>
                  <a:t> </a:t>
                </a:r>
                <a14:m>
                  <m:oMath xmlns:m="http://schemas.openxmlformats.org/officeDocument/2006/math">
                    <m:r>
                      <a:rPr lang="en-US" sz="2000" i="1">
                        <a:latin typeface="Cambria Math"/>
                        <a:ea typeface="Cambria Math"/>
                      </a:rPr>
                      <m:t>∆ </m:t>
                    </m:r>
                  </m:oMath>
                </a14:m>
                <a:r>
                  <a:rPr lang="en-US" sz="2000" dirty="0">
                    <a:latin typeface="TimesNewRomanPS-ItalicMT"/>
                  </a:rPr>
                  <a:t>W</a:t>
                </a:r>
              </a:p>
              <a:p>
                <a:r>
                  <a:rPr lang="en-US" sz="2800" dirty="0" err="1">
                    <a:latin typeface="SutonnyMJ"/>
                  </a:rPr>
                  <a:t>ÿz</a:t>
                </a:r>
                <a:r>
                  <a:rPr lang="en-US" sz="2800" dirty="0">
                    <a:latin typeface="SutonnyMJ"/>
                  </a:rPr>
                  <a:t>`ª</a:t>
                </a:r>
                <a:r>
                  <a:rPr lang="en-US" sz="2800" dirty="0" err="1">
                    <a:latin typeface="SutonnyMJ"/>
                  </a:rPr>
                  <a:t>vwZÿz</a:t>
                </a:r>
                <a:r>
                  <a:rPr lang="en-US" sz="2800" dirty="0">
                    <a:latin typeface="SutonnyMJ"/>
                  </a:rPr>
                  <a:t>`ª </a:t>
                </a:r>
                <a:r>
                  <a:rPr lang="en-US" sz="2800" dirty="0" err="1">
                    <a:latin typeface="SutonnyMJ"/>
                  </a:rPr>
                  <a:t>cwieZ</a:t>
                </a:r>
                <a:r>
                  <a:rPr lang="en-US" sz="2800" dirty="0">
                    <a:latin typeface="SutonnyMJ"/>
                  </a:rPr>
                  <a:t>©‡bi </a:t>
                </a:r>
                <a:r>
                  <a:rPr lang="en-US" sz="2800" dirty="0" err="1">
                    <a:latin typeface="SutonnyMJ"/>
                  </a:rPr>
                  <a:t>mgq</a:t>
                </a:r>
                <a:r>
                  <a:rPr lang="en-US" sz="2800" dirty="0">
                    <a:latin typeface="SutonnyMJ"/>
                  </a:rPr>
                  <a:t> GB </a:t>
                </a:r>
                <a:r>
                  <a:rPr lang="en-US" sz="2800" dirty="0" err="1">
                    <a:latin typeface="SutonnyMJ"/>
                  </a:rPr>
                  <a:t>mgxKiY‡K</a:t>
                </a:r>
                <a:r>
                  <a:rPr lang="en-US" sz="2800" dirty="0">
                    <a:latin typeface="SutonnyMJ"/>
                  </a:rPr>
                  <a:t> †</a:t>
                </a:r>
                <a:r>
                  <a:rPr lang="en-US" sz="2800" dirty="0" err="1">
                    <a:latin typeface="SutonnyMJ"/>
                  </a:rPr>
                  <a:t>jLv</a:t>
                </a:r>
                <a:r>
                  <a:rPr lang="en-US" sz="2800" dirty="0">
                    <a:latin typeface="SutonnyMJ"/>
                  </a:rPr>
                  <a:t> </a:t>
                </a:r>
                <a:r>
                  <a:rPr lang="en-US" sz="2800" dirty="0" err="1">
                    <a:latin typeface="SutonnyMJ"/>
                  </a:rPr>
                  <a:t>hvq</a:t>
                </a:r>
                <a:r>
                  <a:rPr lang="en-US" sz="2800" dirty="0">
                    <a:latin typeface="SutonnyMJ"/>
                  </a:rPr>
                  <a:t>,</a:t>
                </a:r>
              </a:p>
              <a:p>
                <a:r>
                  <a:rPr lang="en-US" sz="2000" dirty="0" err="1">
                    <a:latin typeface="TimesNewRomanPS-ItalicMT"/>
                  </a:rPr>
                  <a:t>dQ</a:t>
                </a:r>
                <a:r>
                  <a:rPr lang="en-US" sz="2000" dirty="0">
                    <a:latin typeface="TimesNewRomanPS-ItalicMT"/>
                  </a:rPr>
                  <a:t> </a:t>
                </a:r>
                <a:r>
                  <a:rPr lang="en-US" sz="2000" dirty="0">
                    <a:latin typeface="TimesNewRomanPSMT"/>
                  </a:rPr>
                  <a:t>= </a:t>
                </a:r>
                <a:r>
                  <a:rPr lang="en-US" sz="2000" dirty="0" err="1">
                    <a:latin typeface="TimesNewRomanPS-ItalicMT"/>
                  </a:rPr>
                  <a:t>dU</a:t>
                </a:r>
                <a:r>
                  <a:rPr lang="en-US" sz="2000" dirty="0">
                    <a:latin typeface="TimesNewRomanPS-ItalicMT"/>
                  </a:rPr>
                  <a:t> </a:t>
                </a:r>
                <a:r>
                  <a:rPr lang="en-US" sz="2000" dirty="0">
                    <a:latin typeface="TimesNewRomanPSMT"/>
                  </a:rPr>
                  <a:t>+ </a:t>
                </a:r>
                <a:r>
                  <a:rPr lang="en-US" sz="2000" dirty="0" err="1">
                    <a:latin typeface="TimesNewRomanPS-ItalicMT"/>
                  </a:rPr>
                  <a:t>dW</a:t>
                </a:r>
                <a:endParaRPr lang="en-US" sz="2800" dirty="0"/>
              </a:p>
            </p:txBody>
          </p:sp>
        </mc:Choice>
        <mc:Fallback xmlns="">
          <p:sp>
            <p:nvSpPr>
              <p:cNvPr id="3" name="Rectangle 2"/>
              <p:cNvSpPr>
                <a:spLocks noRot="1" noChangeAspect="1" noMove="1" noResize="1" noEditPoints="1" noAdjustHandles="1" noChangeArrowheads="1" noChangeShapeType="1" noTextEdit="1"/>
              </p:cNvSpPr>
              <p:nvPr/>
            </p:nvSpPr>
            <p:spPr>
              <a:xfrm>
                <a:off x="228600" y="1120675"/>
                <a:ext cx="8610600" cy="2431435"/>
              </a:xfrm>
              <a:prstGeom prst="rect">
                <a:avLst/>
              </a:prstGeom>
              <a:blipFill rotWithShape="1">
                <a:blip r:embed="rId2"/>
                <a:stretch>
                  <a:fillRect l="-1487" t="-2506" b="-3509"/>
                </a:stretch>
              </a:blipFill>
            </p:spPr>
            <p:txBody>
              <a:bodyPr/>
              <a:lstStyle/>
              <a:p>
                <a:r>
                  <a:rPr lang="en-US">
                    <a:noFill/>
                  </a:rPr>
                  <a:t> </a:t>
                </a:r>
              </a:p>
            </p:txBody>
          </p:sp>
        </mc:Fallback>
      </mc:AlternateContent>
    </p:spTree>
    <p:extLst>
      <p:ext uri="{BB962C8B-B14F-4D97-AF65-F5344CB8AC3E}">
        <p14:creationId xmlns:p14="http://schemas.microsoft.com/office/powerpoint/2010/main" val="1864972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2nd Paper IMAJE\THERMODYNAMICS\4 stock engin anima .gif"/>
          <p:cNvPicPr>
            <a:picLocks noChangeAspect="1" noChangeArrowheads="1" noCrop="1"/>
          </p:cNvPicPr>
          <p:nvPr/>
        </p:nvPicPr>
        <p:blipFill>
          <a:blip r:embed="rId2"/>
          <a:srcRect/>
          <a:stretch>
            <a:fillRect/>
          </a:stretch>
        </p:blipFill>
        <p:spPr bwMode="auto">
          <a:xfrm>
            <a:off x="2056980" y="1036731"/>
            <a:ext cx="5258640" cy="3722783"/>
          </a:xfrm>
          <a:prstGeom prst="rect">
            <a:avLst/>
          </a:prstGeom>
          <a:noFill/>
        </p:spPr>
      </p:pic>
      <p:sp>
        <p:nvSpPr>
          <p:cNvPr id="4" name="Rectangle 3"/>
          <p:cNvSpPr/>
          <p:nvPr/>
        </p:nvSpPr>
        <p:spPr>
          <a:xfrm>
            <a:off x="228600" y="5215177"/>
            <a:ext cx="8610600"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bn-BD" sz="3200" dirty="0">
                <a:ln w="0"/>
                <a:effectLst>
                  <a:outerShdw blurRad="38100" dist="19050" dir="2700000" algn="tl" rotWithShape="0">
                    <a:schemeClr val="dk1">
                      <a:alpha val="40000"/>
                    </a:schemeClr>
                  </a:outerShdw>
                </a:effectLst>
                <a:latin typeface="Nikosh" pitchFamily="2" charset="0"/>
                <a:cs typeface="Nikosh" pitchFamily="2" charset="0"/>
              </a:rPr>
              <a:t>তাপশক্তিকে যান্ত্রিক শক্তিতে রূপান্তর করার জন্য ফরাসী বিজ্ঞানী সাদি কার্ণো সকল দোষ-ত্রুটি মুক্ত যে আদর্শ তাপ ইঞ্জিনের পরিকল্পনা করেন তাকে কার্ণো ইঞ্জিন বলে।</a:t>
            </a:r>
          </a:p>
        </p:txBody>
      </p:sp>
      <p:sp>
        <p:nvSpPr>
          <p:cNvPr id="6" name="Rectangle 5"/>
          <p:cNvSpPr/>
          <p:nvPr/>
        </p:nvSpPr>
        <p:spPr>
          <a:xfrm>
            <a:off x="2672032" y="257902"/>
            <a:ext cx="4028535"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3600" dirty="0" err="1">
                <a:solidFill>
                  <a:srgbClr val="FF0000"/>
                </a:solidFill>
                <a:latin typeface="Nikosh" pitchFamily="2" charset="0"/>
                <a:cs typeface="Nikosh" pitchFamily="2" charset="0"/>
              </a:rPr>
              <a:t>তাপ</a:t>
            </a:r>
            <a:r>
              <a:rPr lang="en-US" sz="3600" dirty="0">
                <a:solidFill>
                  <a:srgbClr val="FF0000"/>
                </a:solidFill>
                <a:latin typeface="Nikosh" pitchFamily="2" charset="0"/>
                <a:cs typeface="Nikosh" pitchFamily="2" charset="0"/>
              </a:rPr>
              <a:t> </a:t>
            </a:r>
            <a:r>
              <a:rPr lang="en-US" sz="3600" dirty="0" err="1">
                <a:solidFill>
                  <a:srgbClr val="FF0000"/>
                </a:solidFill>
                <a:latin typeface="Nikosh" pitchFamily="2" charset="0"/>
                <a:cs typeface="Nikosh" pitchFamily="2" charset="0"/>
              </a:rPr>
              <a:t>ইঞ্জিন</a:t>
            </a:r>
            <a:r>
              <a:rPr lang="en-GB" sz="3600" dirty="0">
                <a:solidFill>
                  <a:srgbClr val="FF0000"/>
                </a:solidFill>
                <a:latin typeface="Nikosh" pitchFamily="2" charset="0"/>
                <a:cs typeface="Nikosh" pitchFamily="2" charset="0"/>
              </a:rPr>
              <a:t> </a:t>
            </a:r>
            <a:r>
              <a:rPr lang="bn-IN" sz="3600" dirty="0">
                <a:solidFill>
                  <a:srgbClr val="FF0000"/>
                </a:solidFill>
                <a:latin typeface="Nikosh" pitchFamily="2" charset="0"/>
                <a:cs typeface="Nikosh" pitchFamily="2" charset="0"/>
              </a:rPr>
              <a:t>বা</a:t>
            </a:r>
            <a:r>
              <a:rPr lang="bn-BD" sz="3600" dirty="0">
                <a:solidFill>
                  <a:srgbClr val="FF0000"/>
                </a:solidFill>
                <a:latin typeface="Nikosh" pitchFamily="2" charset="0"/>
                <a:cs typeface="Nikosh" pitchFamily="2" charset="0"/>
              </a:rPr>
              <a:t> </a:t>
            </a:r>
            <a:r>
              <a:rPr lang="en-GB" sz="3600" dirty="0" err="1" smtClean="0">
                <a:solidFill>
                  <a:srgbClr val="FF0000"/>
                </a:solidFill>
                <a:latin typeface="Nikosh" pitchFamily="2" charset="0"/>
                <a:cs typeface="Nikosh" pitchFamily="2" charset="0"/>
              </a:rPr>
              <a:t>কা</a:t>
            </a:r>
            <a:r>
              <a:rPr lang="bn-IN" sz="3600" dirty="0" smtClean="0">
                <a:solidFill>
                  <a:srgbClr val="FF0000"/>
                </a:solidFill>
                <a:latin typeface="Nikosh" pitchFamily="2" charset="0"/>
                <a:cs typeface="Nikosh" pitchFamily="2" charset="0"/>
              </a:rPr>
              <a:t>র্নো</a:t>
            </a:r>
            <a:r>
              <a:rPr lang="en-GB" sz="3600" dirty="0" smtClean="0">
                <a:solidFill>
                  <a:srgbClr val="FF0000"/>
                </a:solidFill>
                <a:latin typeface="Nikosh" pitchFamily="2" charset="0"/>
                <a:cs typeface="Nikosh" pitchFamily="2" charset="0"/>
              </a:rPr>
              <a:t> </a:t>
            </a:r>
            <a:r>
              <a:rPr lang="bn-BD" sz="3600" dirty="0">
                <a:solidFill>
                  <a:srgbClr val="FF0000"/>
                </a:solidFill>
                <a:latin typeface="Nikosh" pitchFamily="2" charset="0"/>
                <a:cs typeface="Nikosh" pitchFamily="2" charset="0"/>
              </a:rPr>
              <a:t>ইঞ্জিন</a:t>
            </a:r>
            <a:endParaRPr lang="en-GB" sz="3600" dirty="0">
              <a:solidFill>
                <a:srgbClr val="FF0000"/>
              </a:solidFill>
              <a:latin typeface="Nikosh" pitchFamily="2" charset="0"/>
              <a:cs typeface="Nikosh" pitchFamily="2" charset="0"/>
            </a:endParaRPr>
          </a:p>
        </p:txBody>
      </p:sp>
      <p:sp>
        <p:nvSpPr>
          <p:cNvPr id="7" name="Rectangle 6"/>
          <p:cNvSpPr/>
          <p:nvPr/>
        </p:nvSpPr>
        <p:spPr>
          <a:xfrm>
            <a:off x="228600" y="4630402"/>
            <a:ext cx="1665841"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GB" sz="3200" dirty="0" err="1">
                <a:ln w="0"/>
                <a:solidFill>
                  <a:srgbClr val="FF0000"/>
                </a:solidFill>
                <a:effectLst>
                  <a:outerShdw blurRad="38100" dist="19050" dir="2700000" algn="tl" rotWithShape="0">
                    <a:schemeClr val="dk1">
                      <a:alpha val="40000"/>
                    </a:schemeClr>
                  </a:outerShdw>
                </a:effectLst>
                <a:latin typeface="SutonnyMJ" pitchFamily="2" charset="0"/>
                <a:cs typeface="SutonnyMJ" pitchFamily="2" charset="0"/>
              </a:rPr>
              <a:t>Kv‡b©v</a:t>
            </a:r>
            <a:r>
              <a:rPr lang="en-GB" sz="3200" dirty="0">
                <a:ln w="0"/>
                <a:solidFill>
                  <a:srgbClr val="FF0000"/>
                </a:solidFill>
                <a:effectLst>
                  <a:outerShdw blurRad="38100" dist="19050" dir="2700000" algn="tl" rotWithShape="0">
                    <a:schemeClr val="dk1">
                      <a:alpha val="40000"/>
                    </a:schemeClr>
                  </a:outerShdw>
                </a:effectLst>
                <a:latin typeface="SutonnyMJ" pitchFamily="2" charset="0"/>
                <a:cs typeface="SutonnyMJ" pitchFamily="2" charset="0"/>
              </a:rPr>
              <a:t> </a:t>
            </a:r>
            <a:r>
              <a:rPr lang="en-GB" sz="3200" dirty="0" err="1">
                <a:ln w="0"/>
                <a:solidFill>
                  <a:srgbClr val="FF0000"/>
                </a:solidFill>
                <a:effectLst>
                  <a:outerShdw blurRad="38100" dist="19050" dir="2700000" algn="tl" rotWithShape="0">
                    <a:schemeClr val="dk1">
                      <a:alpha val="40000"/>
                    </a:schemeClr>
                  </a:outerShdw>
                </a:effectLst>
                <a:latin typeface="SutonnyMJ" pitchFamily="2" charset="0"/>
                <a:cs typeface="SutonnyMJ" pitchFamily="2" charset="0"/>
              </a:rPr>
              <a:t>BwÄb</a:t>
            </a:r>
            <a:endParaRPr lang="en-GB" sz="3200" dirty="0">
              <a:ln w="0"/>
              <a:solidFill>
                <a:srgbClr val="FF0000"/>
              </a:solidFill>
              <a:effectLst>
                <a:outerShdw blurRad="38100" dist="19050" dir="2700000" algn="tl" rotWithShape="0">
                  <a:schemeClr val="dk1">
                    <a:alpha val="40000"/>
                  </a:schemeClr>
                </a:outerShdw>
              </a:effectLst>
              <a:latin typeface="SutonnyMJ" pitchFamily="2" charset="0"/>
              <a:cs typeface="SutonnyMJ" pitchFamily="2" charset="0"/>
            </a:endParaRPr>
          </a:p>
        </p:txBody>
      </p:sp>
    </p:spTree>
    <p:extLst>
      <p:ext uri="{BB962C8B-B14F-4D97-AF65-F5344CB8AC3E}">
        <p14:creationId xmlns:p14="http://schemas.microsoft.com/office/powerpoint/2010/main" val="386467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6685" y="457200"/>
            <a:ext cx="176683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lvl="0"/>
            <a:r>
              <a:rPr lang="en-GB" sz="4000" dirty="0" err="1">
                <a:ln w="0"/>
                <a:solidFill>
                  <a:srgbClr val="FF0000"/>
                </a:solidFill>
                <a:effectLst>
                  <a:outerShdw blurRad="38100" dist="19050" dir="2700000" algn="tl" rotWithShape="0">
                    <a:schemeClr val="dk1">
                      <a:alpha val="40000"/>
                    </a:schemeClr>
                  </a:outerShdw>
                </a:effectLst>
                <a:latin typeface="Nikosh" pitchFamily="2" charset="0"/>
                <a:cs typeface="Nikosh" pitchFamily="2" charset="0"/>
              </a:rPr>
              <a:t>কা</a:t>
            </a:r>
            <a:r>
              <a:rPr lang="bn-IN" sz="4000" dirty="0">
                <a:ln w="0"/>
                <a:solidFill>
                  <a:srgbClr val="FF0000"/>
                </a:solidFill>
                <a:effectLst>
                  <a:outerShdw blurRad="38100" dist="19050" dir="2700000" algn="tl" rotWithShape="0">
                    <a:schemeClr val="dk1">
                      <a:alpha val="40000"/>
                    </a:schemeClr>
                  </a:outerShdw>
                </a:effectLst>
                <a:latin typeface="Nikosh" pitchFamily="2" charset="0"/>
                <a:cs typeface="Nikosh" pitchFamily="2" charset="0"/>
              </a:rPr>
              <a:t>র্নো</a:t>
            </a:r>
            <a:r>
              <a:rPr lang="en-GB" sz="4000" dirty="0">
                <a:ln w="0"/>
                <a:solidFill>
                  <a:srgbClr val="FF0000"/>
                </a:solidFill>
                <a:effectLst>
                  <a:outerShdw blurRad="38100" dist="19050" dir="2700000" algn="tl" rotWithShape="0">
                    <a:schemeClr val="dk1">
                      <a:alpha val="40000"/>
                    </a:schemeClr>
                  </a:outerShdw>
                </a:effectLst>
                <a:latin typeface="Nikosh" pitchFamily="2" charset="0"/>
                <a:cs typeface="Nikosh" pitchFamily="2" charset="0"/>
              </a:rPr>
              <a:t> </a:t>
            </a:r>
            <a:r>
              <a:rPr lang="en-GB" sz="4000" dirty="0" err="1">
                <a:ln w="0"/>
                <a:solidFill>
                  <a:srgbClr val="FF0000"/>
                </a:solidFill>
                <a:effectLst>
                  <a:outerShdw blurRad="38100" dist="19050" dir="2700000" algn="tl" rotWithShape="0">
                    <a:schemeClr val="dk1">
                      <a:alpha val="40000"/>
                    </a:schemeClr>
                  </a:outerShdw>
                </a:effectLst>
                <a:latin typeface="Nikosh" pitchFamily="2" charset="0"/>
                <a:cs typeface="Nikosh" pitchFamily="2" charset="0"/>
              </a:rPr>
              <a:t>চক্র</a:t>
            </a:r>
            <a:endParaRPr lang="en-GB" sz="4000" dirty="0">
              <a:ln w="0"/>
              <a:solidFill>
                <a:srgbClr val="FF0000"/>
              </a:solidFill>
              <a:effectLst>
                <a:outerShdw blurRad="38100" dist="19050" dir="2700000" algn="tl" rotWithShape="0">
                  <a:schemeClr val="dk1">
                    <a:alpha val="40000"/>
                  </a:schemeClr>
                </a:outerShdw>
              </a:effectLst>
              <a:latin typeface="Nikosh" pitchFamily="2" charset="0"/>
              <a:cs typeface="Nikosh" pitchFamily="2" charset="0"/>
            </a:endParaRPr>
          </a:p>
        </p:txBody>
      </p:sp>
      <p:sp>
        <p:nvSpPr>
          <p:cNvPr id="5" name="Rectangle 4"/>
          <p:cNvSpPr/>
          <p:nvPr/>
        </p:nvSpPr>
        <p:spPr>
          <a:xfrm>
            <a:off x="304800" y="1600200"/>
            <a:ext cx="8610600" cy="4585871"/>
          </a:xfrm>
          <a:prstGeom prst="rect">
            <a:avLst/>
          </a:prstGeom>
        </p:spPr>
        <p:txBody>
          <a:bodyPr wrap="square">
            <a:spAutoFit/>
          </a:bodyPr>
          <a:lstStyle/>
          <a:p>
            <a:pPr lvl="0"/>
            <a:r>
              <a:rPr lang="en-US" sz="3600" dirty="0" err="1">
                <a:solidFill>
                  <a:prstClr val="black"/>
                </a:solidFill>
                <a:latin typeface="NikoshBAN" panose="02000000000000000000" pitchFamily="2" charset="0"/>
                <a:cs typeface="NikoshBAN" panose="02000000000000000000" pitchFamily="2" charset="0"/>
              </a:rPr>
              <a:t>যে</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বিশেষ</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প্রক্রিয়ায়</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কাজ</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করে</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একটি</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আদর্শ</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ইঞ্জিন</a:t>
            </a:r>
            <a:r>
              <a:rPr lang="en-US" sz="3600" dirty="0">
                <a:solidFill>
                  <a:prstClr val="black"/>
                </a:solidFill>
                <a:latin typeface="NikoshBAN" panose="02000000000000000000"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অবিরাম</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শক্তি</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সরবরাহ</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করে</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আদি</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অবস্থায়</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ফিরে</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আসতে</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পারে</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তাকে</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কার্নো</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চক্র</a:t>
            </a:r>
            <a:r>
              <a:rPr lang="en-GB" sz="3600" dirty="0">
                <a:solidFill>
                  <a:prstClr val="black"/>
                </a:solidFill>
                <a:latin typeface="SutonnyMJ" pitchFamily="2" charset="0"/>
                <a:cs typeface="NikoshBAN" panose="02000000000000000000" pitchFamily="2" charset="0"/>
              </a:rPr>
              <a:t> </a:t>
            </a:r>
            <a:r>
              <a:rPr lang="en-GB" sz="3600" dirty="0" err="1">
                <a:solidFill>
                  <a:prstClr val="black"/>
                </a:solidFill>
                <a:latin typeface="SutonnyMJ" pitchFamily="2" charset="0"/>
                <a:cs typeface="NikoshBAN" panose="02000000000000000000" pitchFamily="2" charset="0"/>
              </a:rPr>
              <a:t>বলে</a:t>
            </a:r>
            <a:r>
              <a:rPr lang="en-GB" sz="3600" dirty="0">
                <a:solidFill>
                  <a:prstClr val="black"/>
                </a:solidFill>
                <a:latin typeface="SutonnyMJ" pitchFamily="2" charset="0"/>
                <a:cs typeface="NikoshBAN" panose="02000000000000000000" pitchFamily="2" charset="0"/>
              </a:rPr>
              <a:t>।</a:t>
            </a:r>
            <a:endParaRPr lang="en-US" sz="3600" u="sng" dirty="0">
              <a:solidFill>
                <a:srgbClr val="002060"/>
              </a:solidFill>
              <a:latin typeface="Nikosh" pitchFamily="2" charset="0"/>
              <a:cs typeface="Nikosh" pitchFamily="2" charset="0"/>
            </a:endParaRPr>
          </a:p>
          <a:p>
            <a:pPr lvl="0"/>
            <a:r>
              <a:rPr lang="en-US" sz="3600" dirty="0">
                <a:solidFill>
                  <a:srgbClr val="002060"/>
                </a:solidFill>
                <a:latin typeface="Nikosh" pitchFamily="2" charset="0"/>
                <a:cs typeface="Nikosh" pitchFamily="2" charset="0"/>
              </a:rPr>
              <a:t>   </a:t>
            </a:r>
            <a:r>
              <a:rPr lang="en-US" sz="4000" b="1" u="sng" dirty="0" smtClean="0">
                <a:solidFill>
                  <a:srgbClr val="FF0000"/>
                </a:solidFill>
                <a:latin typeface="NikoshBAN" panose="02000000000000000000" pitchFamily="2" charset="0"/>
                <a:cs typeface="NikoshBAN" panose="02000000000000000000" pitchFamily="2" charset="0"/>
              </a:rPr>
              <a:t>৪টি </a:t>
            </a:r>
            <a:r>
              <a:rPr lang="en-US" sz="4000" b="1" u="sng" dirty="0" err="1">
                <a:solidFill>
                  <a:srgbClr val="FF0000"/>
                </a:solidFill>
                <a:latin typeface="NikoshBAN" panose="02000000000000000000" pitchFamily="2" charset="0"/>
                <a:cs typeface="NikoshBAN" panose="02000000000000000000" pitchFamily="2" charset="0"/>
              </a:rPr>
              <a:t>ধাপঃ</a:t>
            </a:r>
            <a:endParaRPr lang="en-US" sz="4000" b="1" u="sng" dirty="0">
              <a:solidFill>
                <a:srgbClr val="FF0000"/>
              </a:solidFill>
              <a:latin typeface="NikoshBAN" panose="02000000000000000000" pitchFamily="2" charset="0"/>
              <a:cs typeface="NikoshBAN" panose="02000000000000000000" pitchFamily="2" charset="0"/>
            </a:endParaRPr>
          </a:p>
          <a:p>
            <a:pPr lvl="0"/>
            <a:r>
              <a:rPr lang="en-US" sz="3600" dirty="0">
                <a:solidFill>
                  <a:prstClr val="black"/>
                </a:solidFill>
                <a:latin typeface="NikoshBAN" panose="02000000000000000000" pitchFamily="2" charset="0"/>
                <a:cs typeface="NikoshBAN" panose="02000000000000000000" pitchFamily="2" charset="0"/>
              </a:rPr>
              <a:t>                </a:t>
            </a:r>
            <a:r>
              <a:rPr lang="en-US" sz="3600" dirty="0" smtClean="0">
                <a:solidFill>
                  <a:prstClr val="black"/>
                </a:solidFill>
                <a:latin typeface="NikoshBAN" panose="02000000000000000000" pitchFamily="2" charset="0"/>
                <a:cs typeface="NikoshBAN" panose="02000000000000000000" pitchFamily="2" charset="0"/>
              </a:rPr>
              <a:t>১</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সমোষ্ণ</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প্রসারণ</a:t>
            </a:r>
            <a:r>
              <a:rPr lang="en-US" sz="3600" dirty="0">
                <a:solidFill>
                  <a:prstClr val="black"/>
                </a:solidFill>
                <a:latin typeface="NikoshBAN" panose="02000000000000000000" pitchFamily="2" charset="0"/>
                <a:cs typeface="NikoshBAN" panose="02000000000000000000" pitchFamily="2" charset="0"/>
              </a:rPr>
              <a:t> </a:t>
            </a:r>
          </a:p>
          <a:p>
            <a:pPr lvl="0"/>
            <a:r>
              <a:rPr lang="en-US" sz="3600" dirty="0">
                <a:solidFill>
                  <a:prstClr val="black"/>
                </a:solidFill>
                <a:latin typeface="NikoshBAN" panose="02000000000000000000" pitchFamily="2" charset="0"/>
                <a:cs typeface="NikoshBAN" panose="02000000000000000000" pitchFamily="2" charset="0"/>
              </a:rPr>
              <a:t>                </a:t>
            </a:r>
            <a:r>
              <a:rPr lang="en-US" sz="3600" dirty="0" smtClean="0">
                <a:solidFill>
                  <a:prstClr val="black"/>
                </a:solidFill>
                <a:latin typeface="NikoshBAN" panose="02000000000000000000" pitchFamily="2" charset="0"/>
                <a:cs typeface="NikoshBAN" panose="02000000000000000000" pitchFamily="2" charset="0"/>
              </a:rPr>
              <a:t>২</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রূদ্ধতাপীয়</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প্রসারণ</a:t>
            </a:r>
            <a:r>
              <a:rPr lang="en-US" sz="3600" dirty="0">
                <a:solidFill>
                  <a:prstClr val="black"/>
                </a:solidFill>
                <a:latin typeface="NikoshBAN" panose="02000000000000000000" pitchFamily="2" charset="0"/>
                <a:cs typeface="NikoshBAN" panose="02000000000000000000" pitchFamily="2" charset="0"/>
              </a:rPr>
              <a:t>  </a:t>
            </a:r>
          </a:p>
          <a:p>
            <a:pPr lvl="0"/>
            <a:r>
              <a:rPr lang="en-US" sz="3600" dirty="0">
                <a:solidFill>
                  <a:prstClr val="black"/>
                </a:solidFill>
                <a:latin typeface="NikoshBAN" panose="02000000000000000000" pitchFamily="2" charset="0"/>
                <a:cs typeface="NikoshBAN" panose="02000000000000000000" pitchFamily="2" charset="0"/>
              </a:rPr>
              <a:t>                </a:t>
            </a:r>
            <a:r>
              <a:rPr lang="en-US" sz="3600" dirty="0" smtClean="0">
                <a:solidFill>
                  <a:prstClr val="black"/>
                </a:solidFill>
                <a:latin typeface="NikoshBAN" panose="02000000000000000000" pitchFamily="2" charset="0"/>
                <a:cs typeface="NikoshBAN" panose="02000000000000000000" pitchFamily="2" charset="0"/>
              </a:rPr>
              <a:t>৩</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সমোষ্ণ</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সংকোচন</a:t>
            </a:r>
            <a:r>
              <a:rPr lang="en-US" sz="3600" dirty="0">
                <a:solidFill>
                  <a:prstClr val="black"/>
                </a:solidFill>
                <a:latin typeface="NikoshBAN" panose="02000000000000000000" pitchFamily="2" charset="0"/>
                <a:cs typeface="NikoshBAN" panose="02000000000000000000" pitchFamily="2" charset="0"/>
              </a:rPr>
              <a:t>   </a:t>
            </a:r>
          </a:p>
          <a:p>
            <a:pPr lvl="0"/>
            <a:r>
              <a:rPr lang="en-US" sz="3600" dirty="0">
                <a:solidFill>
                  <a:prstClr val="black"/>
                </a:solidFill>
                <a:latin typeface="NikoshBAN" panose="02000000000000000000" pitchFamily="2" charset="0"/>
                <a:cs typeface="NikoshBAN" panose="02000000000000000000" pitchFamily="2" charset="0"/>
              </a:rPr>
              <a:t>                </a:t>
            </a:r>
            <a:r>
              <a:rPr lang="en-US" sz="3600" dirty="0" smtClean="0">
                <a:solidFill>
                  <a:prstClr val="black"/>
                </a:solidFill>
                <a:latin typeface="NikoshBAN" panose="02000000000000000000" pitchFamily="2" charset="0"/>
                <a:cs typeface="NikoshBAN" panose="02000000000000000000" pitchFamily="2" charset="0"/>
              </a:rPr>
              <a:t>৪</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রূদ্ধতাপীয়</a:t>
            </a:r>
            <a:r>
              <a:rPr lang="en-US" sz="3600" dirty="0">
                <a:solidFill>
                  <a:prstClr val="black"/>
                </a:solidFill>
                <a:latin typeface="NikoshBAN" panose="02000000000000000000" pitchFamily="2" charset="0"/>
                <a:cs typeface="NikoshBAN" panose="02000000000000000000" pitchFamily="2" charset="0"/>
              </a:rPr>
              <a:t> </a:t>
            </a:r>
            <a:r>
              <a:rPr lang="en-US" sz="3600" dirty="0" err="1">
                <a:solidFill>
                  <a:prstClr val="black"/>
                </a:solidFill>
                <a:latin typeface="NikoshBAN" panose="02000000000000000000" pitchFamily="2" charset="0"/>
                <a:cs typeface="NikoshBAN" panose="02000000000000000000" pitchFamily="2" charset="0"/>
              </a:rPr>
              <a:t>সংকোচন</a:t>
            </a:r>
            <a:r>
              <a:rPr lang="en-US" sz="3600" dirty="0">
                <a:solidFill>
                  <a:prstClr val="black"/>
                </a:solidFill>
                <a:latin typeface="NikoshBAN" panose="02000000000000000000" pitchFamily="2" charset="0"/>
                <a:cs typeface="NikoshBAN" panose="02000000000000000000" pitchFamily="2" charset="0"/>
              </a:rPr>
              <a:t>  </a:t>
            </a:r>
          </a:p>
        </p:txBody>
      </p:sp>
    </p:spTree>
    <p:extLst>
      <p:ext uri="{BB962C8B-B14F-4D97-AF65-F5344CB8AC3E}">
        <p14:creationId xmlns:p14="http://schemas.microsoft.com/office/powerpoint/2010/main" val="1769557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8873" y="489907"/>
            <a:ext cx="5796780"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bn-IN" sz="36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6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তাপগতিবিদ্যার </a:t>
            </a:r>
            <a:r>
              <a:rPr lang="as-IN"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প্রথম সূত্র</a:t>
            </a:r>
            <a:r>
              <a:rPr lang="en-US"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এর ব্যবহার</a:t>
            </a:r>
            <a:r>
              <a:rPr lang="en-US"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1026" name="Picture 2" descr="G:\hsc\thermodynamics\fig slide 2\DimWideIcelandgull-max-1m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49510" y="1994649"/>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6888" y="4753766"/>
            <a:ext cx="236524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600" dirty="0">
                <a:solidFill>
                  <a:srgbClr val="FF0000"/>
                </a:solidFill>
                <a:latin typeface="NikoshBAN" panose="02000000000000000000" pitchFamily="2" charset="0"/>
                <a:cs typeface="NikoshBAN" panose="02000000000000000000" pitchFamily="2" charset="0"/>
              </a:rPr>
              <a:t>সমোষ্ণ </a:t>
            </a:r>
            <a:r>
              <a:rPr lang="as-IN" sz="3600" dirty="0" smtClean="0">
                <a:solidFill>
                  <a:srgbClr val="FF0000"/>
                </a:solidFill>
                <a:latin typeface="NikoshBAN" panose="02000000000000000000" pitchFamily="2" charset="0"/>
                <a:cs typeface="NikoshBAN" panose="02000000000000000000" pitchFamily="2" charset="0"/>
              </a:rPr>
              <a:t>প্রক্রি</a:t>
            </a:r>
            <a:r>
              <a:rPr lang="en-US" sz="3600" dirty="0" err="1" smtClean="0">
                <a:solidFill>
                  <a:srgbClr val="FF0000"/>
                </a:solidFill>
                <a:latin typeface="NikoshBAN" panose="02000000000000000000" pitchFamily="2" charset="0"/>
                <a:cs typeface="NikoshBAN" panose="02000000000000000000" pitchFamily="2" charset="0"/>
              </a:rPr>
              <a:t>য়া</a:t>
            </a:r>
            <a:r>
              <a:rPr lang="en-US" sz="3600" dirty="0" smtClean="0">
                <a:solidFill>
                  <a:srgbClr val="FF0000"/>
                </a:solidFill>
                <a:latin typeface="NikoshBAN" panose="02000000000000000000" pitchFamily="2" charset="0"/>
                <a:cs typeface="NikoshBAN" panose="02000000000000000000" pitchFamily="2" charset="0"/>
              </a:rPr>
              <a:t> </a:t>
            </a:r>
            <a:endParaRPr lang="en-US" sz="3600" dirty="0">
              <a:solidFill>
                <a:srgbClr val="FF0000"/>
              </a:solidFill>
              <a:latin typeface="NikoshBAN" panose="02000000000000000000" pitchFamily="2" charset="0"/>
              <a:cs typeface="NikoshBAN" panose="02000000000000000000" pitchFamily="2" charset="0"/>
            </a:endParaRPr>
          </a:p>
        </p:txBody>
      </p:sp>
      <p:sp>
        <p:nvSpPr>
          <p:cNvPr id="4" name="Rectangle 3"/>
          <p:cNvSpPr/>
          <p:nvPr/>
        </p:nvSpPr>
        <p:spPr>
          <a:xfrm>
            <a:off x="1725710" y="4433049"/>
            <a:ext cx="685800" cy="133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19800" y="2654656"/>
            <a:ext cx="1281120" cy="461665"/>
          </a:xfrm>
          <a:prstGeom prst="rect">
            <a:avLst/>
          </a:prstGeom>
        </p:spPr>
        <p:txBody>
          <a:bodyPr wrap="none">
            <a:spAutoFit/>
          </a:bodyPr>
          <a:lstStyle/>
          <a:p>
            <a:r>
              <a:rPr lang="as-IN"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থার্মোমিটার</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7" name="Rectangle 6"/>
          <p:cNvSpPr/>
          <p:nvPr/>
        </p:nvSpPr>
        <p:spPr>
          <a:xfrm>
            <a:off x="6019800" y="2992344"/>
            <a:ext cx="2825133" cy="830997"/>
          </a:xfrm>
          <a:prstGeom prst="rect">
            <a:avLst/>
          </a:prstGeom>
        </p:spPr>
        <p:txBody>
          <a:bodyPr wrap="square">
            <a:spAutoFit/>
          </a:bodyPr>
          <a:lstStyle/>
          <a:p>
            <a:r>
              <a:rPr lang="as-IN"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তাপমাত্রার পরিবর্তন </a:t>
            </a:r>
            <a:r>
              <a:rPr lang="as-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a:t>
            </a:r>
            <a:r>
              <a:rPr lang="bn-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নি </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r>
              <a:rPr lang="as-IN"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অর্থাৎ তাপমাত্রা </a:t>
            </a:r>
            <a:r>
              <a:rPr lang="as-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স্থির</a:t>
            </a:r>
            <a:r>
              <a:rPr lang="bn-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8" name="Rectangle 7"/>
          <p:cNvSpPr/>
          <p:nvPr/>
        </p:nvSpPr>
        <p:spPr>
          <a:xfrm>
            <a:off x="1157926" y="2285324"/>
            <a:ext cx="537327" cy="461665"/>
          </a:xfrm>
          <a:prstGeom prst="rect">
            <a:avLst/>
          </a:prstGeom>
        </p:spPr>
        <p:txBody>
          <a:bodyPr wrap="none">
            <a:spAutoFit/>
          </a:bodyPr>
          <a:lstStyle/>
          <a:p>
            <a:r>
              <a:rPr lang="as-IN" sz="2400" dirty="0">
                <a:latin typeface="NikoshBAN" panose="02000000000000000000" pitchFamily="2" charset="0"/>
                <a:cs typeface="NikoshBAN" panose="02000000000000000000" pitchFamily="2" charset="0"/>
              </a:rPr>
              <a:t>চাপ</a:t>
            </a:r>
            <a:endParaRPr lang="en-US" sz="2400" dirty="0">
              <a:latin typeface="NikoshBAN" panose="02000000000000000000" pitchFamily="2" charset="0"/>
              <a:cs typeface="NikoshBAN" panose="02000000000000000000" pitchFamily="2" charset="0"/>
            </a:endParaRPr>
          </a:p>
        </p:txBody>
      </p:sp>
      <p:sp>
        <p:nvSpPr>
          <p:cNvPr id="9" name="Rectangle 8"/>
          <p:cNvSpPr/>
          <p:nvPr/>
        </p:nvSpPr>
        <p:spPr>
          <a:xfrm>
            <a:off x="1642584" y="2990444"/>
            <a:ext cx="942887" cy="461665"/>
          </a:xfrm>
          <a:prstGeom prst="rect">
            <a:avLst/>
          </a:prstGeom>
        </p:spPr>
        <p:txBody>
          <a:bodyPr wrap="none">
            <a:spAutoFit/>
          </a:bodyPr>
          <a:lstStyle/>
          <a:p>
            <a:r>
              <a:rPr lang="as-IN" dirty="0"/>
              <a:t> </a:t>
            </a:r>
            <a:r>
              <a:rPr lang="as-IN" sz="2400" dirty="0" smtClean="0">
                <a:latin typeface="NikoshBAN" panose="02000000000000000000" pitchFamily="2" charset="0"/>
                <a:cs typeface="NikoshBAN" panose="02000000000000000000" pitchFamily="2" charset="0"/>
              </a:rPr>
              <a:t>আ</a:t>
            </a:r>
            <a:r>
              <a:rPr lang="bn-IN" sz="2400" dirty="0" smtClean="0">
                <a:latin typeface="NikoshBAN" panose="02000000000000000000" pitchFamily="2" charset="0"/>
                <a:cs typeface="NikoshBAN" panose="02000000000000000000" pitchFamily="2" charset="0"/>
              </a:rPr>
              <a:t>য়</a:t>
            </a:r>
            <a:r>
              <a:rPr lang="as-IN" sz="2400" dirty="0" smtClean="0">
                <a:latin typeface="NikoshBAN" panose="02000000000000000000" pitchFamily="2" charset="0"/>
                <a:cs typeface="NikoshBAN" panose="02000000000000000000" pitchFamily="2" charset="0"/>
              </a:rPr>
              <a:t>তন</a:t>
            </a:r>
            <a:endParaRPr lang="en-US" sz="2400" dirty="0">
              <a:latin typeface="NikoshBAN" panose="02000000000000000000" pitchFamily="2" charset="0"/>
              <a:cs typeface="NikoshBAN" panose="02000000000000000000" pitchFamily="2" charset="0"/>
            </a:endParaRPr>
          </a:p>
        </p:txBody>
      </p:sp>
      <p:sp>
        <p:nvSpPr>
          <p:cNvPr id="10" name="Rectangle 9"/>
          <p:cNvSpPr/>
          <p:nvPr/>
        </p:nvSpPr>
        <p:spPr>
          <a:xfrm>
            <a:off x="457200" y="5400097"/>
            <a:ext cx="8240127"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যে প্রক্রিয়ায় কোন সিস্টেম এর তাপমাত্রা স্থির থাকে</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কিন্তু চাপ ও আয়তন পরিবর্তিত হয় তাকে সমোষ্ণ প্রক্রিয়া বলে।</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3" name="Rectangle 2"/>
          <p:cNvSpPr/>
          <p:nvPr/>
        </p:nvSpPr>
        <p:spPr>
          <a:xfrm>
            <a:off x="2792510" y="1840198"/>
            <a:ext cx="2514600" cy="4451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411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213374"/>
            <a:ext cx="83820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 সিস্টেমের অভ্যন্তরীণ শক্তি যদি </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J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এবং বাহ্যিক কাজ </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J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তাহলে প্রদত্ত তাপের পরিমাণ কত</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p>
        </p:txBody>
      </p:sp>
      <p:sp>
        <p:nvSpPr>
          <p:cNvPr id="4" name="Rectangle 3"/>
          <p:cNvSpPr/>
          <p:nvPr/>
        </p:nvSpPr>
        <p:spPr>
          <a:xfrm>
            <a:off x="466628" y="2302091"/>
            <a:ext cx="5835252"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সমোষ্ণ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প্রক্রি</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নিচের কোনটি স্থির থাকে</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p>
        </p:txBody>
      </p:sp>
      <p:sp>
        <p:nvSpPr>
          <p:cNvPr id="5" name="Rectangle 4"/>
          <p:cNvSpPr/>
          <p:nvPr/>
        </p:nvSpPr>
        <p:spPr>
          <a:xfrm>
            <a:off x="1524000" y="3415784"/>
            <a:ext cx="537327" cy="461665"/>
          </a:xfrm>
          <a:prstGeom prst="rect">
            <a:avLst/>
          </a:prstGeom>
        </p:spPr>
        <p:txBody>
          <a:bodyPr wrap="none">
            <a:spAutoFit/>
          </a:bodyPr>
          <a:lstStyle/>
          <a:p>
            <a:r>
              <a:rPr lang="as-IN" sz="2400" dirty="0">
                <a:latin typeface="NikoshBAN" panose="02000000000000000000" pitchFamily="2" charset="0"/>
                <a:cs typeface="NikoshBAN" panose="02000000000000000000" pitchFamily="2" charset="0"/>
              </a:rPr>
              <a:t>চাপ</a:t>
            </a:r>
            <a:endParaRPr lang="en-US" sz="2400" dirty="0">
              <a:latin typeface="NikoshBAN" panose="02000000000000000000" pitchFamily="2" charset="0"/>
              <a:cs typeface="NikoshBAN" panose="02000000000000000000" pitchFamily="2" charset="0"/>
            </a:endParaRPr>
          </a:p>
        </p:txBody>
      </p:sp>
      <p:sp>
        <p:nvSpPr>
          <p:cNvPr id="7" name="Oval 6"/>
          <p:cNvSpPr/>
          <p:nvPr/>
        </p:nvSpPr>
        <p:spPr>
          <a:xfrm>
            <a:off x="1219200" y="3448050"/>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86000" y="3448050"/>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49012" y="3448050"/>
            <a:ext cx="878767" cy="461665"/>
          </a:xfrm>
          <a:prstGeom prst="rect">
            <a:avLst/>
          </a:prstGeom>
        </p:spPr>
        <p:txBody>
          <a:bodyPr wrap="none">
            <a:spAutoFit/>
          </a:bodyPr>
          <a:lstStyle/>
          <a:p>
            <a:r>
              <a:rPr lang="as-IN" sz="2400" dirty="0" smtClean="0">
                <a:latin typeface="NikoshBAN" panose="02000000000000000000" pitchFamily="2" charset="0"/>
                <a:cs typeface="NikoshBAN" panose="02000000000000000000" pitchFamily="2" charset="0"/>
              </a:rPr>
              <a:t>আ</a:t>
            </a:r>
            <a:r>
              <a:rPr lang="bn-IN" sz="2400" dirty="0" smtClean="0">
                <a:latin typeface="NikoshBAN" panose="02000000000000000000" pitchFamily="2" charset="0"/>
                <a:cs typeface="NikoshBAN" panose="02000000000000000000" pitchFamily="2" charset="0"/>
              </a:rPr>
              <a:t>য়</a:t>
            </a:r>
            <a:r>
              <a:rPr lang="as-IN" sz="2400" dirty="0" smtClean="0">
                <a:latin typeface="NikoshBAN" panose="02000000000000000000" pitchFamily="2" charset="0"/>
                <a:cs typeface="NikoshBAN" panose="02000000000000000000" pitchFamily="2" charset="0"/>
              </a:rPr>
              <a:t>তন</a:t>
            </a:r>
            <a:endParaRPr lang="en-US" sz="2400" dirty="0">
              <a:latin typeface="NikoshBAN" panose="02000000000000000000" pitchFamily="2" charset="0"/>
              <a:cs typeface="NikoshBAN" panose="02000000000000000000" pitchFamily="2" charset="0"/>
            </a:endParaRPr>
          </a:p>
        </p:txBody>
      </p:sp>
      <p:sp>
        <p:nvSpPr>
          <p:cNvPr id="10" name="Oval 9"/>
          <p:cNvSpPr/>
          <p:nvPr/>
        </p:nvSpPr>
        <p:spPr>
          <a:xfrm>
            <a:off x="3636818" y="3480316"/>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41619" y="3448050"/>
            <a:ext cx="1016625" cy="461665"/>
          </a:xfrm>
          <a:prstGeom prst="rect">
            <a:avLst/>
          </a:prstGeom>
        </p:spPr>
        <p:txBody>
          <a:bodyPr wrap="none">
            <a:spAutoFit/>
          </a:bodyPr>
          <a:lstStyle/>
          <a:p>
            <a:r>
              <a:rPr lang="as-IN" sz="2400" dirty="0">
                <a:latin typeface="NikoshBAN" panose="02000000000000000000" pitchFamily="2" charset="0"/>
                <a:cs typeface="NikoshBAN" panose="02000000000000000000" pitchFamily="2" charset="0"/>
              </a:rPr>
              <a:t>তাপমাত্রা</a:t>
            </a:r>
            <a:endParaRPr lang="en-US" sz="2400" dirty="0">
              <a:latin typeface="NikoshBAN" panose="02000000000000000000" pitchFamily="2" charset="0"/>
              <a:cs typeface="NikoshBAN" panose="02000000000000000000" pitchFamily="2" charset="0"/>
            </a:endParaRPr>
          </a:p>
        </p:txBody>
      </p:sp>
      <p:sp>
        <p:nvSpPr>
          <p:cNvPr id="12" name="Oval 11"/>
          <p:cNvSpPr/>
          <p:nvPr/>
        </p:nvSpPr>
        <p:spPr>
          <a:xfrm>
            <a:off x="5022363" y="3474666"/>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73666" y="3429000"/>
            <a:ext cx="580608" cy="461665"/>
          </a:xfrm>
          <a:prstGeom prst="rect">
            <a:avLst/>
          </a:prstGeom>
        </p:spPr>
        <p:txBody>
          <a:bodyPr wrap="none">
            <a:spAutoFit/>
          </a:bodyPr>
          <a:lstStyle/>
          <a:p>
            <a:r>
              <a:rPr lang="as-IN" sz="2400" dirty="0">
                <a:latin typeface="NikoshBAN" panose="02000000000000000000" pitchFamily="2" charset="0"/>
                <a:cs typeface="NikoshBAN" panose="02000000000000000000" pitchFamily="2" charset="0"/>
              </a:rPr>
              <a:t>তাপ</a:t>
            </a:r>
            <a:endParaRPr lang="en-US" sz="2400" dirty="0">
              <a:latin typeface="NikoshBAN" panose="02000000000000000000" pitchFamily="2" charset="0"/>
              <a:cs typeface="NikoshBAN" panose="02000000000000000000" pitchFamily="2" charset="0"/>
            </a:endParaRPr>
          </a:p>
        </p:txBody>
      </p:sp>
      <p:sp>
        <p:nvSpPr>
          <p:cNvPr id="14" name="Oval 13"/>
          <p:cNvSpPr/>
          <p:nvPr/>
        </p:nvSpPr>
        <p:spPr>
          <a:xfrm>
            <a:off x="3636818" y="3483141"/>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08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hsc\thermodynamics\fig slide 2\maxresdefaul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633"/>
          <a:stretch/>
        </p:blipFill>
        <p:spPr bwMode="auto">
          <a:xfrm>
            <a:off x="1567349" y="1071286"/>
            <a:ext cx="5105400" cy="27387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4629444"/>
            <a:ext cx="26670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600" dirty="0" smtClean="0">
                <a:solidFill>
                  <a:srgbClr val="FF0000"/>
                </a:solidFill>
                <a:latin typeface="NikoshBAN" panose="02000000000000000000" pitchFamily="2" charset="0"/>
                <a:cs typeface="NikoshBAN" panose="02000000000000000000" pitchFamily="2" charset="0"/>
              </a:rPr>
              <a:t>রুদ্ধতাপী</a:t>
            </a:r>
            <a:r>
              <a:rPr lang="bn-IN" sz="3600" dirty="0">
                <a:solidFill>
                  <a:srgbClr val="FF0000"/>
                </a:solidFill>
                <a:latin typeface="NikoshBAN" panose="02000000000000000000" pitchFamily="2" charset="0"/>
                <a:cs typeface="NikoshBAN" panose="02000000000000000000" pitchFamily="2" charset="0"/>
              </a:rPr>
              <a:t>য়</a:t>
            </a:r>
            <a:r>
              <a:rPr lang="as-IN" sz="3600" dirty="0" smtClean="0">
                <a:solidFill>
                  <a:srgbClr val="FF0000"/>
                </a:solidFill>
                <a:latin typeface="NikoshBAN" panose="02000000000000000000" pitchFamily="2" charset="0"/>
                <a:cs typeface="NikoshBAN" panose="02000000000000000000" pitchFamily="2" charset="0"/>
              </a:rPr>
              <a:t> প্রক্রি</a:t>
            </a:r>
            <a:r>
              <a:rPr lang="bn-IN" sz="3600" dirty="0" smtClean="0">
                <a:solidFill>
                  <a:srgbClr val="FF0000"/>
                </a:solidFill>
                <a:latin typeface="NikoshBAN" panose="02000000000000000000" pitchFamily="2" charset="0"/>
                <a:cs typeface="NikoshBAN" panose="02000000000000000000" pitchFamily="2" charset="0"/>
              </a:rPr>
              <a:t>য়া </a:t>
            </a:r>
            <a:endParaRPr lang="en-US" sz="3600" dirty="0">
              <a:solidFill>
                <a:srgbClr val="FF0000"/>
              </a:solidFill>
              <a:latin typeface="NikoshBAN" panose="02000000000000000000" pitchFamily="2" charset="0"/>
              <a:cs typeface="NikoshBAN" panose="02000000000000000000" pitchFamily="2" charset="0"/>
            </a:endParaRPr>
          </a:p>
        </p:txBody>
      </p:sp>
      <p:sp>
        <p:nvSpPr>
          <p:cNvPr id="4" name="Rectangle 3"/>
          <p:cNvSpPr/>
          <p:nvPr/>
        </p:nvSpPr>
        <p:spPr>
          <a:xfrm>
            <a:off x="1567350" y="3738286"/>
            <a:ext cx="687277" cy="20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74533" y="1676543"/>
            <a:ext cx="1281120" cy="461665"/>
          </a:xfrm>
          <a:prstGeom prst="rect">
            <a:avLst/>
          </a:prstGeom>
        </p:spPr>
        <p:txBody>
          <a:bodyPr wrap="none">
            <a:spAutoFit/>
          </a:bodyPr>
          <a:lstStyle/>
          <a:p>
            <a:r>
              <a:rPr lang="as-IN" sz="2400" dirty="0">
                <a:latin typeface="NikoshBAN" panose="02000000000000000000" pitchFamily="2" charset="0"/>
                <a:cs typeface="NikoshBAN" panose="02000000000000000000" pitchFamily="2" charset="0"/>
              </a:rPr>
              <a:t>থার্মোমিটার</a:t>
            </a:r>
            <a:endParaRPr lang="en-US" sz="2400" dirty="0">
              <a:latin typeface="NikoshBAN" panose="02000000000000000000" pitchFamily="2" charset="0"/>
              <a:cs typeface="NikoshBAN" panose="02000000000000000000" pitchFamily="2" charset="0"/>
            </a:endParaRPr>
          </a:p>
        </p:txBody>
      </p:sp>
      <p:sp>
        <p:nvSpPr>
          <p:cNvPr id="7" name="Rectangle 6"/>
          <p:cNvSpPr/>
          <p:nvPr/>
        </p:nvSpPr>
        <p:spPr>
          <a:xfrm>
            <a:off x="6468575" y="2027873"/>
            <a:ext cx="2440867" cy="461665"/>
          </a:xfrm>
          <a:prstGeom prst="rect">
            <a:avLst/>
          </a:prstGeom>
        </p:spPr>
        <p:txBody>
          <a:bodyPr wrap="square">
            <a:spAutoFit/>
          </a:bodyPr>
          <a:lstStyle/>
          <a:p>
            <a:r>
              <a:rPr lang="as-IN" sz="2400" dirty="0">
                <a:latin typeface="NikoshBAN" panose="02000000000000000000" pitchFamily="2" charset="0"/>
                <a:cs typeface="NikoshBAN" panose="02000000000000000000" pitchFamily="2" charset="0"/>
              </a:rPr>
              <a:t>তাপমাত্রার পরিবর্তন </a:t>
            </a:r>
            <a:r>
              <a:rPr lang="as-IN" sz="2400" dirty="0" smtClean="0">
                <a:latin typeface="NikoshBAN" panose="02000000000000000000" pitchFamily="2" charset="0"/>
                <a:cs typeface="NikoshBAN" panose="02000000000000000000" pitchFamily="2" charset="0"/>
              </a:rPr>
              <a:t>হ</a:t>
            </a:r>
            <a:r>
              <a:rPr lang="bn-IN" sz="2400" dirty="0">
                <a:latin typeface="NikoshBAN" panose="02000000000000000000" pitchFamily="2" charset="0"/>
                <a:cs typeface="NikoshBAN" panose="02000000000000000000" pitchFamily="2" charset="0"/>
              </a:rPr>
              <a:t>য়</a:t>
            </a:r>
            <a:r>
              <a:rPr lang="as-IN" sz="2400" dirty="0" smtClean="0">
                <a:latin typeface="NikoshBAN" panose="02000000000000000000" pitchFamily="2" charset="0"/>
                <a:cs typeface="NikoshBAN" panose="02000000000000000000" pitchFamily="2" charset="0"/>
              </a:rPr>
              <a:t> </a:t>
            </a:r>
            <a:endParaRPr lang="en-US" sz="2400" dirty="0">
              <a:latin typeface="NikoshBAN" panose="02000000000000000000" pitchFamily="2" charset="0"/>
              <a:cs typeface="NikoshBAN" panose="02000000000000000000" pitchFamily="2" charset="0"/>
            </a:endParaRPr>
          </a:p>
        </p:txBody>
      </p:sp>
      <p:sp>
        <p:nvSpPr>
          <p:cNvPr id="5" name="Oval 4"/>
          <p:cNvSpPr/>
          <p:nvPr/>
        </p:nvSpPr>
        <p:spPr>
          <a:xfrm>
            <a:off x="4120050" y="1789353"/>
            <a:ext cx="268177" cy="811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4254137" y="2507180"/>
            <a:ext cx="2604250" cy="143589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704797" y="3974463"/>
            <a:ext cx="1600118" cy="461665"/>
          </a:xfrm>
          <a:prstGeom prst="rect">
            <a:avLst/>
          </a:prstGeom>
        </p:spPr>
        <p:txBody>
          <a:bodyPr wrap="none">
            <a:spAutoFit/>
          </a:bodyPr>
          <a:lstStyle/>
          <a:p>
            <a:r>
              <a:rPr lang="as-IN" sz="24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 অপরিবাহী</a:t>
            </a:r>
            <a:endParaRPr lang="en-US" sz="24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2" name="Rectangle 11"/>
          <p:cNvSpPr/>
          <p:nvPr/>
        </p:nvSpPr>
        <p:spPr>
          <a:xfrm>
            <a:off x="6468575" y="2394489"/>
            <a:ext cx="2320287" cy="461665"/>
          </a:xfrm>
          <a:prstGeom prst="rect">
            <a:avLst/>
          </a:prstGeom>
        </p:spPr>
        <p:txBody>
          <a:bodyPr wrap="square">
            <a:spAutoFit/>
          </a:bodyPr>
          <a:lstStyle/>
          <a:p>
            <a:r>
              <a:rPr lang="as-IN" sz="2400" dirty="0">
                <a:latin typeface="NikoshBAN" panose="02000000000000000000" pitchFamily="2" charset="0"/>
                <a:cs typeface="NikoshBAN" panose="02000000000000000000" pitchFamily="2" charset="0"/>
              </a:rPr>
              <a:t>তাপের পরিবর্তন </a:t>
            </a:r>
            <a:r>
              <a:rPr lang="as-IN" sz="2400" dirty="0" smtClean="0">
                <a:latin typeface="NikoshBAN" panose="02000000000000000000" pitchFamily="2" charset="0"/>
                <a:cs typeface="NikoshBAN" panose="02000000000000000000" pitchFamily="2" charset="0"/>
              </a:rPr>
              <a:t>হ</a:t>
            </a:r>
            <a:r>
              <a:rPr lang="bn-IN" sz="2400" dirty="0" smtClean="0">
                <a:latin typeface="NikoshBAN" panose="02000000000000000000" pitchFamily="2" charset="0"/>
                <a:cs typeface="NikoshBAN" panose="02000000000000000000" pitchFamily="2" charset="0"/>
              </a:rPr>
              <a:t>য়</a:t>
            </a:r>
            <a:r>
              <a:rPr lang="as-IN" sz="2400" dirty="0" smtClean="0">
                <a:latin typeface="NikoshBAN" panose="02000000000000000000" pitchFamily="2" charset="0"/>
                <a:cs typeface="NikoshBAN" panose="02000000000000000000" pitchFamily="2" charset="0"/>
              </a:rPr>
              <a:t>না</a:t>
            </a:r>
            <a:endParaRPr lang="en-US" sz="2400" dirty="0">
              <a:latin typeface="NikoshBAN" panose="02000000000000000000" pitchFamily="2" charset="0"/>
              <a:cs typeface="NikoshBAN" panose="02000000000000000000" pitchFamily="2" charset="0"/>
            </a:endParaRPr>
          </a:p>
        </p:txBody>
      </p:sp>
      <p:sp>
        <p:nvSpPr>
          <p:cNvPr id="14" name="Rectangle 13"/>
          <p:cNvSpPr/>
          <p:nvPr/>
        </p:nvSpPr>
        <p:spPr>
          <a:xfrm>
            <a:off x="457200" y="5245894"/>
            <a:ext cx="84582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যে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প্রক্রি</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 সিস্টেম এর তাপ</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স্থির থাকে</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কিন্তু চাপ ও </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আয়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তন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পরিবর্তিত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a:t>
            </a:r>
            <a:r>
              <a:rPr lang="bn-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তাকে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রুদ্ধতাপী</a:t>
            </a:r>
            <a:r>
              <a:rPr lang="bn-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প্রক্রি</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8" name="Rectangle 7"/>
          <p:cNvSpPr/>
          <p:nvPr/>
        </p:nvSpPr>
        <p:spPr>
          <a:xfrm>
            <a:off x="2864226" y="932333"/>
            <a:ext cx="2514600" cy="457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020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03" t="15874" r="18092" b="38670"/>
          <a:stretch/>
        </p:blipFill>
        <p:spPr bwMode="auto">
          <a:xfrm>
            <a:off x="3490125" y="352691"/>
            <a:ext cx="1905480" cy="69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09198"/>
            <a:ext cx="6919366" cy="488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0936247">
            <a:off x="1530695" y="3013600"/>
            <a:ext cx="4288779" cy="2431435"/>
          </a:xfrm>
          <a:prstGeom prst="rect">
            <a:avLst/>
          </a:prstGeom>
          <a:scene3d>
            <a:camera prst="isometricOffAxis2Left"/>
            <a:lightRig rig="threePt" dir="t"/>
          </a:scene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cs typeface="NikoshBAN" pitchFamily="2" charset="0"/>
              </a:rPr>
              <a:t> </a:t>
            </a:r>
            <a:r>
              <a:rPr kumimoji="0" lang="bn-IN" sz="3200" b="1" i="0" u="none" strike="noStrike" kern="0" cap="none" spc="50" normalizeH="0" baseline="0" noProof="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cs typeface="NikoshBAN" pitchFamily="2" charset="0"/>
              </a:rPr>
              <a:t>মোঃহাবিবুর রহমান </a:t>
            </a:r>
            <a:endParaRPr kumimoji="0" lang="en-US" sz="3200" b="1" i="0" u="none" strike="noStrike" kern="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NikoshBAN" pitchFamily="2" charset="0"/>
              <a:cs typeface="NikoshBAN"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NikoshBAN" pitchFamily="2" charset="0"/>
                <a:cs typeface="NikoshBAN" pitchFamily="2" charset="0"/>
              </a:rPr>
              <a:t>           </a:t>
            </a:r>
            <a:r>
              <a:rPr kumimoji="0" lang="bn-IN" sz="1800" b="1" i="0" u="none" strike="noStrike" kern="0" cap="none" spc="0" normalizeH="0" baseline="0" noProof="0" dirty="0" smtClean="0">
                <a:ln>
                  <a:noFill/>
                </a:ln>
                <a:solidFill>
                  <a:srgbClr val="002060"/>
                </a:solidFill>
                <a:effectLst/>
                <a:uLnTx/>
                <a:uFillTx/>
                <a:latin typeface="NikoshBAN" pitchFamily="2" charset="0"/>
                <a:cs typeface="NikoshBAN" pitchFamily="2" charset="0"/>
              </a:rPr>
              <a:t>ইনস্ট্রাক্টর (পদার্থবিজ্ঞান) </a:t>
            </a:r>
            <a:endParaRPr kumimoji="0" lang="en-US" sz="2400" b="1" i="0" u="none" strike="noStrike" kern="0" cap="none" spc="0" normalizeH="0" baseline="0" noProof="0" dirty="0">
              <a:ln>
                <a:noFill/>
              </a:ln>
              <a:solidFill>
                <a:srgbClr val="002060"/>
              </a:solidFill>
              <a:effectLst/>
              <a:uLnTx/>
              <a:uFillTx/>
              <a:latin typeface="NikoshBAN" pitchFamily="2" charset="0"/>
              <a:cs typeface="NikoshBAN"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NikoshBAN" pitchFamily="2" charset="0"/>
                <a:cs typeface="NikoshBAN" pitchFamily="2" charset="0"/>
              </a:rPr>
              <a:t>  </a:t>
            </a:r>
            <a:r>
              <a:rPr kumimoji="0" lang="bn-IN" sz="2400" b="1" i="0" u="none" strike="noStrike" kern="0" cap="none" spc="0" normalizeH="0" baseline="0" noProof="0" dirty="0" smtClean="0">
                <a:ln>
                  <a:noFill/>
                </a:ln>
                <a:solidFill>
                  <a:srgbClr val="002060"/>
                </a:solidFill>
                <a:effectLst/>
                <a:uLnTx/>
                <a:uFillTx/>
                <a:latin typeface="NikoshBAN" pitchFamily="2" charset="0"/>
                <a:cs typeface="NikoshBAN" pitchFamily="2" charset="0"/>
              </a:rPr>
              <a:t>টেকনিক্যাল স্কুল ও কলেজ </a:t>
            </a:r>
            <a:endParaRPr kumimoji="0" lang="bn-BD" sz="2400" b="1" i="0" u="none" strike="noStrike" kern="0" cap="none" spc="0" normalizeH="0" baseline="0" noProof="0" dirty="0">
              <a:ln>
                <a:noFill/>
              </a:ln>
              <a:solidFill>
                <a:srgbClr val="002060"/>
              </a:solidFill>
              <a:effectLst/>
              <a:uLnTx/>
              <a:uFillTx/>
              <a:latin typeface="NikoshBAN" pitchFamily="2" charset="0"/>
              <a:cs typeface="NikoshBAN"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NikoshBAN" pitchFamily="2" charset="0"/>
                <a:cs typeface="NikoshBAN" pitchFamily="2" charset="0"/>
              </a:rPr>
              <a:t>          </a:t>
            </a:r>
            <a:r>
              <a:rPr kumimoji="0" lang="en-US" sz="2400" b="1" i="0" u="none" strike="noStrike" kern="0" cap="none" spc="0" normalizeH="0" baseline="0" noProof="0" dirty="0" err="1" smtClean="0">
                <a:ln>
                  <a:noFill/>
                </a:ln>
                <a:solidFill>
                  <a:srgbClr val="002060"/>
                </a:solidFill>
                <a:effectLst/>
                <a:uLnTx/>
                <a:uFillTx/>
                <a:latin typeface="NikoshBAN" pitchFamily="2" charset="0"/>
                <a:cs typeface="NikoshBAN" pitchFamily="2" charset="0"/>
              </a:rPr>
              <a:t>কিশোরগঞ্জ</a:t>
            </a:r>
            <a:r>
              <a:rPr kumimoji="0" lang="bn-IN" sz="2400" b="1" i="0" u="none" strike="noStrike" kern="0" cap="none" spc="0" normalizeH="0" baseline="0" noProof="0" dirty="0" smtClean="0">
                <a:ln>
                  <a:noFill/>
                </a:ln>
                <a:solidFill>
                  <a:srgbClr val="002060"/>
                </a:solidFill>
                <a:effectLst/>
                <a:uLnTx/>
                <a:uFillTx/>
                <a:latin typeface="NikoshBAN" pitchFamily="2" charset="0"/>
                <a:cs typeface="NikoshBAN" pitchFamily="2" charset="0"/>
              </a:rPr>
              <a:t> </a:t>
            </a:r>
            <a:r>
              <a:rPr kumimoji="0" lang="bn-IN" sz="1800" b="1" i="0" u="none" strike="noStrike" kern="0" cap="none" spc="0" normalizeH="0" baseline="0" noProof="0" dirty="0" smtClean="0">
                <a:ln>
                  <a:noFill/>
                </a:ln>
                <a:solidFill>
                  <a:srgbClr val="002060"/>
                </a:solidFill>
                <a:effectLst/>
                <a:uLnTx/>
                <a:uFillTx/>
                <a:latin typeface="NikoshBAN" pitchFamily="2" charset="0"/>
                <a:cs typeface="NikoshBAN" pitchFamily="2" charset="0"/>
              </a:rPr>
              <a:t>।  </a:t>
            </a:r>
            <a:r>
              <a:rPr kumimoji="0" lang="bn-BD" sz="1800" b="1" i="0" u="none" strike="noStrike" kern="0" cap="none" spc="0" normalizeH="0" baseline="0" noProof="0" dirty="0" smtClean="0">
                <a:ln>
                  <a:noFill/>
                </a:ln>
                <a:solidFill>
                  <a:srgbClr val="002060"/>
                </a:solidFill>
                <a:effectLst/>
                <a:uLnTx/>
                <a:uFillTx/>
                <a:latin typeface="NikoshBAN" pitchFamily="2" charset="0"/>
                <a:cs typeface="NikoshBAN" pitchFamily="2" charset="0"/>
              </a:rPr>
              <a:t> </a:t>
            </a:r>
            <a:endParaRPr kumimoji="0" lang="en-US" sz="1800" b="1" i="0" u="none" strike="noStrike" kern="0" cap="none" spc="0" normalizeH="0" baseline="0" noProof="0" dirty="0" smtClean="0">
              <a:ln>
                <a:noFill/>
              </a:ln>
              <a:solidFill>
                <a:srgbClr val="002060"/>
              </a:solidFill>
              <a:effectLst/>
              <a:uLnTx/>
              <a:uFillTx/>
              <a:latin typeface="NikoshBAN" pitchFamily="2" charset="0"/>
              <a:cs typeface="NikoshBAN"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NikoshBAN" pitchFamily="2" charset="0"/>
                <a:cs typeface="NikoshBAN" pitchFamily="2" charset="0"/>
              </a:rPr>
              <a:t> </a:t>
            </a:r>
            <a:r>
              <a:rPr kumimoji="0" lang="en-US" sz="1800" b="1" i="0" u="none" strike="noStrike" kern="0" cap="none" spc="0" normalizeH="0" baseline="0" noProof="0" dirty="0" smtClean="0">
                <a:ln>
                  <a:noFill/>
                </a:ln>
                <a:solidFill>
                  <a:srgbClr val="002060"/>
                </a:solidFill>
                <a:effectLst/>
                <a:uLnTx/>
                <a:uFillTx/>
                <a:latin typeface="NikoshBAN" pitchFamily="2" charset="0"/>
                <a:cs typeface="NikoshBAN" pitchFamily="2" charset="0"/>
              </a:rPr>
              <a:t>     </a:t>
            </a:r>
            <a:r>
              <a:rPr kumimoji="0" lang="en-US" sz="2400" b="1" i="0" u="none" strike="noStrike" kern="0" cap="none" spc="0" normalizeH="0" baseline="0" noProof="0" dirty="0" smtClean="0">
                <a:ln>
                  <a:noFill/>
                </a:ln>
                <a:solidFill>
                  <a:srgbClr val="002060"/>
                </a:solidFill>
                <a:effectLst/>
                <a:uLnTx/>
                <a:uFillTx/>
                <a:latin typeface="NikoshBAN" pitchFamily="2" charset="0"/>
                <a:cs typeface="NikoshBAN" pitchFamily="2" charset="0"/>
              </a:rPr>
              <a:t>  0171</a:t>
            </a:r>
            <a:r>
              <a:rPr kumimoji="0" lang="bn-IN" sz="2400" b="1" i="0" u="none" strike="noStrike" kern="0" cap="none" spc="0" normalizeH="0" baseline="0" noProof="0" dirty="0" smtClean="0">
                <a:ln>
                  <a:noFill/>
                </a:ln>
                <a:solidFill>
                  <a:srgbClr val="002060"/>
                </a:solidFill>
                <a:effectLst/>
                <a:uLnTx/>
                <a:uFillTx/>
                <a:latin typeface="NikoshBAN" pitchFamily="2" charset="0"/>
                <a:cs typeface="NikoshBAN" pitchFamily="2" charset="0"/>
              </a:rPr>
              <a:t>৫৩৪২৯৩৪ </a:t>
            </a:r>
            <a:endParaRPr kumimoji="0" lang="en-US" sz="2400" b="1" i="0" u="none" strike="noStrike" kern="0" cap="none" spc="0" normalizeH="0" baseline="0" noProof="0" dirty="0" smtClean="0">
              <a:ln>
                <a:noFill/>
              </a:ln>
              <a:solidFill>
                <a:srgbClr val="002060"/>
              </a:solidFill>
              <a:effectLst/>
              <a:uLnTx/>
              <a:uFillTx/>
              <a:latin typeface="NikoshBAN" pitchFamily="2" charset="0"/>
              <a:cs typeface="NikoshBAN"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2060"/>
                </a:solidFill>
                <a:effectLst/>
                <a:uLnTx/>
                <a:uFillTx/>
                <a:latin typeface="NikoshBAN" pitchFamily="2" charset="0"/>
                <a:cs typeface="NikoshBAN" pitchFamily="2" charset="0"/>
              </a:rPr>
              <a:t>       </a:t>
            </a:r>
            <a:endParaRPr kumimoji="0" lang="en-US" sz="2400" b="0" i="0" u="none" strike="noStrike" kern="0" cap="none" spc="0" normalizeH="0" baseline="0" noProof="0" dirty="0">
              <a:ln>
                <a:noFill/>
              </a:ln>
              <a:solidFill>
                <a:srgbClr val="000000"/>
              </a:solidFill>
              <a:effectLst/>
              <a:uLnTx/>
              <a:uFillTx/>
            </a:endParaRPr>
          </a:p>
        </p:txBody>
      </p:sp>
      <p:sp>
        <p:nvSpPr>
          <p:cNvPr id="5" name="Rectangle 4"/>
          <p:cNvSpPr/>
          <p:nvPr/>
        </p:nvSpPr>
        <p:spPr>
          <a:xfrm>
            <a:off x="4965137" y="3257244"/>
            <a:ext cx="2716227" cy="1785104"/>
          </a:xfrm>
          <a:prstGeom prst="rect">
            <a:avLst/>
          </a:prstGeom>
          <a:scene3d>
            <a:camera prst="isometricOffAxis1Right"/>
            <a:lightRig rig="threePt" dir="t"/>
          </a:scene3d>
        </p:spPr>
        <p:txBody>
          <a:bodyPr wrap="square">
            <a:spAutoFit/>
          </a:bodyPr>
          <a:lstStyle/>
          <a:p>
            <a:pPr algn="ctr">
              <a:defRPr/>
            </a:pPr>
            <a:r>
              <a:rPr lang="bn-BD"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শ্রেণিঃ</a:t>
            </a:r>
            <a:r>
              <a:rPr lang="bn-IN"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দ্বাদশ </a:t>
            </a:r>
            <a:r>
              <a:rPr lang="en-US" sz="3200" b="1" spc="50" dirty="0" smtClean="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endParaRPr lang="en-US" sz="32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a:p>
            <a:pPr>
              <a:defRPr/>
            </a:pPr>
            <a:r>
              <a:rPr lang="en-US" b="1" dirty="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বিষয়ঃ</a:t>
            </a:r>
            <a:r>
              <a:rPr lang="en-US" sz="2000" b="1" dirty="0" smtClean="0">
                <a:solidFill>
                  <a:srgbClr val="002060"/>
                </a:solidFill>
                <a:latin typeface="NikoshBAN" pitchFamily="2" charset="0"/>
                <a:cs typeface="NikoshBAN" pitchFamily="2" charset="0"/>
              </a:rPr>
              <a:t> </a:t>
            </a:r>
            <a:r>
              <a:rPr lang="en-US" sz="2000" b="1" dirty="0" err="1" smtClean="0">
                <a:solidFill>
                  <a:srgbClr val="002060"/>
                </a:solidFill>
                <a:latin typeface="NikoshBAN" pitchFamily="2" charset="0"/>
                <a:cs typeface="NikoshBAN" pitchFamily="2" charset="0"/>
              </a:rPr>
              <a:t>পদার্থ</a:t>
            </a:r>
            <a:r>
              <a:rPr lang="bn-BD" sz="2000" b="1" dirty="0" smtClean="0">
                <a:solidFill>
                  <a:srgbClr val="002060"/>
                </a:solidFill>
                <a:latin typeface="NikoshBAN" pitchFamily="2" charset="0"/>
                <a:cs typeface="NikoshBAN" pitchFamily="2" charset="0"/>
              </a:rPr>
              <a:t> </a:t>
            </a:r>
            <a:r>
              <a:rPr lang="en-US" sz="2000" b="1" dirty="0" err="1" smtClean="0">
                <a:solidFill>
                  <a:srgbClr val="002060"/>
                </a:solidFill>
                <a:latin typeface="NikoshBAN" pitchFamily="2" charset="0"/>
                <a:cs typeface="NikoshBAN" pitchFamily="2" charset="0"/>
              </a:rPr>
              <a:t>বিজ্ঞান</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অধ্যায়ঃ</a:t>
            </a:r>
            <a:r>
              <a:rPr lang="bn-IN" sz="2000" b="1" dirty="0" smtClean="0">
                <a:solidFill>
                  <a:srgbClr val="002060"/>
                </a:solidFill>
                <a:latin typeface="NikoshBAN" pitchFamily="2" charset="0"/>
                <a:cs typeface="NikoshBAN" pitchFamily="2" charset="0"/>
              </a:rPr>
              <a:t> প্রথম </a:t>
            </a:r>
            <a:r>
              <a:rPr lang="en-US" sz="2000" b="1" dirty="0" smtClean="0">
                <a:solidFill>
                  <a:srgbClr val="002060"/>
                </a:solidFill>
                <a:latin typeface="NikoshBAN" pitchFamily="2" charset="0"/>
                <a:cs typeface="NikoshBAN" pitchFamily="2" charset="0"/>
              </a:rPr>
              <a:t> </a:t>
            </a:r>
            <a:r>
              <a:rPr lang="bn-BD" sz="2000" b="1" dirty="0" smtClean="0">
                <a:solidFill>
                  <a:srgbClr val="002060"/>
                </a:solidFill>
                <a:latin typeface="NikoshBAN" pitchFamily="2" charset="0"/>
                <a:cs typeface="NikoshBAN" pitchFamily="2" charset="0"/>
              </a:rPr>
              <a:t> </a:t>
            </a:r>
            <a:endParaRPr lang="en-US" sz="2000" b="1" dirty="0">
              <a:solidFill>
                <a:srgbClr val="002060"/>
              </a:solidFill>
              <a:latin typeface="NikoshBAN" pitchFamily="2" charset="0"/>
              <a:cs typeface="NikoshBAN" pitchFamily="2" charset="0"/>
            </a:endParaRPr>
          </a:p>
          <a:p>
            <a:pPr>
              <a:defRPr/>
            </a:pPr>
            <a:r>
              <a:rPr lang="en-US" sz="2000" b="1" dirty="0">
                <a:solidFill>
                  <a:srgbClr val="002060"/>
                </a:solidFill>
                <a:latin typeface="NikoshBAN" pitchFamily="2" charset="0"/>
                <a:cs typeface="NikoshBAN" pitchFamily="2" charset="0"/>
              </a:rPr>
              <a:t>             </a:t>
            </a:r>
            <a:r>
              <a:rPr lang="bn-BD" sz="2000" b="1" dirty="0">
                <a:solidFill>
                  <a:srgbClr val="002060"/>
                </a:solidFill>
                <a:latin typeface="NikoshBAN" pitchFamily="2" charset="0"/>
                <a:cs typeface="NikoshBAN" pitchFamily="2" charset="0"/>
              </a:rPr>
              <a:t>সময়ঃ ৪৫ মিনিট  </a:t>
            </a:r>
          </a:p>
          <a:p>
            <a:pPr>
              <a:defRPr/>
            </a:pPr>
            <a:endParaRPr lang="bn-BD" b="1" dirty="0">
              <a:solidFill>
                <a:srgbClr val="002060"/>
              </a:solidFill>
              <a:latin typeface="NikoshBAN" pitchFamily="2" charset="0"/>
              <a:cs typeface="NikoshBAN" pitchFamily="2"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6878" y="1499430"/>
            <a:ext cx="1428206" cy="1639054"/>
          </a:xfrm>
          <a:prstGeom prst="ellipse">
            <a:avLst/>
          </a:prstGeom>
          <a:ln>
            <a:noFill/>
          </a:ln>
          <a:effectLst>
            <a:softEdge rad="112500"/>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651" t="3334" r="6146" b="3055"/>
          <a:stretch/>
        </p:blipFill>
        <p:spPr>
          <a:xfrm rot="19940062">
            <a:off x="1843047" y="4570086"/>
            <a:ext cx="481666" cy="90682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2147" y="1611199"/>
            <a:ext cx="1130043" cy="1527285"/>
          </a:xfrm>
          <a:prstGeom prst="rect">
            <a:avLst/>
          </a:prstGeom>
        </p:spPr>
      </p:pic>
    </p:spTree>
    <p:extLst>
      <p:ext uri="{BB962C8B-B14F-4D97-AF65-F5344CB8AC3E}">
        <p14:creationId xmlns:p14="http://schemas.microsoft.com/office/powerpoint/2010/main" val="40529330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hsc\thermodynamics\fig slide 2\maxresdefaul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763" b="4633"/>
          <a:stretch/>
        </p:blipFill>
        <p:spPr bwMode="auto">
          <a:xfrm>
            <a:off x="5486399" y="1071286"/>
            <a:ext cx="1186349" cy="27387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4629444"/>
            <a:ext cx="26670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600" dirty="0" smtClean="0">
                <a:solidFill>
                  <a:srgbClr val="FF0000"/>
                </a:solidFill>
                <a:latin typeface="NikoshBAN" panose="02000000000000000000" pitchFamily="2" charset="0"/>
                <a:cs typeface="NikoshBAN" panose="02000000000000000000" pitchFamily="2" charset="0"/>
              </a:rPr>
              <a:t>রুদ্ধতাপী</a:t>
            </a:r>
            <a:r>
              <a:rPr lang="bn-IN" sz="3600" dirty="0">
                <a:solidFill>
                  <a:srgbClr val="FF0000"/>
                </a:solidFill>
                <a:latin typeface="NikoshBAN" panose="02000000000000000000" pitchFamily="2" charset="0"/>
                <a:cs typeface="NikoshBAN" panose="02000000000000000000" pitchFamily="2" charset="0"/>
              </a:rPr>
              <a:t>য়</a:t>
            </a:r>
            <a:r>
              <a:rPr lang="as-IN" sz="3600" dirty="0" smtClean="0">
                <a:solidFill>
                  <a:srgbClr val="FF0000"/>
                </a:solidFill>
                <a:latin typeface="NikoshBAN" panose="02000000000000000000" pitchFamily="2" charset="0"/>
                <a:cs typeface="NikoshBAN" panose="02000000000000000000" pitchFamily="2" charset="0"/>
              </a:rPr>
              <a:t> প্রক্রি</a:t>
            </a:r>
            <a:r>
              <a:rPr lang="bn-IN" sz="3600" dirty="0" smtClean="0">
                <a:solidFill>
                  <a:srgbClr val="FF0000"/>
                </a:solidFill>
                <a:latin typeface="NikoshBAN" panose="02000000000000000000" pitchFamily="2" charset="0"/>
                <a:cs typeface="NikoshBAN" panose="02000000000000000000" pitchFamily="2" charset="0"/>
              </a:rPr>
              <a:t>য়া </a:t>
            </a:r>
            <a:endParaRPr lang="en-US" sz="3600" dirty="0">
              <a:solidFill>
                <a:srgbClr val="FF0000"/>
              </a:solidFill>
              <a:latin typeface="NikoshBAN" panose="02000000000000000000" pitchFamily="2" charset="0"/>
              <a:cs typeface="NikoshBAN" panose="02000000000000000000" pitchFamily="2" charset="0"/>
            </a:endParaRPr>
          </a:p>
        </p:txBody>
      </p:sp>
      <p:sp>
        <p:nvSpPr>
          <p:cNvPr id="4" name="Rectangle 3"/>
          <p:cNvSpPr/>
          <p:nvPr/>
        </p:nvSpPr>
        <p:spPr>
          <a:xfrm>
            <a:off x="1567350" y="3738286"/>
            <a:ext cx="687277" cy="20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74533" y="1676543"/>
            <a:ext cx="1281120" cy="461665"/>
          </a:xfrm>
          <a:prstGeom prst="rect">
            <a:avLst/>
          </a:prstGeom>
        </p:spPr>
        <p:txBody>
          <a:bodyPr wrap="none">
            <a:spAutoFit/>
          </a:bodyPr>
          <a:lstStyle/>
          <a:p>
            <a:r>
              <a:rPr lang="as-IN" sz="2400" dirty="0">
                <a:latin typeface="NikoshBAN" panose="02000000000000000000" pitchFamily="2" charset="0"/>
                <a:cs typeface="NikoshBAN" panose="02000000000000000000" pitchFamily="2" charset="0"/>
              </a:rPr>
              <a:t>থার্মোমিটার</a:t>
            </a:r>
            <a:endParaRPr lang="en-US" sz="2400" dirty="0">
              <a:latin typeface="NikoshBAN" panose="02000000000000000000" pitchFamily="2" charset="0"/>
              <a:cs typeface="NikoshBAN" panose="02000000000000000000" pitchFamily="2" charset="0"/>
            </a:endParaRPr>
          </a:p>
        </p:txBody>
      </p:sp>
      <p:sp>
        <p:nvSpPr>
          <p:cNvPr id="7" name="Rectangle 6"/>
          <p:cNvSpPr/>
          <p:nvPr/>
        </p:nvSpPr>
        <p:spPr>
          <a:xfrm>
            <a:off x="6468575" y="2027873"/>
            <a:ext cx="2440867" cy="461665"/>
          </a:xfrm>
          <a:prstGeom prst="rect">
            <a:avLst/>
          </a:prstGeom>
        </p:spPr>
        <p:txBody>
          <a:bodyPr wrap="square">
            <a:spAutoFit/>
          </a:bodyPr>
          <a:lstStyle/>
          <a:p>
            <a:r>
              <a:rPr lang="as-IN" sz="2400" dirty="0">
                <a:latin typeface="NikoshBAN" panose="02000000000000000000" pitchFamily="2" charset="0"/>
                <a:cs typeface="NikoshBAN" panose="02000000000000000000" pitchFamily="2" charset="0"/>
              </a:rPr>
              <a:t>তাপমাত্রার পরিবর্তন </a:t>
            </a:r>
            <a:r>
              <a:rPr lang="as-IN" sz="2400" dirty="0" smtClean="0">
                <a:latin typeface="NikoshBAN" panose="02000000000000000000" pitchFamily="2" charset="0"/>
                <a:cs typeface="NikoshBAN" panose="02000000000000000000" pitchFamily="2" charset="0"/>
              </a:rPr>
              <a:t>হ</a:t>
            </a:r>
            <a:r>
              <a:rPr lang="bn-IN" sz="2400" dirty="0">
                <a:latin typeface="NikoshBAN" panose="02000000000000000000" pitchFamily="2" charset="0"/>
                <a:cs typeface="NikoshBAN" panose="02000000000000000000" pitchFamily="2" charset="0"/>
              </a:rPr>
              <a:t>য়</a:t>
            </a:r>
            <a:r>
              <a:rPr lang="as-IN" sz="2400" dirty="0" smtClean="0">
                <a:latin typeface="NikoshBAN" panose="02000000000000000000" pitchFamily="2" charset="0"/>
                <a:cs typeface="NikoshBAN" panose="02000000000000000000" pitchFamily="2" charset="0"/>
              </a:rPr>
              <a:t> </a:t>
            </a:r>
            <a:endParaRPr lang="en-US" sz="2400" dirty="0">
              <a:latin typeface="NikoshBAN" panose="02000000000000000000" pitchFamily="2" charset="0"/>
              <a:cs typeface="NikoshBAN" panose="02000000000000000000" pitchFamily="2" charset="0"/>
            </a:endParaRPr>
          </a:p>
        </p:txBody>
      </p:sp>
      <p:sp>
        <p:nvSpPr>
          <p:cNvPr id="12" name="Rectangle 11"/>
          <p:cNvSpPr/>
          <p:nvPr/>
        </p:nvSpPr>
        <p:spPr>
          <a:xfrm>
            <a:off x="6468575" y="2394489"/>
            <a:ext cx="2320287" cy="461665"/>
          </a:xfrm>
          <a:prstGeom prst="rect">
            <a:avLst/>
          </a:prstGeom>
        </p:spPr>
        <p:txBody>
          <a:bodyPr wrap="square">
            <a:spAutoFit/>
          </a:bodyPr>
          <a:lstStyle/>
          <a:p>
            <a:r>
              <a:rPr lang="as-IN" sz="2400" dirty="0">
                <a:latin typeface="NikoshBAN" panose="02000000000000000000" pitchFamily="2" charset="0"/>
                <a:cs typeface="NikoshBAN" panose="02000000000000000000" pitchFamily="2" charset="0"/>
              </a:rPr>
              <a:t>তাপের পরিবর্তন </a:t>
            </a:r>
            <a:r>
              <a:rPr lang="as-IN" sz="2400" dirty="0" smtClean="0">
                <a:latin typeface="NikoshBAN" panose="02000000000000000000" pitchFamily="2" charset="0"/>
                <a:cs typeface="NikoshBAN" panose="02000000000000000000" pitchFamily="2" charset="0"/>
              </a:rPr>
              <a:t>হ</a:t>
            </a:r>
            <a:r>
              <a:rPr lang="bn-IN" sz="2400" dirty="0" smtClean="0">
                <a:latin typeface="NikoshBAN" panose="02000000000000000000" pitchFamily="2" charset="0"/>
                <a:cs typeface="NikoshBAN" panose="02000000000000000000" pitchFamily="2" charset="0"/>
              </a:rPr>
              <a:t>য়</a:t>
            </a:r>
            <a:r>
              <a:rPr lang="as-IN" sz="2400" dirty="0" smtClean="0">
                <a:latin typeface="NikoshBAN" panose="02000000000000000000" pitchFamily="2" charset="0"/>
                <a:cs typeface="NikoshBAN" panose="02000000000000000000" pitchFamily="2" charset="0"/>
              </a:rPr>
              <a:t>না</a:t>
            </a:r>
            <a:endParaRPr lang="en-US" sz="2400" dirty="0">
              <a:latin typeface="NikoshBAN" panose="02000000000000000000" pitchFamily="2" charset="0"/>
              <a:cs typeface="NikoshBAN" panose="02000000000000000000" pitchFamily="2" charset="0"/>
            </a:endParaRPr>
          </a:p>
        </p:txBody>
      </p:sp>
      <p:sp>
        <p:nvSpPr>
          <p:cNvPr id="14" name="Rectangle 13"/>
          <p:cNvSpPr/>
          <p:nvPr/>
        </p:nvSpPr>
        <p:spPr>
          <a:xfrm>
            <a:off x="457200" y="5245894"/>
            <a:ext cx="84582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যে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প্রক্রি</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 সিস্টেম এর তাপ</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স্থির থাকে</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কিন্তু চাপ ও </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আয়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তন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পরিবর্তিত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a:t>
            </a:r>
            <a:r>
              <a:rPr lang="bn-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তাকে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রুদ্ধতাপী</a:t>
            </a:r>
            <a:r>
              <a:rPr lang="bn-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প্রক্রি</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8" name="Rectangle 7"/>
          <p:cNvSpPr/>
          <p:nvPr/>
        </p:nvSpPr>
        <p:spPr>
          <a:xfrm>
            <a:off x="2864226" y="932333"/>
            <a:ext cx="2514600" cy="457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2" descr="F:\2nd Paper IMAJE\THERMODYNAMICS\Adibatic process 1.gif"/>
          <p:cNvPicPr>
            <a:picLocks noChangeAspect="1" noChangeArrowheads="1" noCrop="1"/>
          </p:cNvPicPr>
          <p:nvPr/>
        </p:nvPicPr>
        <p:blipFill>
          <a:blip r:embed="rId3"/>
          <a:srcRect/>
          <a:stretch>
            <a:fillRect/>
          </a:stretch>
        </p:blipFill>
        <p:spPr bwMode="auto">
          <a:xfrm>
            <a:off x="1432049" y="932333"/>
            <a:ext cx="4239364" cy="3179523"/>
          </a:xfrm>
          <a:prstGeom prst="rect">
            <a:avLst/>
          </a:prstGeom>
          <a:noFill/>
        </p:spPr>
      </p:pic>
    </p:spTree>
    <p:extLst>
      <p:ext uri="{BB962C8B-B14F-4D97-AF65-F5344CB8AC3E}">
        <p14:creationId xmlns:p14="http://schemas.microsoft.com/office/powerpoint/2010/main" val="52123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hsc\thermodynamics\fig slide 2\isochor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6328" y="1014626"/>
            <a:ext cx="4864071" cy="2566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662588" y="4349306"/>
            <a:ext cx="2757486"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as-IN" sz="36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a:t>
            </a:r>
            <a:r>
              <a:rPr lang="bn-IN" sz="36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আয়</a:t>
            </a:r>
            <a:r>
              <a:rPr lang="as-IN" sz="36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তন প্রক্রি</a:t>
            </a:r>
            <a:r>
              <a:rPr lang="bn-IN" sz="36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endParaRPr lang="en-US"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4" name="Rectangle 3"/>
          <p:cNvSpPr/>
          <p:nvPr/>
        </p:nvSpPr>
        <p:spPr>
          <a:xfrm>
            <a:off x="762000" y="4191000"/>
            <a:ext cx="533400" cy="7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05400" y="4129971"/>
            <a:ext cx="533400" cy="7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2588" y="5029011"/>
            <a:ext cx="8240127"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600" dirty="0">
                <a:latin typeface="NikoshBAN" panose="02000000000000000000" pitchFamily="2" charset="0"/>
                <a:cs typeface="NikoshBAN" panose="02000000000000000000" pitchFamily="2" charset="0"/>
              </a:rPr>
              <a:t>যে </a:t>
            </a:r>
            <a:r>
              <a:rPr lang="as-IN" sz="3600" dirty="0" smtClean="0">
                <a:latin typeface="NikoshBAN" panose="02000000000000000000" pitchFamily="2" charset="0"/>
                <a:cs typeface="NikoshBAN" panose="02000000000000000000" pitchFamily="2" charset="0"/>
              </a:rPr>
              <a:t>প্রক্রি</a:t>
            </a:r>
            <a:r>
              <a:rPr lang="bn-IN" sz="3600" dirty="0" smtClean="0">
                <a:latin typeface="NikoshBAN" panose="02000000000000000000" pitchFamily="2" charset="0"/>
                <a:cs typeface="NikoshBAN" panose="02000000000000000000" pitchFamily="2" charset="0"/>
              </a:rPr>
              <a:t>য়ায়</a:t>
            </a:r>
            <a:r>
              <a:rPr lang="as-IN" sz="3600" dirty="0" smtClean="0">
                <a:latin typeface="NikoshBAN" panose="02000000000000000000" pitchFamily="2" charset="0"/>
                <a:cs typeface="NikoshBAN" panose="02000000000000000000" pitchFamily="2" charset="0"/>
              </a:rPr>
              <a:t> </a:t>
            </a:r>
            <a:r>
              <a:rPr lang="as-IN" sz="3600" dirty="0">
                <a:latin typeface="NikoshBAN" panose="02000000000000000000" pitchFamily="2" charset="0"/>
                <a:cs typeface="NikoshBAN" panose="02000000000000000000" pitchFamily="2" charset="0"/>
              </a:rPr>
              <a:t>কোন সিস্টেম এর </a:t>
            </a:r>
            <a:r>
              <a:rPr lang="as-IN" sz="3600" dirty="0" smtClean="0">
                <a:latin typeface="NikoshBAN" panose="02000000000000000000" pitchFamily="2" charset="0"/>
                <a:cs typeface="NikoshBAN" panose="02000000000000000000" pitchFamily="2" charset="0"/>
              </a:rPr>
              <a:t>আ</a:t>
            </a:r>
            <a:r>
              <a:rPr lang="bn-IN" sz="3600" dirty="0">
                <a:latin typeface="NikoshBAN" panose="02000000000000000000" pitchFamily="2" charset="0"/>
                <a:cs typeface="NikoshBAN" panose="02000000000000000000" pitchFamily="2" charset="0"/>
              </a:rPr>
              <a:t>য়</a:t>
            </a:r>
            <a:r>
              <a:rPr lang="as-IN" sz="3600" dirty="0" smtClean="0">
                <a:latin typeface="NikoshBAN" panose="02000000000000000000" pitchFamily="2" charset="0"/>
                <a:cs typeface="NikoshBAN" panose="02000000000000000000" pitchFamily="2" charset="0"/>
              </a:rPr>
              <a:t>তন</a:t>
            </a:r>
            <a:r>
              <a:rPr lang="en-US" sz="3600" dirty="0" smtClean="0">
                <a:latin typeface="NikoshBAN" panose="02000000000000000000" pitchFamily="2" charset="0"/>
                <a:cs typeface="NikoshBAN" panose="02000000000000000000" pitchFamily="2" charset="0"/>
              </a:rPr>
              <a:t> </a:t>
            </a:r>
            <a:r>
              <a:rPr lang="as-IN" sz="3600" dirty="0">
                <a:latin typeface="NikoshBAN" panose="02000000000000000000" pitchFamily="2" charset="0"/>
                <a:cs typeface="NikoshBAN" panose="02000000000000000000" pitchFamily="2" charset="0"/>
              </a:rPr>
              <a:t>স্থির থাকে</a:t>
            </a:r>
            <a:r>
              <a:rPr lang="en-US" sz="3600" dirty="0">
                <a:latin typeface="NikoshBAN" panose="02000000000000000000" pitchFamily="2" charset="0"/>
                <a:cs typeface="NikoshBAN" panose="02000000000000000000" pitchFamily="2" charset="0"/>
              </a:rPr>
              <a:t> </a:t>
            </a:r>
            <a:r>
              <a:rPr lang="as-IN" sz="3600" dirty="0">
                <a:latin typeface="NikoshBAN" panose="02000000000000000000" pitchFamily="2" charset="0"/>
                <a:cs typeface="NikoshBAN" panose="02000000000000000000" pitchFamily="2" charset="0"/>
              </a:rPr>
              <a:t>তাকে </a:t>
            </a:r>
            <a:r>
              <a:rPr lang="as-IN" sz="3600" dirty="0" smtClean="0">
                <a:latin typeface="NikoshBAN" panose="02000000000000000000" pitchFamily="2" charset="0"/>
                <a:cs typeface="NikoshBAN" panose="02000000000000000000" pitchFamily="2" charset="0"/>
              </a:rPr>
              <a:t>সমআ</a:t>
            </a:r>
            <a:r>
              <a:rPr lang="bn-IN" sz="3600" dirty="0" smtClean="0">
                <a:latin typeface="NikoshBAN" panose="02000000000000000000" pitchFamily="2" charset="0"/>
                <a:cs typeface="NikoshBAN" panose="02000000000000000000" pitchFamily="2" charset="0"/>
              </a:rPr>
              <a:t>য়</a:t>
            </a:r>
            <a:r>
              <a:rPr lang="as-IN" sz="3600" dirty="0" smtClean="0">
                <a:latin typeface="NikoshBAN" panose="02000000000000000000" pitchFamily="2" charset="0"/>
                <a:cs typeface="NikoshBAN" panose="02000000000000000000" pitchFamily="2" charset="0"/>
              </a:rPr>
              <a:t>তন প্রক্রি</a:t>
            </a:r>
            <a:r>
              <a:rPr lang="bn-IN" sz="3600" dirty="0" smtClean="0">
                <a:latin typeface="NikoshBAN" panose="02000000000000000000" pitchFamily="2" charset="0"/>
                <a:cs typeface="NikoshBAN" panose="02000000000000000000" pitchFamily="2" charset="0"/>
              </a:rPr>
              <a:t>য়া</a:t>
            </a:r>
            <a:r>
              <a:rPr lang="as-IN" sz="3600" dirty="0" smtClean="0">
                <a:latin typeface="NikoshBAN" panose="02000000000000000000" pitchFamily="2" charset="0"/>
                <a:cs typeface="NikoshBAN" panose="02000000000000000000" pitchFamily="2" charset="0"/>
              </a:rPr>
              <a:t> </a:t>
            </a:r>
            <a:r>
              <a:rPr lang="as-IN" sz="3600" dirty="0">
                <a:latin typeface="NikoshBAN" panose="02000000000000000000" pitchFamily="2" charset="0"/>
                <a:cs typeface="NikoshBAN" panose="02000000000000000000" pitchFamily="2" charset="0"/>
              </a:rPr>
              <a:t>বলে</a:t>
            </a:r>
            <a:r>
              <a:rPr lang="as-IN" sz="3600" dirty="0" smtClean="0">
                <a:latin typeface="NikoshBAN" panose="02000000000000000000" pitchFamily="2" charset="0"/>
                <a:cs typeface="NikoshBAN" panose="02000000000000000000" pitchFamily="2" charset="0"/>
              </a:rPr>
              <a:t>।</a:t>
            </a:r>
            <a:r>
              <a:rPr lang="bn-IN" sz="3600" dirty="0" smtClean="0">
                <a:latin typeface="NikoshBAN" panose="02000000000000000000" pitchFamily="2" charset="0"/>
                <a:cs typeface="NikoshBAN" panose="02000000000000000000" pitchFamily="2" charset="0"/>
              </a:rPr>
              <a:t> </a:t>
            </a:r>
            <a:endParaRPr lang="en-US" sz="3600" dirty="0">
              <a:latin typeface="NikoshBAN" panose="02000000000000000000" pitchFamily="2" charset="0"/>
              <a:cs typeface="NikoshBAN" panose="02000000000000000000" pitchFamily="2" charset="0"/>
            </a:endParaRPr>
          </a:p>
        </p:txBody>
      </p:sp>
      <p:sp>
        <p:nvSpPr>
          <p:cNvPr id="6" name="Rectangle 5"/>
          <p:cNvSpPr/>
          <p:nvPr/>
        </p:nvSpPr>
        <p:spPr>
          <a:xfrm>
            <a:off x="3505200" y="851647"/>
            <a:ext cx="2362200" cy="457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301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4191000"/>
            <a:ext cx="533400" cy="7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G:\hsc\thermodynamics\fig slide 2\isobar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966988"/>
            <a:ext cx="5396274" cy="2954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5105400" y="4129971"/>
            <a:ext cx="533400" cy="7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4557" y="4394822"/>
            <a:ext cx="2246128"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as-IN"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সমচাপ </a:t>
            </a:r>
            <a:r>
              <a:rPr lang="as-IN" sz="36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প্রক্রি</a:t>
            </a:r>
            <a:r>
              <a:rPr lang="bn-IN" sz="36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endParaRPr lang="en-US" sz="36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0" name="Rectangle 9"/>
          <p:cNvSpPr/>
          <p:nvPr/>
        </p:nvSpPr>
        <p:spPr>
          <a:xfrm>
            <a:off x="554557" y="5041153"/>
            <a:ext cx="8240127"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latin typeface="NikoshBAN" panose="02000000000000000000" pitchFamily="2" charset="0"/>
                <a:cs typeface="NikoshBAN" panose="02000000000000000000" pitchFamily="2" charset="0"/>
              </a:rPr>
              <a:t>যে </a:t>
            </a:r>
            <a:r>
              <a:rPr lang="as-IN" sz="3200" dirty="0" smtClean="0">
                <a:latin typeface="NikoshBAN" panose="02000000000000000000" pitchFamily="2" charset="0"/>
                <a:cs typeface="NikoshBAN" panose="02000000000000000000" pitchFamily="2" charset="0"/>
              </a:rPr>
              <a:t>প্রক্রি</a:t>
            </a:r>
            <a:r>
              <a:rPr lang="bn-IN" sz="3200" dirty="0" smtClean="0">
                <a:latin typeface="NikoshBAN" panose="02000000000000000000" pitchFamily="2" charset="0"/>
                <a:cs typeface="NikoshBAN" panose="02000000000000000000" pitchFamily="2" charset="0"/>
              </a:rPr>
              <a:t>য়ায়</a:t>
            </a:r>
            <a:r>
              <a:rPr lang="as-IN" sz="3200" dirty="0" smtClean="0">
                <a:latin typeface="NikoshBAN" panose="02000000000000000000" pitchFamily="2" charset="0"/>
                <a:cs typeface="NikoshBAN" panose="02000000000000000000" pitchFamily="2" charset="0"/>
              </a:rPr>
              <a:t> </a:t>
            </a:r>
            <a:r>
              <a:rPr lang="as-IN" sz="3200" dirty="0">
                <a:latin typeface="NikoshBAN" panose="02000000000000000000" pitchFamily="2" charset="0"/>
                <a:cs typeface="NikoshBAN" panose="02000000000000000000" pitchFamily="2" charset="0"/>
              </a:rPr>
              <a:t>কোন সিস্টেম এর চাপ</a:t>
            </a:r>
            <a:r>
              <a:rPr lang="en-US" sz="3200" dirty="0">
                <a:latin typeface="NikoshBAN" panose="02000000000000000000" pitchFamily="2" charset="0"/>
                <a:cs typeface="NikoshBAN" panose="02000000000000000000" pitchFamily="2" charset="0"/>
              </a:rPr>
              <a:t> </a:t>
            </a:r>
            <a:r>
              <a:rPr lang="as-IN" sz="3200" dirty="0">
                <a:latin typeface="NikoshBAN" panose="02000000000000000000" pitchFamily="2" charset="0"/>
                <a:cs typeface="NikoshBAN" panose="02000000000000000000" pitchFamily="2" charset="0"/>
              </a:rPr>
              <a:t>স্থির থাকে</a:t>
            </a:r>
            <a:r>
              <a:rPr lang="en-US" sz="3200" dirty="0">
                <a:latin typeface="NikoshBAN" panose="02000000000000000000" pitchFamily="2" charset="0"/>
                <a:cs typeface="NikoshBAN" panose="02000000000000000000" pitchFamily="2" charset="0"/>
              </a:rPr>
              <a:t> </a:t>
            </a:r>
            <a:r>
              <a:rPr lang="as-IN" sz="3200" dirty="0">
                <a:latin typeface="NikoshBAN" panose="02000000000000000000" pitchFamily="2" charset="0"/>
                <a:cs typeface="NikoshBAN" panose="02000000000000000000" pitchFamily="2" charset="0"/>
              </a:rPr>
              <a:t>তাকে সমচাপ </a:t>
            </a:r>
            <a:r>
              <a:rPr lang="as-IN" sz="3200" dirty="0" smtClean="0">
                <a:latin typeface="NikoshBAN" panose="02000000000000000000" pitchFamily="2" charset="0"/>
                <a:cs typeface="NikoshBAN" panose="02000000000000000000" pitchFamily="2" charset="0"/>
              </a:rPr>
              <a:t>প্রক্রি</a:t>
            </a:r>
            <a:r>
              <a:rPr lang="bn-IN" sz="3200" dirty="0" smtClean="0">
                <a:latin typeface="NikoshBAN" panose="02000000000000000000" pitchFamily="2" charset="0"/>
                <a:cs typeface="NikoshBAN" panose="02000000000000000000" pitchFamily="2" charset="0"/>
              </a:rPr>
              <a:t>য়া</a:t>
            </a:r>
            <a:r>
              <a:rPr lang="as-IN" sz="3200" dirty="0" smtClean="0">
                <a:latin typeface="NikoshBAN" panose="02000000000000000000" pitchFamily="2" charset="0"/>
                <a:cs typeface="NikoshBAN" panose="02000000000000000000" pitchFamily="2" charset="0"/>
              </a:rPr>
              <a:t> </a:t>
            </a:r>
            <a:r>
              <a:rPr lang="as-IN" sz="3200" dirty="0">
                <a:latin typeface="NikoshBAN" panose="02000000000000000000" pitchFamily="2" charset="0"/>
                <a:cs typeface="NikoshBAN" panose="02000000000000000000" pitchFamily="2" charset="0"/>
              </a:rPr>
              <a:t>বলে।</a:t>
            </a:r>
            <a:endParaRPr lang="en-US" sz="3200" dirty="0">
              <a:latin typeface="NikoshBAN" panose="02000000000000000000" pitchFamily="2" charset="0"/>
              <a:cs typeface="NikoshBAN" panose="02000000000000000000" pitchFamily="2" charset="0"/>
            </a:endParaRPr>
          </a:p>
        </p:txBody>
      </p:sp>
      <p:sp>
        <p:nvSpPr>
          <p:cNvPr id="6" name="Rectangle 5"/>
          <p:cNvSpPr/>
          <p:nvPr/>
        </p:nvSpPr>
        <p:spPr>
          <a:xfrm>
            <a:off x="3505200" y="838200"/>
            <a:ext cx="2362200" cy="457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9651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at engine"/>
          <p:cNvPicPr>
            <a:picLocks noChangeAspect="1" noChangeArrowheads="1"/>
          </p:cNvPicPr>
          <p:nvPr/>
        </p:nvPicPr>
        <p:blipFill rotWithShape="1">
          <a:blip r:embed="rId2">
            <a:extLst>
              <a:ext uri="{28A0092B-C50C-407E-A947-70E740481C1C}">
                <a14:useLocalDpi xmlns:a14="http://schemas.microsoft.com/office/drawing/2010/main" val="0"/>
              </a:ext>
            </a:extLst>
          </a:blip>
          <a:srcRect l="31151" t="16666" r="31716" b="21451"/>
          <a:stretch/>
        </p:blipFill>
        <p:spPr bwMode="auto">
          <a:xfrm>
            <a:off x="2438400" y="901825"/>
            <a:ext cx="4191000" cy="37732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40167" y="228600"/>
            <a:ext cx="3387466" cy="646331"/>
          </a:xfrm>
          <a:prstGeom prst="rect">
            <a:avLst/>
          </a:prstGeom>
          <a:solidFill>
            <a:srgbClr val="32D8E0"/>
          </a:solidFill>
        </p:spPr>
        <p:txBody>
          <a:bodyPr wrap="none">
            <a:spAutoFit/>
          </a:bodyPr>
          <a:lstStyle/>
          <a:p>
            <a:r>
              <a:rPr lang="as-IN" sz="3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 ইঞ্জিনের মূলনীতি </a:t>
            </a:r>
            <a:endParaRPr lang="as-IN" sz="3600" i="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3" name="Rectangle 2"/>
          <p:cNvSpPr/>
          <p:nvPr/>
        </p:nvSpPr>
        <p:spPr>
          <a:xfrm>
            <a:off x="76200" y="4724400"/>
            <a:ext cx="8915400" cy="1938992"/>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as-IN"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প্রত্যেক ইঞ্জিনেই একটি কার্যরত </a:t>
            </a:r>
            <a:r>
              <a:rPr lang="as-IN" sz="24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পদার্থ</a:t>
            </a:r>
            <a:r>
              <a:rPr lang="en-US" sz="24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থাকে। যেমন বাষ্পীয় ইঞ্জিনে বাষ্প কার্যরত বস্তু আবার পেট্রোল ইঞ্জিনে পেট্রোল কার্যরত বস্তু। কার্যরত পদার্থ উচ্চ তাপ-মাত্রার কোনো উৎস হতে তাপ গ্রহণ করে ওই তাপের কিছু অংশ কার্যে পরিণত করে এবং বাকি অংশ নিম্ন তাপমাত্রার তাপগ্রাহকে বর্জন করে। এভাবে কার্যরত বস্তুর ক্রমাগত তাপ গ্রহণ ও বর্জনে প্রত্যেকবার কিছু তাপ কাজে পরিণত হয়। এটিই তাপ ইঞ্জিনের </a:t>
            </a:r>
            <a:r>
              <a:rPr lang="as-IN" sz="24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মূলনীতি</a:t>
            </a:r>
            <a:r>
              <a:rPr lang="en-US" sz="2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24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30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par>
                          <p:cTn id="12" fill="hold">
                            <p:stCondLst>
                              <p:cond delay="4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381000"/>
            <a:ext cx="3026791" cy="646331"/>
          </a:xfrm>
          <a:prstGeom prst="rect">
            <a:avLst/>
          </a:prstGeom>
          <a:solidFill>
            <a:srgbClr val="32D8E0"/>
          </a:solidFill>
        </p:spPr>
        <p:txBody>
          <a:bodyPr wrap="none">
            <a:spAutoFit/>
          </a:bodyPr>
          <a:lstStyle/>
          <a:p>
            <a:r>
              <a:rPr lang="as-IN" sz="360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 ইঞ্জিনের দক্ষতা</a:t>
            </a:r>
            <a:endParaRPr lang="as-IN" sz="3600" i="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4" name="Rectangle 3"/>
          <p:cNvSpPr/>
          <p:nvPr/>
        </p:nvSpPr>
        <p:spPr>
          <a:xfrm>
            <a:off x="152400" y="1097340"/>
            <a:ext cx="8763000" cy="1569660"/>
          </a:xfrm>
          <a:prstGeom prst="rect">
            <a:avLst/>
          </a:prstGeom>
        </p:spPr>
        <p:txBody>
          <a:bodyPr wrap="square">
            <a:spAutoFit/>
          </a:bodyPr>
          <a:lstStyle/>
          <a:p>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কোনো তাপ ইঞ্জিন দ্বারা কাজের রূপান্তরিত তাপশক্তির পরিমাণ ইঞ্জিন দ্বারা শোষিত তাপশক্তির পরিমাণের অনুপাতকে ইঞ্জিনের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দক্ষতা</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 কর্মদক্ষতা বলে।</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6" name="TextBox 5"/>
              <p:cNvSpPr txBox="1"/>
              <p:nvPr/>
            </p:nvSpPr>
            <p:spPr>
              <a:xfrm>
                <a:off x="419100" y="2737009"/>
                <a:ext cx="8229600" cy="787716"/>
              </a:xfrm>
              <a:prstGeom prst="rect">
                <a:avLst/>
              </a:prstGeom>
              <a:noFill/>
            </p:spPr>
            <p:txBody>
              <a:bodyPr wrap="square" rtlCol="0">
                <a:spAutoFit/>
              </a:bodyPr>
              <a:lstStyle/>
              <a:p>
                <a:r>
                  <a:rPr lang="as-IN" sz="2000" dirty="0" smtClean="0">
                    <a:ln w="0"/>
                    <a:effectLst>
                      <a:outerShdw blurRad="38100" dist="19050" dir="2700000" algn="tl" rotWithShape="0">
                        <a:schemeClr val="dk1">
                          <a:alpha val="40000"/>
                        </a:schemeClr>
                      </a:outerShdw>
                    </a:effectLst>
                  </a:rPr>
                  <a:t>ইঞ্জিনের দক্ষতা</a:t>
                </a:r>
                <a:r>
                  <a:rPr lang="bn-IN" sz="1600" dirty="0" smtClean="0">
                    <a:ln w="0"/>
                    <a:effectLst>
                      <a:outerShdw blurRad="38100" dist="19050" dir="2700000" algn="tl" rotWithShape="0">
                        <a:schemeClr val="dk1">
                          <a:alpha val="40000"/>
                        </a:schemeClr>
                      </a:outerShdw>
                    </a:effectLst>
                  </a:rPr>
                  <a:t>, </a:t>
                </a:r>
                <a:r>
                  <a:rPr lang="en-US" sz="1600" dirty="0" smtClean="0">
                    <a:ln w="0"/>
                    <a:effectLst>
                      <a:outerShdw blurRad="38100" dist="19050" dir="2700000" algn="tl" rotWithShape="0">
                        <a:schemeClr val="dk1">
                          <a:alpha val="40000"/>
                        </a:schemeClr>
                      </a:outerShdw>
                    </a:effectLst>
                  </a:rPr>
                  <a:t> </a:t>
                </a:r>
                <a:r>
                  <a:rPr lang="bn-IN" sz="4400" dirty="0" smtClean="0">
                    <a:ln w="0"/>
                    <a:effectLst>
                      <a:outerShdw blurRad="38100" dist="19050" dir="2700000" algn="tl" rotWithShape="0">
                        <a:schemeClr val="dk1">
                          <a:alpha val="40000"/>
                        </a:schemeClr>
                      </a:outerShdw>
                    </a:effectLst>
                    <a:latin typeface="Times New Roman" panose="02020603050405020304" pitchFamily="18" charset="0"/>
                  </a:rPr>
                  <a:t>η </a:t>
                </a:r>
                <a:r>
                  <a:rPr lang="bn-IN" sz="2800" dirty="0" smtClean="0">
                    <a:ln w="0"/>
                    <a:effectLst>
                      <a:outerShdw blurRad="38100" dist="19050" dir="2700000" algn="tl" rotWithShape="0">
                        <a:schemeClr val="dk1">
                          <a:alpha val="40000"/>
                        </a:schemeClr>
                      </a:outerShdw>
                    </a:effectLst>
                    <a:latin typeface="Times New Roman" panose="02020603050405020304" pitchFamily="18" charset="0"/>
                  </a:rPr>
                  <a:t>=</a:t>
                </a:r>
                <a14:m>
                  <m:oMath xmlns:m="http://schemas.openxmlformats.org/officeDocument/2006/math">
                    <m:f>
                      <m:fPr>
                        <m:ctrlPr>
                          <a:rPr lang="bn-IN" sz="2000" i="1" smtClean="0">
                            <a:ln w="0"/>
                            <a:effectLst>
                              <a:outerShdw blurRad="38100" dist="19050" dir="2700000" algn="tl" rotWithShape="0">
                                <a:schemeClr val="dk1">
                                  <a:alpha val="40000"/>
                                </a:schemeClr>
                              </a:outerShdw>
                            </a:effectLst>
                            <a:latin typeface="Cambria Math" panose="02040503050406030204" pitchFamily="18" charset="0"/>
                          </a:rPr>
                        </m:ctrlPr>
                      </m:fPr>
                      <m:num>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ইঞ্জিন</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দ্বারা</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কাজে</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রূপান্তরিত</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তাপ</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শক্তি</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num>
                      <m:den>
                        <m:r>
                          <a:rPr lang="bn-IN" sz="2000" i="1" smtClean="0">
                            <a:ln w="0"/>
                            <a:effectLst>
                              <a:outerShdw blurRad="38100" dist="19050" dir="2700000" algn="tl" rotWithShape="0">
                                <a:schemeClr val="dk1">
                                  <a:alpha val="40000"/>
                                </a:schemeClr>
                              </a:outerShdw>
                            </a:effectLst>
                            <a:latin typeface="Cambria Math" panose="02040503050406030204" pitchFamily="18" charset="0"/>
                          </a:rPr>
                          <m:t>ইঞ্জিন</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দ্বারা</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শোষিত</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তাপশক্তি</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den>
                    </m:f>
                    <m:r>
                      <a:rPr lang="bn-IN" sz="20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19100" y="2737009"/>
                <a:ext cx="8229600" cy="787716"/>
              </a:xfrm>
              <a:prstGeom prst="rect">
                <a:avLst/>
              </a:prstGeom>
              <a:blipFill>
                <a:blip r:embed="rId3"/>
                <a:stretch>
                  <a:fillRect l="-963" t="-26357" b="-29457"/>
                </a:stretch>
              </a:blipFill>
            </p:spPr>
            <p:txBody>
              <a:bodyPr/>
              <a:lstStyle/>
              <a:p>
                <a:r>
                  <a:rPr lang="en-US">
                    <a:noFill/>
                  </a:rPr>
                  <a:t> </a:t>
                </a:r>
              </a:p>
            </p:txBody>
          </p:sp>
        </mc:Fallback>
      </mc:AlternateContent>
      <p:grpSp>
        <p:nvGrpSpPr>
          <p:cNvPr id="9" name="Group 8"/>
          <p:cNvGrpSpPr/>
          <p:nvPr/>
        </p:nvGrpSpPr>
        <p:grpSpPr>
          <a:xfrm>
            <a:off x="2770695" y="3603699"/>
            <a:ext cx="2769493" cy="855619"/>
            <a:chOff x="2770695" y="3603699"/>
            <a:chExt cx="2769493" cy="855619"/>
          </a:xfrm>
        </p:grpSpPr>
        <mc:AlternateContent xmlns:mc="http://schemas.openxmlformats.org/markup-compatibility/2006" xmlns:a14="http://schemas.microsoft.com/office/drawing/2010/main">
          <mc:Choice Requires="a14">
            <p:sp>
              <p:nvSpPr>
                <p:cNvPr id="7" name="TextBox 6"/>
                <p:cNvSpPr txBox="1"/>
                <p:nvPr/>
              </p:nvSpPr>
              <p:spPr>
                <a:xfrm>
                  <a:off x="2770695" y="3603699"/>
                  <a:ext cx="1496505" cy="855619"/>
                </a:xfrm>
                <a:prstGeom prst="rect">
                  <a:avLst/>
                </a:prstGeom>
                <a:noFill/>
              </p:spPr>
              <p:txBody>
                <a:bodyPr wrap="square" lIns="0" tIns="0" rIns="0" bIns="0" rtlCol="0">
                  <a:spAutoFit/>
                </a:bodyPr>
                <a:lstStyle/>
                <a:p>
                  <a:r>
                    <a:rPr lang="bn-IN" sz="3600" dirty="0" smtClean="0"/>
                    <a:t>=</a:t>
                  </a:r>
                  <a14:m>
                    <m:oMath xmlns:m="http://schemas.openxmlformats.org/officeDocument/2006/math">
                      <m:f>
                        <m:fPr>
                          <m:ctrlPr>
                            <a:rPr lang="en-US" sz="3600" i="1" smtClean="0">
                              <a:latin typeface="Cambria Math" panose="02040503050406030204" pitchFamily="18" charset="0"/>
                            </a:rPr>
                          </m:ctrlPr>
                        </m:fPr>
                        <m:num>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2</m:t>
                              </m:r>
                            </m:sub>
                          </m:sSub>
                        </m:num>
                        <m:den>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1</m:t>
                              </m:r>
                            </m:sub>
                          </m:sSub>
                        </m:den>
                      </m:f>
                    </m:oMath>
                  </a14:m>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2770695" y="3603699"/>
                  <a:ext cx="1496505" cy="855619"/>
                </a:xfrm>
                <a:prstGeom prst="rect">
                  <a:avLst/>
                </a:prstGeom>
                <a:blipFill>
                  <a:blip r:embed="rId4"/>
                  <a:stretch>
                    <a:fillRect l="-18776" t="-4255"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150659" y="3778624"/>
                  <a:ext cx="138952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bn-IN"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50659" y="3778624"/>
                  <a:ext cx="1389529" cy="461665"/>
                </a:xfrm>
                <a:prstGeom prst="rect">
                  <a:avLst/>
                </a:prstGeom>
                <a:blipFill>
                  <a:blip r:embed="rId5"/>
                  <a:stretch>
                    <a:fillRect r="-877" b="-5263"/>
                  </a:stretch>
                </a:blipFill>
              </p:spPr>
              <p:txBody>
                <a:bodyPr/>
                <a:lstStyle/>
                <a:p>
                  <a:r>
                    <a:rPr lang="en-US">
                      <a:noFill/>
                    </a:rPr>
                    <a:t> </a:t>
                  </a:r>
                </a:p>
              </p:txBody>
            </p:sp>
          </mc:Fallback>
        </mc:AlternateContent>
      </p:grpSp>
    </p:spTree>
    <p:extLst>
      <p:ext uri="{BB962C8B-B14F-4D97-AF65-F5344CB8AC3E}">
        <p14:creationId xmlns:p14="http://schemas.microsoft.com/office/powerpoint/2010/main" val="1422162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685800" y="2423369"/>
                <a:ext cx="8229600" cy="787716"/>
              </a:xfrm>
              <a:prstGeom prst="rect">
                <a:avLst/>
              </a:prstGeom>
              <a:noFill/>
            </p:spPr>
            <p:txBody>
              <a:bodyPr wrap="square" rtlCol="0">
                <a:spAutoFit/>
              </a:bodyPr>
              <a:lstStyle/>
              <a:p>
                <a:r>
                  <a:rPr lang="as-IN" sz="2000" dirty="0" smtClean="0">
                    <a:ln w="0"/>
                    <a:effectLst>
                      <a:outerShdw blurRad="38100" dist="19050" dir="2700000" algn="tl" rotWithShape="0">
                        <a:schemeClr val="dk1">
                          <a:alpha val="40000"/>
                        </a:schemeClr>
                      </a:outerShdw>
                    </a:effectLst>
                  </a:rPr>
                  <a:t>ইঞ্জিনের দক্ষতা</a:t>
                </a:r>
                <a:r>
                  <a:rPr lang="bn-IN" sz="1600" dirty="0" smtClean="0">
                    <a:ln w="0"/>
                    <a:effectLst>
                      <a:outerShdw blurRad="38100" dist="19050" dir="2700000" algn="tl" rotWithShape="0">
                        <a:schemeClr val="dk1">
                          <a:alpha val="40000"/>
                        </a:schemeClr>
                      </a:outerShdw>
                    </a:effectLst>
                  </a:rPr>
                  <a:t>, </a:t>
                </a:r>
                <a:r>
                  <a:rPr lang="en-US" sz="1600" dirty="0" smtClean="0">
                    <a:ln w="0"/>
                    <a:effectLst>
                      <a:outerShdw blurRad="38100" dist="19050" dir="2700000" algn="tl" rotWithShape="0">
                        <a:schemeClr val="dk1">
                          <a:alpha val="40000"/>
                        </a:schemeClr>
                      </a:outerShdw>
                    </a:effectLst>
                  </a:rPr>
                  <a:t> </a:t>
                </a:r>
                <a:r>
                  <a:rPr lang="bn-IN" sz="4000" dirty="0" smtClean="0">
                    <a:ln w="0"/>
                    <a:effectLst>
                      <a:outerShdw blurRad="38100" dist="19050" dir="2700000" algn="tl" rotWithShape="0">
                        <a:schemeClr val="dk1">
                          <a:alpha val="40000"/>
                        </a:schemeClr>
                      </a:outerShdw>
                    </a:effectLst>
                    <a:latin typeface="Times New Roman" panose="02020603050405020304" pitchFamily="18" charset="0"/>
                  </a:rPr>
                  <a:t>η</a:t>
                </a:r>
                <a:r>
                  <a:rPr lang="bn-IN" sz="4400" dirty="0" smtClean="0">
                    <a:ln w="0"/>
                    <a:effectLst>
                      <a:outerShdw blurRad="38100" dist="19050" dir="2700000" algn="tl" rotWithShape="0">
                        <a:schemeClr val="dk1">
                          <a:alpha val="40000"/>
                        </a:schemeClr>
                      </a:outerShdw>
                    </a:effectLst>
                    <a:latin typeface="Times New Roman" panose="02020603050405020304" pitchFamily="18" charset="0"/>
                  </a:rPr>
                  <a:t> </a:t>
                </a:r>
                <a:r>
                  <a:rPr lang="bn-IN" sz="2800" dirty="0" smtClean="0">
                    <a:ln w="0"/>
                    <a:effectLst>
                      <a:outerShdw blurRad="38100" dist="19050" dir="2700000" algn="tl" rotWithShape="0">
                        <a:schemeClr val="dk1">
                          <a:alpha val="40000"/>
                        </a:schemeClr>
                      </a:outerShdw>
                    </a:effectLst>
                    <a:latin typeface="Times New Roman" panose="02020603050405020304" pitchFamily="18" charset="0"/>
                  </a:rPr>
                  <a:t>=</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rPr>
                  <a:t> </a:t>
                </a:r>
                <a14:m>
                  <m:oMath xmlns:m="http://schemas.openxmlformats.org/officeDocument/2006/math">
                    <m:f>
                      <m:fPr>
                        <m:ctrlPr>
                          <a:rPr lang="bn-IN" sz="2000" i="1" smtClean="0">
                            <a:ln w="0"/>
                            <a:effectLst>
                              <a:outerShdw blurRad="38100" dist="19050" dir="2700000" algn="tl" rotWithShape="0">
                                <a:schemeClr val="dk1">
                                  <a:alpha val="40000"/>
                                </a:schemeClr>
                              </a:outerShdw>
                            </a:effectLst>
                            <a:latin typeface="Cambria Math" panose="02040503050406030204" pitchFamily="18" charset="0"/>
                          </a:rPr>
                        </m:ctrlPr>
                      </m:fPr>
                      <m:num>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ইঞ্জিন</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দ্বারা</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কাজে</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রূপান্তরিত</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তাপ</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শক্তি</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num>
                      <m:den>
                        <m:r>
                          <a:rPr lang="bn-IN" sz="2000" i="1" smtClean="0">
                            <a:ln w="0"/>
                            <a:effectLst>
                              <a:outerShdw blurRad="38100" dist="19050" dir="2700000" algn="tl" rotWithShape="0">
                                <a:schemeClr val="dk1">
                                  <a:alpha val="40000"/>
                                </a:schemeClr>
                              </a:outerShdw>
                            </a:effectLst>
                            <a:latin typeface="Cambria Math" panose="02040503050406030204" pitchFamily="18" charset="0"/>
                          </a:rPr>
                          <m:t>ইঞ্জিন</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দ্বারা</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শোষিত</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r>
                          <a:rPr lang="bn-IN" sz="2000" i="1" smtClean="0">
                            <a:ln w="0"/>
                            <a:effectLst>
                              <a:outerShdw blurRad="38100" dist="19050" dir="2700000" algn="tl" rotWithShape="0">
                                <a:schemeClr val="dk1">
                                  <a:alpha val="40000"/>
                                </a:schemeClr>
                              </a:outerShdw>
                            </a:effectLst>
                            <a:latin typeface="Cambria Math" panose="02040503050406030204" pitchFamily="18" charset="0"/>
                          </a:rPr>
                          <m:t>তাপশক্তি</m:t>
                        </m:r>
                        <m:r>
                          <a:rPr lang="bn-IN" sz="2000" i="1" smtClean="0">
                            <a:ln w="0"/>
                            <a:effectLst>
                              <a:outerShdw blurRad="38100" dist="19050" dir="2700000" algn="tl" rotWithShape="0">
                                <a:schemeClr val="dk1">
                                  <a:alpha val="40000"/>
                                </a:schemeClr>
                              </a:outerShdw>
                            </a:effectLst>
                            <a:latin typeface="Cambria Math" panose="02040503050406030204" pitchFamily="18" charset="0"/>
                          </a:rPr>
                          <m:t> </m:t>
                        </m:r>
                      </m:den>
                    </m:f>
                    <m:r>
                      <a:rPr lang="bn-IN" sz="200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000" b="0"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85800" y="2423369"/>
                <a:ext cx="8229600" cy="787716"/>
              </a:xfrm>
              <a:prstGeom prst="rect">
                <a:avLst/>
              </a:prstGeom>
              <a:blipFill>
                <a:blip r:embed="rId3"/>
                <a:stretch>
                  <a:fillRect l="-963" t="-27132" b="-28682"/>
                </a:stretch>
              </a:blipFill>
            </p:spPr>
            <p:txBody>
              <a:bodyPr/>
              <a:lstStyle/>
              <a:p>
                <a:r>
                  <a:rPr lang="en-US">
                    <a:noFill/>
                  </a:rPr>
                  <a:t> </a:t>
                </a:r>
              </a:p>
            </p:txBody>
          </p:sp>
        </mc:Fallback>
      </mc:AlternateContent>
      <p:grpSp>
        <p:nvGrpSpPr>
          <p:cNvPr id="9" name="Group 8"/>
          <p:cNvGrpSpPr/>
          <p:nvPr/>
        </p:nvGrpSpPr>
        <p:grpSpPr>
          <a:xfrm>
            <a:off x="2971800" y="3276010"/>
            <a:ext cx="2769493" cy="855619"/>
            <a:chOff x="2770695" y="3603699"/>
            <a:chExt cx="2769493" cy="855619"/>
          </a:xfrm>
        </p:grpSpPr>
        <mc:AlternateContent xmlns:mc="http://schemas.openxmlformats.org/markup-compatibility/2006" xmlns:a14="http://schemas.microsoft.com/office/drawing/2010/main">
          <mc:Choice Requires="a14">
            <p:sp>
              <p:nvSpPr>
                <p:cNvPr id="7" name="TextBox 6"/>
                <p:cNvSpPr txBox="1"/>
                <p:nvPr/>
              </p:nvSpPr>
              <p:spPr>
                <a:xfrm>
                  <a:off x="2770695" y="3603699"/>
                  <a:ext cx="1496505" cy="855619"/>
                </a:xfrm>
                <a:prstGeom prst="rect">
                  <a:avLst/>
                </a:prstGeom>
                <a:noFill/>
              </p:spPr>
              <p:txBody>
                <a:bodyPr wrap="square" lIns="0" tIns="0" rIns="0" bIns="0" rtlCol="0">
                  <a:spAutoFit/>
                </a:bodyPr>
                <a:lstStyle/>
                <a:p>
                  <a:r>
                    <a:rPr lang="bn-IN" sz="3600" dirty="0" smtClean="0"/>
                    <a:t>=</a:t>
                  </a:r>
                  <a:r>
                    <a:rPr lang="en-US" sz="3600" dirty="0" smtClean="0"/>
                    <a:t> </a:t>
                  </a:r>
                  <a14:m>
                    <m:oMath xmlns:m="http://schemas.openxmlformats.org/officeDocument/2006/math">
                      <m:f>
                        <m:fPr>
                          <m:ctrlPr>
                            <a:rPr lang="en-US" sz="3600" i="1" smtClean="0">
                              <a:latin typeface="Cambria Math" panose="02040503050406030204" pitchFamily="18" charset="0"/>
                            </a:rPr>
                          </m:ctrlPr>
                        </m:fPr>
                        <m:num>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2</m:t>
                              </m:r>
                            </m:sub>
                          </m:sSub>
                        </m:num>
                        <m:den>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𝑄</m:t>
                              </m:r>
                            </m:e>
                            <m:sub>
                              <m:r>
                                <a:rPr lang="en-US" sz="3600" b="0" i="1" smtClean="0">
                                  <a:latin typeface="Cambria Math" panose="02040503050406030204" pitchFamily="18" charset="0"/>
                                </a:rPr>
                                <m:t>1</m:t>
                              </m:r>
                            </m:sub>
                          </m:sSub>
                        </m:den>
                      </m:f>
                    </m:oMath>
                  </a14:m>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2770695" y="3603699"/>
                  <a:ext cx="1496505" cy="855619"/>
                </a:xfrm>
                <a:prstGeom prst="rect">
                  <a:avLst/>
                </a:prstGeom>
                <a:blipFill>
                  <a:blip r:embed="rId4"/>
                  <a:stretch>
                    <a:fillRect l="-18776" t="-4255"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150659" y="3778624"/>
                  <a:ext cx="138952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bn-IN"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50659" y="3778624"/>
                  <a:ext cx="1389529" cy="461665"/>
                </a:xfrm>
                <a:prstGeom prst="rect">
                  <a:avLst/>
                </a:prstGeom>
                <a:blipFill>
                  <a:blip r:embed="rId5"/>
                  <a:stretch>
                    <a:fillRect r="-877" b="-5263"/>
                  </a:stretch>
                </a:blipFill>
              </p:spPr>
              <p:txBody>
                <a:bodyPr/>
                <a:lstStyle/>
                <a:p>
                  <a:r>
                    <a:rPr lang="en-US">
                      <a:noFill/>
                    </a:rPr>
                    <a:t> </a:t>
                  </a:r>
                </a:p>
              </p:txBody>
            </p:sp>
          </mc:Fallback>
        </mc:AlternateContent>
      </p:grpSp>
      <p:sp>
        <p:nvSpPr>
          <p:cNvPr id="3" name="Rectangle 2"/>
          <p:cNvSpPr/>
          <p:nvPr/>
        </p:nvSpPr>
        <p:spPr>
          <a:xfrm>
            <a:off x="3419652" y="324059"/>
            <a:ext cx="2228495" cy="646331"/>
          </a:xfrm>
          <a:prstGeom prst="rect">
            <a:avLst/>
          </a:prstGeom>
          <a:solidFill>
            <a:srgbClr val="32D8E0"/>
          </a:solidFill>
        </p:spPr>
        <p:txBody>
          <a:bodyPr wrap="none">
            <a:spAutoFit/>
          </a:bodyPr>
          <a:lstStyle/>
          <a:p>
            <a:r>
              <a:rPr lang="as-IN" sz="3600" b="1" dirty="0">
                <a:latin typeface="NikoshBAN" panose="02000000000000000000" pitchFamily="2" charset="0"/>
                <a:cs typeface="NikoshBAN" panose="02000000000000000000" pitchFamily="2" charset="0"/>
              </a:rPr>
              <a:t>দক্ষতার হিসাব</a:t>
            </a:r>
            <a:endParaRPr lang="as-IN" sz="3600" b="1" i="0" dirty="0">
              <a:effectLst/>
              <a:latin typeface="NikoshBAN" panose="02000000000000000000" pitchFamily="2" charset="0"/>
              <a:cs typeface="NikoshBAN" panose="02000000000000000000" pitchFamily="2" charset="0"/>
            </a:endParaRPr>
          </a:p>
        </p:txBody>
      </p:sp>
      <p:sp>
        <p:nvSpPr>
          <p:cNvPr id="5" name="Rectangle 4"/>
          <p:cNvSpPr/>
          <p:nvPr/>
        </p:nvSpPr>
        <p:spPr>
          <a:xfrm>
            <a:off x="38099" y="1057489"/>
            <a:ext cx="8991600" cy="1815882"/>
          </a:xfrm>
          <a:prstGeom prst="rect">
            <a:avLst/>
          </a:prstGeom>
        </p:spPr>
        <p:txBody>
          <a:bodyPr wrap="square">
            <a:spAutoFit/>
          </a:bodyPr>
          <a:lstStyle/>
          <a:p>
            <a:r>
              <a:rPr lang="as-IN"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ধরা </a:t>
            </a:r>
            <a:r>
              <a:rPr lang="as-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যাক</a:t>
            </a:r>
            <a:r>
              <a:rPr lang="bn-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as-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 ইঞ্জিনে কার্যরত পদার্থ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2800" baseline="-25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তাপমাত্রার উৎস </a:t>
            </a:r>
            <a:r>
              <a:rPr lang="as-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হতে</a:t>
            </a:r>
            <a:r>
              <a:rPr lang="en-US"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a:t>
            </a:r>
            <a:r>
              <a:rPr lang="en-US" sz="2800" baseline="-25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পরিমাণ তাপ গ্রহণ করে </a:t>
            </a:r>
            <a:r>
              <a:rPr lang="as-IN"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পরিমাণ </a:t>
            </a:r>
            <a:r>
              <a:rPr lang="as-IN"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কাজ সম্পাদন করে এবং অবশিষ্ট তাপ </a:t>
            </a:r>
            <a:r>
              <a:rPr lang="en-US"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Q</a:t>
            </a:r>
            <a:r>
              <a:rPr lang="en-US" sz="2800" baseline="-25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2800" baseline="-25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2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তাপমাত্রার তাপগ্রাহকে বর্জন করে। তাহলে কার্যে পরিণত তাপের পরিমাণ,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a:t>
            </a:r>
            <a:r>
              <a:rPr lang="en-US" sz="2800" baseline="-25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Q</a:t>
            </a:r>
            <a:r>
              <a:rPr lang="en-US" sz="2800"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r>
            <a:br>
              <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br>
            <a:endParaRPr lang="en-US" sz="2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grpSp>
        <p:nvGrpSpPr>
          <p:cNvPr id="12" name="Group 11"/>
          <p:cNvGrpSpPr/>
          <p:nvPr/>
        </p:nvGrpSpPr>
        <p:grpSpPr>
          <a:xfrm>
            <a:off x="2741730" y="4080257"/>
            <a:ext cx="3220067" cy="963985"/>
            <a:chOff x="2805652" y="4118182"/>
            <a:chExt cx="3063486" cy="879921"/>
          </a:xfrm>
        </p:grpSpPr>
        <mc:AlternateContent xmlns:mc="http://schemas.openxmlformats.org/markup-compatibility/2006" xmlns:a14="http://schemas.microsoft.com/office/drawing/2010/main">
          <mc:Choice Requires="a14">
            <p:sp>
              <p:nvSpPr>
                <p:cNvPr id="10" name="TextBox 9"/>
                <p:cNvSpPr txBox="1"/>
                <p:nvPr/>
              </p:nvSpPr>
              <p:spPr>
                <a:xfrm>
                  <a:off x="2805652" y="4118182"/>
                  <a:ext cx="1828800" cy="8799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m:t>
                        </m:r>
                        <m:r>
                          <a:rPr lang="en-US" sz="2800" b="0" i="1" smtClean="0">
                            <a:latin typeface="Cambria Math" panose="02040503050406030204" pitchFamily="18" charset="0"/>
                          </a:rPr>
                          <m:t>1</m:t>
                        </m:r>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𝑄</m:t>
                                </m:r>
                              </m:e>
                              <m:sub>
                                <m:r>
                                  <a:rPr lang="en-US" sz="2800" b="0" i="1" smtClean="0">
                                    <a:latin typeface="Cambria Math" panose="02040503050406030204" pitchFamily="18" charset="0"/>
                                  </a:rPr>
                                  <m:t>2</m:t>
                                </m:r>
                              </m:sub>
                            </m:sSub>
                          </m:num>
                          <m:den>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𝑄</m:t>
                                </m:r>
                              </m:e>
                              <m:sub>
                                <m:r>
                                  <a:rPr lang="en-US" sz="2800" b="0" i="1" smtClean="0">
                                    <a:latin typeface="Cambria Math" panose="02040503050406030204" pitchFamily="18" charset="0"/>
                                  </a:rPr>
                                  <m:t>1</m:t>
                                </m:r>
                              </m:sub>
                            </m:sSub>
                          </m:den>
                        </m:f>
                      </m:oMath>
                    </m:oMathPara>
                  </a14:m>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2805652" y="4118182"/>
                  <a:ext cx="1828800" cy="8799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468305" y="4334033"/>
                  <a:ext cx="140083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bn-IN"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468305" y="4334033"/>
                  <a:ext cx="1400833" cy="461665"/>
                </a:xfrm>
                <a:prstGeom prst="rect">
                  <a:avLst/>
                </a:prstGeom>
                <a:blipFill>
                  <a:blip r:embed="rId7"/>
                  <a:stretch>
                    <a:fillRect/>
                  </a:stretch>
                </a:blipFill>
              </p:spPr>
              <p:txBody>
                <a:bodyPr/>
                <a:lstStyle/>
                <a:p>
                  <a:r>
                    <a:rPr lang="en-US">
                      <a:noFill/>
                    </a:rPr>
                    <a:t> </a:t>
                  </a:r>
                </a:p>
              </p:txBody>
            </p:sp>
          </mc:Fallback>
        </mc:AlternateContent>
      </p:grpSp>
      <p:grpSp>
        <p:nvGrpSpPr>
          <p:cNvPr id="13" name="Group 12"/>
          <p:cNvGrpSpPr/>
          <p:nvPr/>
        </p:nvGrpSpPr>
        <p:grpSpPr>
          <a:xfrm>
            <a:off x="2741730" y="5033135"/>
            <a:ext cx="3220067" cy="877100"/>
            <a:chOff x="2805652" y="4118182"/>
            <a:chExt cx="3063486" cy="800613"/>
          </a:xfrm>
        </p:grpSpPr>
        <mc:AlternateContent xmlns:mc="http://schemas.openxmlformats.org/markup-compatibility/2006" xmlns:a14="http://schemas.microsoft.com/office/drawing/2010/main">
          <mc:Choice Requires="a14">
            <p:sp>
              <p:nvSpPr>
                <p:cNvPr id="14" name="TextBox 13"/>
                <p:cNvSpPr txBox="1"/>
                <p:nvPr/>
              </p:nvSpPr>
              <p:spPr>
                <a:xfrm>
                  <a:off x="2805652" y="4118182"/>
                  <a:ext cx="1828800" cy="8006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m:t>
                        </m:r>
                        <m:r>
                          <a:rPr lang="en-US" sz="2800" b="0" i="1" smtClean="0">
                            <a:latin typeface="Cambria Math" panose="02040503050406030204" pitchFamily="18" charset="0"/>
                          </a:rPr>
                          <m:t>1</m:t>
                        </m:r>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m:t>
                                </m:r>
                              </m:sub>
                            </m:sSub>
                          </m:num>
                          <m:den>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den>
                        </m:f>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805652" y="4118182"/>
                  <a:ext cx="1828800" cy="80061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468305" y="4334033"/>
                  <a:ext cx="140083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bn-IN"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468305" y="4334033"/>
                  <a:ext cx="1400833" cy="461665"/>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p:cNvSpPr txBox="1"/>
              <p:nvPr/>
            </p:nvSpPr>
            <p:spPr>
              <a:xfrm>
                <a:off x="6781800" y="5299638"/>
                <a:ext cx="1828800" cy="878189"/>
              </a:xfrm>
              <a:prstGeom prst="rect">
                <a:avLst/>
              </a:prstGeom>
              <a:noFill/>
            </p:spPr>
            <p:txBody>
              <a:bodyPr wrap="square" lIns="0" tIns="0" rIns="0" bIns="0" rtlCol="0">
                <a:spAutoFit/>
              </a:bodyPr>
              <a:lstStyle/>
              <a:p>
                <a:r>
                  <a:rPr lang="en-US" sz="2400" dirty="0" smtClean="0">
                    <a:ea typeface="Cambria Math" panose="02040503050406030204" pitchFamily="18" charset="0"/>
                  </a:rPr>
                  <a:t>[</a:t>
                </a:r>
                <a:r>
                  <a:rPr lang="en-US" sz="2000" dirty="0" smtClean="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𝑄</m:t>
                            </m:r>
                          </m:e>
                          <m:sub>
                            <m:r>
                              <a:rPr lang="en-US" sz="2400" i="1">
                                <a:latin typeface="Cambria Math" panose="02040503050406030204" pitchFamily="18" charset="0"/>
                                <a:ea typeface="Cambria Math" panose="02040503050406030204" pitchFamily="18" charset="0"/>
                              </a:rPr>
                              <m:t>2</m:t>
                            </m:r>
                          </m:sub>
                        </m:sSub>
                      </m:num>
                      <m:den>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𝑄</m:t>
                            </m:r>
                          </m:e>
                          <m:sub>
                            <m:r>
                              <a:rPr lang="en-US" sz="2400" i="1">
                                <a:latin typeface="Cambria Math" panose="02040503050406030204" pitchFamily="18" charset="0"/>
                                <a:ea typeface="Cambria Math" panose="02040503050406030204" pitchFamily="18" charset="0"/>
                              </a:rPr>
                              <m:t>1</m:t>
                            </m:r>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2</m:t>
                            </m:r>
                            <m:r>
                              <a:rPr lang="en-US" sz="2400" i="1">
                                <a:latin typeface="Cambria Math" panose="02040503050406030204" pitchFamily="18" charset="0"/>
                              </a:rPr>
                              <m:t>  </m:t>
                            </m:r>
                          </m:sub>
                        </m:sSub>
                        <m:r>
                          <a:rPr lang="en-US" sz="2400" b="0" i="1" smtClean="0">
                            <a:latin typeface="Cambria Math" panose="02040503050406030204" pitchFamily="18" charset="0"/>
                          </a:rPr>
                          <m:t> </m:t>
                        </m:r>
                      </m:num>
                      <m:den>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1</m:t>
                            </m:r>
                          </m:sub>
                        </m:sSub>
                      </m:den>
                    </m:f>
                  </m:oMath>
                </a14:m>
                <a:r>
                  <a:rPr lang="en-US" sz="2400" dirty="0" smtClean="0">
                    <a:ea typeface="Cambria Math" panose="02040503050406030204" pitchFamily="18" charset="0"/>
                  </a:rPr>
                  <a:t>]</a:t>
                </a:r>
                <a:endParaRPr lang="en-US" sz="2400" dirty="0"/>
              </a:p>
              <a:p>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6781800" y="5299638"/>
                <a:ext cx="1828800" cy="878189"/>
              </a:xfrm>
              <a:prstGeom prst="rect">
                <a:avLst/>
              </a:prstGeom>
              <a:blipFill>
                <a:blip r:embed="rId10"/>
                <a:stretch>
                  <a:fillRect l="-10333" t="-1389"/>
                </a:stretch>
              </a:blipFill>
            </p:spPr>
            <p:txBody>
              <a:bodyPr/>
              <a:lstStyle/>
              <a:p>
                <a:r>
                  <a:rPr lang="en-US">
                    <a:noFill/>
                  </a:rPr>
                  <a:t> </a:t>
                </a:r>
              </a:p>
            </p:txBody>
          </p:sp>
        </mc:Fallback>
      </mc:AlternateContent>
      <p:grpSp>
        <p:nvGrpSpPr>
          <p:cNvPr id="17" name="Group 16"/>
          <p:cNvGrpSpPr/>
          <p:nvPr/>
        </p:nvGrpSpPr>
        <p:grpSpPr>
          <a:xfrm>
            <a:off x="2420471" y="5898549"/>
            <a:ext cx="3447197" cy="877100"/>
            <a:chOff x="2805652" y="4118182"/>
            <a:chExt cx="3063486" cy="800613"/>
          </a:xfrm>
        </p:grpSpPr>
        <mc:AlternateContent xmlns:mc="http://schemas.openxmlformats.org/markup-compatibility/2006" xmlns:a14="http://schemas.microsoft.com/office/drawing/2010/main">
          <mc:Choice Requires="a14">
            <p:sp>
              <p:nvSpPr>
                <p:cNvPr id="18" name="TextBox 17"/>
                <p:cNvSpPr txBox="1"/>
                <p:nvPr/>
              </p:nvSpPr>
              <p:spPr>
                <a:xfrm>
                  <a:off x="2805652" y="4118182"/>
                  <a:ext cx="1828800" cy="8006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ea typeface="Cambria Math" panose="02040503050406030204" pitchFamily="18" charset="0"/>
                          </a:rPr>
                          <m:t>∴</m:t>
                        </m:r>
                        <m:r>
                          <m:rPr>
                            <m:nor/>
                          </m:rPr>
                          <a:rPr lang="bn-IN" sz="2800" dirty="0">
                            <a:ln w="0"/>
                            <a:effectLst>
                              <a:outerShdw blurRad="38100" dist="19050" dir="2700000" algn="tl" rotWithShape="0">
                                <a:schemeClr val="dk1">
                                  <a:alpha val="40000"/>
                                </a:schemeClr>
                              </a:outerShdw>
                            </a:effectLst>
                            <a:latin typeface="Times New Roman" panose="02020603050405020304" pitchFamily="18" charset="0"/>
                          </a:rPr>
                          <m:t>η</m:t>
                        </m:r>
                        <m:r>
                          <a:rPr lang="en-US" sz="2800" i="1" smtClean="0">
                            <a:latin typeface="Cambria Math" panose="02040503050406030204" pitchFamily="18" charset="0"/>
                          </a:rPr>
                          <m:t>=</m:t>
                        </m:r>
                        <m:f>
                          <m:fPr>
                            <m:ctrlPr>
                              <a:rPr lang="en-US" sz="2800" i="1" smtClean="0">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m:t>
                                </m:r>
                              </m:sub>
                            </m:sSub>
                          </m:num>
                          <m:den>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den>
                        </m:f>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2805652" y="4118182"/>
                  <a:ext cx="1828800" cy="80061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468305" y="4334033"/>
                  <a:ext cx="140083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bn-IN"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4468305" y="4334033"/>
                  <a:ext cx="1400833" cy="461665"/>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518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40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4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7000"/>
                            </p:stCondLst>
                            <p:childTnLst>
                              <p:par>
                                <p:cTn id="31" presetID="42"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8000"/>
                            </p:stCondLst>
                            <p:childTnLst>
                              <p:par>
                                <p:cTn id="37" presetID="42"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par>
                          <p:cTn id="42" fill="hold">
                            <p:stCondLst>
                              <p:cond delay="9000"/>
                            </p:stCondLst>
                            <p:childTnLst>
                              <p:par>
                                <p:cTn id="43" presetID="42"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304800"/>
            <a:ext cx="8763000" cy="523220"/>
          </a:xfrm>
          <a:prstGeom prst="rect">
            <a:avLst/>
          </a:prstGeom>
          <a:solidFill>
            <a:srgbClr val="32D8E0"/>
          </a:solidFill>
        </p:spPr>
        <p:txBody>
          <a:bodyPr wrap="square">
            <a:spAutoFit/>
          </a:bodyPr>
          <a:lstStyle/>
          <a:p>
            <a:r>
              <a:rPr lang="bn-IN" sz="2800" dirty="0" smtClean="0">
                <a:ln w="0"/>
                <a:effectLst>
                  <a:outerShdw blurRad="38100" dist="19050" dir="2700000" algn="tl" rotWithShape="0">
                    <a:schemeClr val="dk1">
                      <a:alpha val="40000"/>
                    </a:schemeClr>
                  </a:outerShdw>
                </a:effectLst>
                <a:latin typeface="ui-sans-serif"/>
              </a:rPr>
              <a:t>   </a:t>
            </a:r>
            <a:r>
              <a:rPr lang="as-IN" sz="2800" dirty="0" smtClean="0">
                <a:ln w="0"/>
                <a:effectLst>
                  <a:outerShdw blurRad="38100" dist="19050" dir="2700000" algn="tl" rotWithShape="0">
                    <a:schemeClr val="dk1">
                      <a:alpha val="40000"/>
                    </a:schemeClr>
                  </a:outerShdw>
                </a:effectLst>
                <a:latin typeface="ui-sans-serif"/>
              </a:rPr>
              <a:t>কার্নো </a:t>
            </a:r>
            <a:r>
              <a:rPr lang="as-IN" sz="2800" dirty="0">
                <a:ln w="0"/>
                <a:effectLst>
                  <a:outerShdw blurRad="38100" dist="19050" dir="2700000" algn="tl" rotWithShape="0">
                    <a:schemeClr val="dk1">
                      <a:alpha val="40000"/>
                    </a:schemeClr>
                  </a:outerShdw>
                </a:effectLst>
                <a:latin typeface="ui-sans-serif"/>
              </a:rPr>
              <a:t>ইঞ্জিনের দক্ষতা কখনোই 100% হতে পারে না।</a:t>
            </a:r>
            <a:endParaRPr lang="as-IN" sz="2800" i="0" dirty="0">
              <a:ln w="0"/>
              <a:effectLst>
                <a:outerShdw blurRad="38100" dist="19050" dir="2700000" algn="tl" rotWithShape="0">
                  <a:schemeClr val="dk1">
                    <a:alpha val="40000"/>
                  </a:schemeClr>
                </a:outerShdw>
              </a:effectLst>
              <a:latin typeface="ui-sans-serif"/>
            </a:endParaRPr>
          </a:p>
        </p:txBody>
      </p:sp>
      <mc:AlternateContent xmlns:mc="http://schemas.openxmlformats.org/markup-compatibility/2006" xmlns:a14="http://schemas.microsoft.com/office/drawing/2010/main">
        <mc:Choice Requires="a14">
          <p:sp>
            <p:nvSpPr>
              <p:cNvPr id="3" name="Rectangle 2"/>
              <p:cNvSpPr/>
              <p:nvPr/>
            </p:nvSpPr>
            <p:spPr>
              <a:xfrm>
                <a:off x="0" y="1333884"/>
                <a:ext cx="9144000" cy="3046988"/>
              </a:xfrm>
              <a:prstGeom prst="rect">
                <a:avLst/>
              </a:prstGeom>
            </p:spPr>
            <p:txBody>
              <a:bodyPr wrap="square">
                <a:spAutoFit/>
              </a:bodyPr>
              <a:lstStyle/>
              <a:p>
                <a:r>
                  <a:rPr lang="as-IN" sz="2400" dirty="0" smtClean="0">
                    <a:ln w="0"/>
                    <a:effectLst>
                      <a:outerShdw blurRad="38100" dist="19050" dir="2700000" algn="tl" rotWithShape="0">
                        <a:schemeClr val="dk1">
                          <a:alpha val="40000"/>
                        </a:schemeClr>
                      </a:outerShdw>
                    </a:effectLst>
                    <a:latin typeface="ui-sans-serif"/>
                  </a:rPr>
                  <a:t>কার্নো ইঞ্জিনের দক্ষতা, </a:t>
                </a:r>
                <a:r>
                  <a:rPr lang="bn-IN" sz="2400" dirty="0" smtClean="0">
                    <a:ln w="0"/>
                    <a:effectLst>
                      <a:outerShdw blurRad="38100" dist="19050" dir="2700000" algn="tl" rotWithShape="0">
                        <a:schemeClr val="dk1">
                          <a:alpha val="40000"/>
                        </a:schemeClr>
                      </a:outerShdw>
                    </a:effectLst>
                    <a:latin typeface="ui-sans-serif"/>
                  </a:rPr>
                  <a:t>                                                               </a:t>
                </a:r>
              </a:p>
              <a:p>
                <a:endParaRPr lang="bn-IN" sz="2400" dirty="0" smtClean="0">
                  <a:ln w="0"/>
                  <a:effectLst>
                    <a:outerShdw blurRad="38100" dist="19050" dir="2700000" algn="tl" rotWithShape="0">
                      <a:schemeClr val="dk1">
                        <a:alpha val="40000"/>
                      </a:schemeClr>
                    </a:outerShdw>
                  </a:effectLst>
                  <a:latin typeface="ui-sans-serif"/>
                </a:endParaRPr>
              </a:p>
              <a:p>
                <a:r>
                  <a:rPr lang="as-IN" sz="2400" dirty="0" smtClean="0">
                    <a:ln w="0"/>
                    <a:effectLst>
                      <a:outerShdw blurRad="38100" dist="19050" dir="2700000" algn="tl" rotWithShape="0">
                        <a:schemeClr val="dk1">
                          <a:alpha val="40000"/>
                        </a:schemeClr>
                      </a:outerShdw>
                    </a:effectLst>
                    <a:latin typeface="ui-sans-serif"/>
                  </a:rPr>
                  <a:t>এই </a:t>
                </a:r>
                <a:r>
                  <a:rPr lang="as-IN" sz="2400" dirty="0">
                    <a:ln w="0"/>
                    <a:effectLst>
                      <a:outerShdw blurRad="38100" dist="19050" dir="2700000" algn="tl" rotWithShape="0">
                        <a:schemeClr val="dk1">
                          <a:alpha val="40000"/>
                        </a:schemeClr>
                      </a:outerShdw>
                    </a:effectLst>
                    <a:latin typeface="ui-sans-serif"/>
                  </a:rPr>
                  <a:t>সমীকরণে </a:t>
                </a:r>
                <a14:m>
                  <m:oMath xmlns:m="http://schemas.openxmlformats.org/officeDocument/2006/math">
                    <m:sSub>
                      <m:sSubPr>
                        <m:ctrlPr>
                          <a:rPr lang="en-US" sz="2400" i="1" dirty="0"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sz="2400" i="1" dirty="0" smtClean="0">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dirty="0" smtClean="0">
                            <a:ln w="0"/>
                            <a:effectLst>
                              <a:outerShdw blurRad="38100" dist="19050" dir="2700000" algn="tl" rotWithShape="0">
                                <a:schemeClr val="dk1">
                                  <a:alpha val="40000"/>
                                </a:schemeClr>
                              </a:outerShdw>
                            </a:effectLst>
                            <a:latin typeface="Cambria Math" panose="02040503050406030204" pitchFamily="18" charset="0"/>
                          </a:rPr>
                          <m:t>1</m:t>
                        </m:r>
                      </m:sub>
                    </m:sSub>
                    <m:r>
                      <a:rPr lang="en-US" sz="2400" i="1" dirty="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&gt;</m:t>
                    </m:r>
                    <m:sSub>
                      <m:sSubPr>
                        <m:ctrlPr>
                          <a:rPr lang="en-US" sz="2400" i="1" dirty="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US" sz="2400" i="1" dirty="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𝑇</m:t>
                        </m:r>
                      </m:e>
                      <m:sub>
                        <m:r>
                          <a:rPr lang="en-US" sz="2400" i="1" dirty="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sub>
                    </m:sSub>
                    <m:r>
                      <a:rPr lang="en-US" sz="2400" i="1" dirty="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sSub>
                      <m:sSubPr>
                        <m:ctrlPr>
                          <a:rPr lang="en-US" sz="2400" i="1" dirty="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sSubPr>
                      <m:e>
                        <m:r>
                          <a:rPr lang="en-US" sz="2400" i="1" dirty="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𝑇</m:t>
                        </m:r>
                      </m:e>
                      <m:sub>
                        <m:r>
                          <a:rPr lang="en-US" sz="2400" i="1" dirty="0"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2</m:t>
                        </m:r>
                      </m:sub>
                    </m:sSub>
                  </m:oMath>
                </a14:m>
                <a:r>
                  <a:rPr lang="en-US" sz="2400" dirty="0" smtClean="0">
                    <a:ln w="0"/>
                    <a:effectLst>
                      <a:outerShdw blurRad="38100" dist="19050" dir="2700000" algn="tl" rotWithShape="0">
                        <a:schemeClr val="dk1">
                          <a:alpha val="40000"/>
                        </a:schemeClr>
                      </a:outerShdw>
                    </a:effectLst>
                    <a:latin typeface="KaTeX_Main"/>
                  </a:rPr>
                  <a:t>​</a:t>
                </a:r>
                <a:r>
                  <a:rPr lang="en-US" sz="2400" dirty="0">
                    <a:ln w="0"/>
                    <a:effectLst>
                      <a:outerShdw blurRad="38100" dist="19050" dir="2700000" algn="tl" rotWithShape="0">
                        <a:schemeClr val="dk1">
                          <a:alpha val="40000"/>
                        </a:schemeClr>
                      </a:outerShdw>
                    </a:effectLst>
                    <a:latin typeface="ui-sans-serif"/>
                  </a:rPr>
                  <a:t> </a:t>
                </a:r>
                <a:r>
                  <a:rPr lang="as-IN" sz="2400" dirty="0">
                    <a:ln w="0"/>
                    <a:effectLst>
                      <a:outerShdw blurRad="38100" dist="19050" dir="2700000" algn="tl" rotWithShape="0">
                        <a:schemeClr val="dk1">
                          <a:alpha val="40000"/>
                        </a:schemeClr>
                      </a:outerShdw>
                    </a:effectLst>
                    <a:latin typeface="ui-sans-serif"/>
                  </a:rPr>
                  <a:t>থেকে দেখা যায় কার্নো ইঞ্জিনের দক্ষতা শুধুমাত্র উৎস ও তাপমাত্রার ওপর নির্ভর করে। উৎস ও তাপগ্রাহকের মধ্যে তাপমাত্রার পার্থক্য যত বেশি হবে দক্ষতাও তত বৃদ্ধি পাবে। এখন </a:t>
                </a:r>
                <a:r>
                  <a:rPr lang="el-GR" sz="2400" dirty="0" smtClean="0">
                    <a:ln w="0"/>
                    <a:effectLst>
                      <a:outerShdw blurRad="38100" dist="19050" dir="2700000" algn="tl" rotWithShape="0">
                        <a:schemeClr val="dk1">
                          <a:alpha val="40000"/>
                        </a:schemeClr>
                      </a:outerShdw>
                    </a:effectLst>
                    <a:latin typeface="ui-sans-serif"/>
                  </a:rPr>
                  <a:t>η</a:t>
                </a:r>
                <a:r>
                  <a:rPr lang="en-US" sz="2400" dirty="0" smtClean="0">
                    <a:ln w="0"/>
                    <a:effectLst>
                      <a:outerShdw blurRad="38100" dist="19050" dir="2700000" algn="tl" rotWithShape="0">
                        <a:schemeClr val="dk1">
                          <a:alpha val="40000"/>
                        </a:schemeClr>
                      </a:outerShdw>
                    </a:effectLst>
                    <a:latin typeface="ui-sans-serif"/>
                  </a:rPr>
                  <a:t>= 100%</a:t>
                </a:r>
                <a:r>
                  <a:rPr lang="el-GR" sz="2400" dirty="0">
                    <a:ln w="0"/>
                    <a:effectLst>
                      <a:outerShdw blurRad="38100" dist="19050" dir="2700000" algn="tl" rotWithShape="0">
                        <a:schemeClr val="dk1">
                          <a:alpha val="40000"/>
                        </a:schemeClr>
                      </a:outerShdw>
                    </a:effectLst>
                    <a:latin typeface="ui-sans-serif"/>
                  </a:rPr>
                  <a:t> </a:t>
                </a:r>
                <a:r>
                  <a:rPr lang="as-IN" sz="2400" dirty="0">
                    <a:ln w="0"/>
                    <a:effectLst>
                      <a:outerShdw blurRad="38100" dist="19050" dir="2700000" algn="tl" rotWithShape="0">
                        <a:schemeClr val="dk1">
                          <a:alpha val="40000"/>
                        </a:schemeClr>
                      </a:outerShdw>
                    </a:effectLst>
                    <a:latin typeface="ui-sans-serif"/>
                  </a:rPr>
                  <a:t>হতে পারে যদি </a:t>
                </a:r>
                <a14:m>
                  <m:oMath xmlns:m="http://schemas.openxmlformats.org/officeDocument/2006/math">
                    <m:sSub>
                      <m:sSubPr>
                        <m:ctrlPr>
                          <a:rPr lang="en-US" sz="2400" i="1">
                            <a:ln w="0"/>
                            <a:effectLst>
                              <a:outerShdw blurRad="38100" dist="19050" dir="2700000" algn="tl" rotWithShape="0">
                                <a:schemeClr val="dk1">
                                  <a:alpha val="40000"/>
                                </a:schemeClr>
                              </a:outerShdw>
                            </a:effectLst>
                            <a:latin typeface="Cambria Math" panose="02040503050406030204" pitchFamily="18" charset="0"/>
                          </a:rPr>
                        </m:ctrlPr>
                      </m:sSubPr>
                      <m:e>
                        <m:r>
                          <a:rPr lang="en-US" sz="2400" i="1">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a:ln w="0"/>
                            <a:effectLst>
                              <a:outerShdw blurRad="38100" dist="19050" dir="2700000" algn="tl" rotWithShape="0">
                                <a:schemeClr val="dk1">
                                  <a:alpha val="40000"/>
                                </a:schemeClr>
                              </a:outerShdw>
                            </a:effectLst>
                            <a:latin typeface="Cambria Math" panose="02040503050406030204" pitchFamily="18" charset="0"/>
                          </a:rPr>
                          <m:t>2</m:t>
                        </m:r>
                      </m:sub>
                    </m:sSub>
                  </m:oMath>
                </a14:m>
                <a:r>
                  <a:rPr lang="en-US" sz="2400" dirty="0" smtClean="0">
                    <a:ln w="0"/>
                    <a:effectLst>
                      <a:outerShdw blurRad="38100" dist="19050" dir="2700000" algn="tl" rotWithShape="0">
                        <a:schemeClr val="dk1">
                          <a:alpha val="40000"/>
                        </a:schemeClr>
                      </a:outerShdw>
                    </a:effectLst>
                    <a:latin typeface="ui-sans-serif"/>
                  </a:rPr>
                  <a:t>=0</a:t>
                </a:r>
                <a:r>
                  <a:rPr lang="en-US" sz="2400" dirty="0">
                    <a:ln w="0"/>
                    <a:effectLst>
                      <a:outerShdw blurRad="38100" dist="19050" dir="2700000" algn="tl" rotWithShape="0">
                        <a:schemeClr val="dk1">
                          <a:alpha val="40000"/>
                        </a:schemeClr>
                      </a:outerShdw>
                    </a:effectLst>
                    <a:latin typeface="ui-sans-serif"/>
                  </a:rPr>
                  <a:t> </a:t>
                </a:r>
                <a:r>
                  <a:rPr lang="as-IN" sz="2400" dirty="0">
                    <a:ln w="0"/>
                    <a:effectLst>
                      <a:outerShdw blurRad="38100" dist="19050" dir="2700000" algn="tl" rotWithShape="0">
                        <a:schemeClr val="dk1">
                          <a:alpha val="40000"/>
                        </a:schemeClr>
                      </a:outerShdw>
                    </a:effectLst>
                    <a:latin typeface="ui-sans-serif"/>
                  </a:rPr>
                  <a:t>হয়। অর্থাৎ পরম শূন্য তাপমাত্রায় এটি সম্ভব। কিন্তু কোনো বস্তুর তাপমাত্রাকে কখনই 0</a:t>
                </a:r>
                <a:r>
                  <a:rPr lang="en-US" sz="2400" dirty="0">
                    <a:ln w="0"/>
                    <a:effectLst>
                      <a:outerShdw blurRad="38100" dist="19050" dir="2700000" algn="tl" rotWithShape="0">
                        <a:schemeClr val="dk1">
                          <a:alpha val="40000"/>
                        </a:schemeClr>
                      </a:outerShdw>
                    </a:effectLst>
                    <a:latin typeface="ui-sans-serif"/>
                  </a:rPr>
                  <a:t>K-</a:t>
                </a:r>
                <a:r>
                  <a:rPr lang="as-IN" sz="2400" dirty="0">
                    <a:ln w="0"/>
                    <a:effectLst>
                      <a:outerShdw blurRad="38100" dist="19050" dir="2700000" algn="tl" rotWithShape="0">
                        <a:schemeClr val="dk1">
                          <a:alpha val="40000"/>
                        </a:schemeClr>
                      </a:outerShdw>
                    </a:effectLst>
                    <a:latin typeface="ui-sans-serif"/>
                  </a:rPr>
                  <a:t>এ নামানো যায় না। ফলে কার্নোর ইঞ্জিনও 100% দক্ষ হতে পারে না।</a:t>
                </a:r>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0" y="1333884"/>
                <a:ext cx="9144000" cy="3046988"/>
              </a:xfrm>
              <a:prstGeom prst="rect">
                <a:avLst/>
              </a:prstGeom>
              <a:blipFill>
                <a:blip r:embed="rId2"/>
                <a:stretch>
                  <a:fillRect l="-1133" t="-1800" r="-933" b="-4200"/>
                </a:stretch>
              </a:blipFill>
            </p:spPr>
            <p:txBody>
              <a:bodyPr/>
              <a:lstStyle/>
              <a:p>
                <a:r>
                  <a:rPr lang="en-US">
                    <a:noFill/>
                  </a:rPr>
                  <a:t> </a:t>
                </a:r>
              </a:p>
            </p:txBody>
          </p:sp>
        </mc:Fallback>
      </mc:AlternateContent>
      <p:grpSp>
        <p:nvGrpSpPr>
          <p:cNvPr id="7" name="Group 6"/>
          <p:cNvGrpSpPr/>
          <p:nvPr/>
        </p:nvGrpSpPr>
        <p:grpSpPr>
          <a:xfrm>
            <a:off x="2924601" y="1097412"/>
            <a:ext cx="3447197" cy="877100"/>
            <a:chOff x="2805652" y="4118182"/>
            <a:chExt cx="3063486" cy="800613"/>
          </a:xfrm>
        </p:grpSpPr>
        <mc:AlternateContent xmlns:mc="http://schemas.openxmlformats.org/markup-compatibility/2006" xmlns:a14="http://schemas.microsoft.com/office/drawing/2010/main">
          <mc:Choice Requires="a14">
            <p:sp>
              <p:nvSpPr>
                <p:cNvPr id="8" name="TextBox 7"/>
                <p:cNvSpPr txBox="1"/>
                <p:nvPr/>
              </p:nvSpPr>
              <p:spPr>
                <a:xfrm>
                  <a:off x="2805652" y="4118182"/>
                  <a:ext cx="1828800" cy="8006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bn-IN" sz="2800" dirty="0">
                            <a:ln w="0"/>
                            <a:effectLst>
                              <a:outerShdw blurRad="38100" dist="19050" dir="2700000" algn="tl" rotWithShape="0">
                                <a:schemeClr val="dk1">
                                  <a:alpha val="40000"/>
                                </a:schemeClr>
                              </a:outerShdw>
                            </a:effectLst>
                            <a:latin typeface="Times New Roman" panose="02020603050405020304" pitchFamily="18" charset="0"/>
                          </a:rPr>
                          <m:t>η</m:t>
                        </m:r>
                        <m:r>
                          <a:rPr lang="en-US" sz="2800" i="1" smtClean="0">
                            <a:latin typeface="Cambria Math" panose="02040503050406030204" pitchFamily="18" charset="0"/>
                          </a:rPr>
                          <m:t>=</m:t>
                        </m:r>
                        <m:f>
                          <m:fPr>
                            <m:ctrlPr>
                              <a:rPr lang="en-US" sz="2800" i="1" smtClean="0">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m:t>
                                </m:r>
                              </m:sub>
                            </m:sSub>
                          </m:num>
                          <m:den>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den>
                        </m:f>
                      </m:oMath>
                    </m:oMathPara>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2805652" y="4118182"/>
                  <a:ext cx="1828800" cy="80061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468305" y="4334033"/>
                  <a:ext cx="140083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bn-IN"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468305" y="4334033"/>
                  <a:ext cx="1400833" cy="461665"/>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90207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49542"/>
            <a:ext cx="8762999" cy="830997"/>
          </a:xfrm>
          <a:prstGeom prst="rect">
            <a:avLst/>
          </a:prstGeom>
          <a:solidFill>
            <a:srgbClr val="32D8E0"/>
          </a:solidFill>
        </p:spPr>
        <p:txBody>
          <a:bodyPr wrap="square">
            <a:spAutoFit/>
          </a:bodyPr>
          <a:lstStyle/>
          <a:p>
            <a:r>
              <a:rPr lang="as-IN" sz="2400" b="1" dirty="0">
                <a:latin typeface="ui-sans-serif"/>
              </a:rPr>
              <a:t>তাপগ্রাহকের তাপমাত্রা হ্রাস পেলে কার্নো ইঞ্জিনের দক্ষতা বৃদ্ধি পায়।</a:t>
            </a:r>
            <a:endParaRPr lang="as-IN" sz="2400" b="1" i="0" dirty="0">
              <a:effectLst/>
              <a:latin typeface="ui-sans-serif"/>
            </a:endParaRPr>
          </a:p>
        </p:txBody>
      </p:sp>
      <mc:AlternateContent xmlns:mc="http://schemas.openxmlformats.org/markup-compatibility/2006" xmlns:a14="http://schemas.microsoft.com/office/drawing/2010/main">
        <mc:Choice Requires="a14">
          <p:sp>
            <p:nvSpPr>
              <p:cNvPr id="3" name="Rectangle 2"/>
              <p:cNvSpPr/>
              <p:nvPr/>
            </p:nvSpPr>
            <p:spPr>
              <a:xfrm>
                <a:off x="228600" y="1720840"/>
                <a:ext cx="8610600" cy="3785652"/>
              </a:xfrm>
              <a:prstGeom prst="rect">
                <a:avLst/>
              </a:prstGeom>
            </p:spPr>
            <p:txBody>
              <a:bodyPr wrap="square">
                <a:spAutoFit/>
              </a:bodyPr>
              <a:lstStyle/>
              <a:p>
                <a:r>
                  <a:rPr lang="as-IN" sz="2400" dirty="0" smtClean="0">
                    <a:ln w="0"/>
                    <a:effectLst>
                      <a:outerShdw blurRad="38100" dist="19050" dir="2700000" algn="tl" rotWithShape="0">
                        <a:schemeClr val="dk1">
                          <a:alpha val="40000"/>
                        </a:schemeClr>
                      </a:outerShdw>
                    </a:effectLst>
                    <a:latin typeface="ui-sans-serif"/>
                  </a:rPr>
                  <a:t>কার্নো ইঞ্জিন দ্বারা কাজে রূপান্তরিত তাপশক্তি ও ইঞ্জিন দ্বারা শোষিত তাপশক্তির অনুপাতকে কার্নো ইঞ্জিনের দক্ষতা বলে। </a:t>
                </a:r>
                <a:endParaRPr lang="bn-IN" sz="2400" dirty="0" smtClean="0">
                  <a:ln w="0"/>
                  <a:effectLst>
                    <a:outerShdw blurRad="38100" dist="19050" dir="2700000" algn="tl" rotWithShape="0">
                      <a:schemeClr val="dk1">
                        <a:alpha val="40000"/>
                      </a:schemeClr>
                    </a:outerShdw>
                  </a:effectLst>
                  <a:latin typeface="ui-sans-serif"/>
                </a:endParaRPr>
              </a:p>
              <a:p>
                <a:endParaRPr lang="bn-IN" sz="2400" dirty="0">
                  <a:ln w="0"/>
                  <a:effectLst>
                    <a:outerShdw blurRad="38100" dist="19050" dir="2700000" algn="tl" rotWithShape="0">
                      <a:schemeClr val="dk1">
                        <a:alpha val="40000"/>
                      </a:schemeClr>
                    </a:outerShdw>
                  </a:effectLst>
                  <a:latin typeface="ui-sans-serif"/>
                </a:endParaRPr>
              </a:p>
              <a:p>
                <a:r>
                  <a:rPr lang="as-IN" sz="2400" dirty="0" smtClean="0">
                    <a:ln w="0"/>
                    <a:effectLst>
                      <a:outerShdw blurRad="38100" dist="19050" dir="2700000" algn="tl" rotWithShape="0">
                        <a:schemeClr val="dk1">
                          <a:alpha val="40000"/>
                        </a:schemeClr>
                      </a:outerShdw>
                    </a:effectLst>
                    <a:latin typeface="ui-sans-serif"/>
                  </a:rPr>
                  <a:t>কার্নো </a:t>
                </a:r>
                <a:r>
                  <a:rPr lang="as-IN" sz="2400" dirty="0">
                    <a:ln w="0"/>
                    <a:effectLst>
                      <a:outerShdw blurRad="38100" dist="19050" dir="2700000" algn="tl" rotWithShape="0">
                        <a:schemeClr val="dk1">
                          <a:alpha val="40000"/>
                        </a:schemeClr>
                      </a:outerShdw>
                    </a:effectLst>
                    <a:latin typeface="ui-sans-serif"/>
                  </a:rPr>
                  <a:t>ইঞ্জিনের দক্ষতা, </a:t>
                </a:r>
                <a:endParaRPr lang="bn-IN" sz="2400" dirty="0" smtClean="0">
                  <a:ln w="0"/>
                  <a:effectLst>
                    <a:outerShdw blurRad="38100" dist="19050" dir="2700000" algn="tl" rotWithShape="0">
                      <a:schemeClr val="dk1">
                        <a:alpha val="40000"/>
                      </a:schemeClr>
                    </a:outerShdw>
                  </a:effectLst>
                  <a:latin typeface="ui-sans-serif"/>
                </a:endParaRPr>
              </a:p>
              <a:p>
                <a:endParaRPr lang="bn-IN" sz="2400" dirty="0">
                  <a:ln w="0"/>
                  <a:effectLst>
                    <a:outerShdw blurRad="38100" dist="19050" dir="2700000" algn="tl" rotWithShape="0">
                      <a:schemeClr val="dk1">
                        <a:alpha val="40000"/>
                      </a:schemeClr>
                    </a:outerShdw>
                  </a:effectLst>
                  <a:latin typeface="ui-sans-serif"/>
                </a:endParaRPr>
              </a:p>
              <a:p>
                <a:r>
                  <a:rPr lang="as-IN" sz="2400" dirty="0" smtClean="0">
                    <a:ln w="0"/>
                    <a:effectLst>
                      <a:outerShdw blurRad="38100" dist="19050" dir="2700000" algn="tl" rotWithShape="0">
                        <a:schemeClr val="dk1">
                          <a:alpha val="40000"/>
                        </a:schemeClr>
                      </a:outerShdw>
                    </a:effectLst>
                    <a:latin typeface="ui-sans-serif"/>
                  </a:rPr>
                  <a:t>সমীকরণে</a:t>
                </a:r>
                <a:r>
                  <a:rPr lang="as-IN" sz="2400" dirty="0">
                    <a:ln w="0"/>
                    <a:effectLst>
                      <a:outerShdw blurRad="38100" dist="19050" dir="2700000" algn="tl" rotWithShape="0">
                        <a:schemeClr val="dk1">
                          <a:alpha val="40000"/>
                        </a:schemeClr>
                      </a:outerShdw>
                    </a:effectLst>
                    <a:latin typeface="ui-sans-serif"/>
                  </a:rPr>
                  <a:t>, </a:t>
                </a:r>
                <a:r>
                  <a:rPr lang="en-US" sz="2400" dirty="0" smtClean="0">
                    <a:ln w="0"/>
                    <a:effectLst>
                      <a:outerShdw blurRad="38100" dist="19050" dir="2700000" algn="tl" rotWithShape="0">
                        <a:schemeClr val="dk1">
                          <a:alpha val="40000"/>
                        </a:schemeClr>
                      </a:outerShdw>
                    </a:effectLst>
                    <a:latin typeface="KaTeX_Main"/>
                  </a:rPr>
                  <a:t>​</a:t>
                </a:r>
                <a14:m>
                  <m:oMath xmlns:m="http://schemas.openxmlformats.org/officeDocument/2006/math">
                    <m:sSub>
                      <m:sSubPr>
                        <m:ctrlPr>
                          <a:rPr lang="en-US" sz="2400" i="1">
                            <a:ln w="0"/>
                            <a:effectLst>
                              <a:outerShdw blurRad="38100" dist="19050" dir="2700000" algn="tl" rotWithShape="0">
                                <a:schemeClr val="dk1">
                                  <a:alpha val="40000"/>
                                </a:schemeClr>
                              </a:outerShdw>
                            </a:effectLst>
                            <a:latin typeface="Cambria Math" panose="02040503050406030204" pitchFamily="18" charset="0"/>
                          </a:rPr>
                        </m:ctrlPr>
                      </m:sSubPr>
                      <m:e>
                        <m:r>
                          <a:rPr lang="en-US" sz="2400" i="1">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a:ln w="0"/>
                            <a:effectLst>
                              <a:outerShdw blurRad="38100" dist="19050" dir="2700000" algn="tl" rotWithShape="0">
                                <a:schemeClr val="dk1">
                                  <a:alpha val="40000"/>
                                </a:schemeClr>
                              </a:outerShdw>
                            </a:effectLst>
                            <a:latin typeface="Cambria Math" panose="02040503050406030204" pitchFamily="18" charset="0"/>
                          </a:rPr>
                          <m:t>1</m:t>
                        </m:r>
                      </m:sub>
                    </m:sSub>
                  </m:oMath>
                </a14:m>
                <a:r>
                  <a:rPr lang="en-US" sz="2400" dirty="0">
                    <a:ln w="0"/>
                    <a:effectLst>
                      <a:outerShdw blurRad="38100" dist="19050" dir="2700000" algn="tl" rotWithShape="0">
                        <a:schemeClr val="dk1">
                          <a:alpha val="40000"/>
                        </a:schemeClr>
                      </a:outerShdw>
                    </a:effectLst>
                    <a:latin typeface="ui-sans-serif"/>
                  </a:rPr>
                  <a:t> </a:t>
                </a:r>
                <a:r>
                  <a:rPr lang="as-IN" sz="2400" dirty="0">
                    <a:ln w="0"/>
                    <a:effectLst>
                      <a:outerShdw blurRad="38100" dist="19050" dir="2700000" algn="tl" rotWithShape="0">
                        <a:schemeClr val="dk1">
                          <a:alpha val="40000"/>
                        </a:schemeClr>
                      </a:outerShdw>
                    </a:effectLst>
                    <a:latin typeface="ui-sans-serif"/>
                  </a:rPr>
                  <a:t>হলো উৎসের তাপমাত্রা </a:t>
                </a:r>
                <a:r>
                  <a:rPr lang="as-IN" sz="2400" dirty="0" smtClean="0">
                    <a:ln w="0"/>
                    <a:effectLst>
                      <a:outerShdw blurRad="38100" dist="19050" dir="2700000" algn="tl" rotWithShape="0">
                        <a:schemeClr val="dk1">
                          <a:alpha val="40000"/>
                        </a:schemeClr>
                      </a:outerShdw>
                    </a:effectLst>
                    <a:latin typeface="ui-sans-serif"/>
                  </a:rPr>
                  <a:t>এবং</a:t>
                </a:r>
                <a:r>
                  <a:rPr lang="en-US" sz="2400" dirty="0" smtClean="0">
                    <a:ln w="0"/>
                    <a:effectLst>
                      <a:outerShdw blurRad="38100" dist="19050" dir="2700000" algn="tl" rotWithShape="0">
                        <a:schemeClr val="dk1">
                          <a:alpha val="40000"/>
                        </a:schemeClr>
                      </a:outerShdw>
                    </a:effectLst>
                    <a:latin typeface="KaTeX_Main"/>
                  </a:rPr>
                  <a:t>​</a:t>
                </a:r>
                <a:r>
                  <a:rPr lang="bn-IN" sz="2400" dirty="0" smtClean="0">
                    <a:ln w="0"/>
                    <a:effectLst>
                      <a:outerShdw blurRad="38100" dist="19050" dir="2700000" algn="tl" rotWithShape="0">
                        <a:schemeClr val="dk1">
                          <a:alpha val="40000"/>
                        </a:schemeClr>
                      </a:outerShdw>
                    </a:effectLst>
                    <a:latin typeface="KaTeX_Main"/>
                  </a:rPr>
                  <a:t> </a:t>
                </a:r>
                <a14:m>
                  <m:oMath xmlns:m="http://schemas.openxmlformats.org/officeDocument/2006/math">
                    <m:sSub>
                      <m:sSubPr>
                        <m:ctrlPr>
                          <a:rPr lang="en-US" sz="2400" i="1">
                            <a:ln w="0"/>
                            <a:effectLst>
                              <a:outerShdw blurRad="38100" dist="19050" dir="2700000" algn="tl" rotWithShape="0">
                                <a:schemeClr val="dk1">
                                  <a:alpha val="40000"/>
                                </a:schemeClr>
                              </a:outerShdw>
                            </a:effectLst>
                            <a:latin typeface="Cambria Math" panose="02040503050406030204" pitchFamily="18" charset="0"/>
                          </a:rPr>
                        </m:ctrlPr>
                      </m:sSubPr>
                      <m:e>
                        <m:r>
                          <a:rPr lang="en-US" sz="2400" i="1">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a:ln w="0"/>
                            <a:effectLst>
                              <a:outerShdw blurRad="38100" dist="19050" dir="2700000" algn="tl" rotWithShape="0">
                                <a:schemeClr val="dk1">
                                  <a:alpha val="40000"/>
                                </a:schemeClr>
                              </a:outerShdw>
                            </a:effectLst>
                            <a:latin typeface="Cambria Math" panose="02040503050406030204" pitchFamily="18" charset="0"/>
                          </a:rPr>
                          <m:t>2</m:t>
                        </m:r>
                      </m:sub>
                    </m:sSub>
                  </m:oMath>
                </a14:m>
                <a:r>
                  <a:rPr lang="en-US" sz="2400" dirty="0">
                    <a:ln w="0"/>
                    <a:effectLst>
                      <a:outerShdw blurRad="38100" dist="19050" dir="2700000" algn="tl" rotWithShape="0">
                        <a:schemeClr val="dk1">
                          <a:alpha val="40000"/>
                        </a:schemeClr>
                      </a:outerShdw>
                    </a:effectLst>
                    <a:latin typeface="ui-sans-serif"/>
                  </a:rPr>
                  <a:t> </a:t>
                </a:r>
                <a:r>
                  <a:rPr lang="as-IN" sz="2400" dirty="0">
                    <a:ln w="0"/>
                    <a:effectLst>
                      <a:outerShdw blurRad="38100" dist="19050" dir="2700000" algn="tl" rotWithShape="0">
                        <a:schemeClr val="dk1">
                          <a:alpha val="40000"/>
                        </a:schemeClr>
                      </a:outerShdw>
                    </a:effectLst>
                    <a:latin typeface="ui-sans-serif"/>
                  </a:rPr>
                  <a:t>তাপগ্রাহকের তাপমাত্রা। উক্ত সমীকরণ অনুসারে </a:t>
                </a:r>
                <a14:m>
                  <m:oMath xmlns:m="http://schemas.openxmlformats.org/officeDocument/2006/math">
                    <m:sSub>
                      <m:sSubPr>
                        <m:ctrlPr>
                          <a:rPr lang="en-US" sz="2400" i="1">
                            <a:ln w="0"/>
                            <a:effectLst>
                              <a:outerShdw blurRad="38100" dist="19050" dir="2700000" algn="tl" rotWithShape="0">
                                <a:schemeClr val="dk1">
                                  <a:alpha val="40000"/>
                                </a:schemeClr>
                              </a:outerShdw>
                            </a:effectLst>
                            <a:latin typeface="Cambria Math" panose="02040503050406030204" pitchFamily="18" charset="0"/>
                          </a:rPr>
                        </m:ctrlPr>
                      </m:sSubPr>
                      <m:e>
                        <m:r>
                          <a:rPr lang="en-US" sz="2400" i="1">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a:ln w="0"/>
                            <a:effectLst>
                              <a:outerShdw blurRad="38100" dist="19050" dir="2700000" algn="tl" rotWithShape="0">
                                <a:schemeClr val="dk1">
                                  <a:alpha val="40000"/>
                                </a:schemeClr>
                              </a:outerShdw>
                            </a:effectLst>
                            <a:latin typeface="Cambria Math" panose="02040503050406030204" pitchFamily="18" charset="0"/>
                          </a:rPr>
                          <m:t>2</m:t>
                        </m:r>
                      </m:sub>
                    </m:sSub>
                  </m:oMath>
                </a14:m>
                <a:r>
                  <a:rPr lang="en-US" sz="2400" dirty="0">
                    <a:ln w="0"/>
                    <a:effectLst>
                      <a:outerShdw blurRad="38100" dist="19050" dir="2700000" algn="tl" rotWithShape="0">
                        <a:schemeClr val="dk1">
                          <a:alpha val="40000"/>
                        </a:schemeClr>
                      </a:outerShdw>
                    </a:effectLst>
                    <a:latin typeface="ui-sans-serif"/>
                  </a:rPr>
                  <a:t> </a:t>
                </a:r>
                <a:r>
                  <a:rPr lang="as-IN" sz="2400" dirty="0">
                    <a:ln w="0"/>
                    <a:effectLst>
                      <a:outerShdw blurRad="38100" dist="19050" dir="2700000" algn="tl" rotWithShape="0">
                        <a:schemeClr val="dk1">
                          <a:alpha val="40000"/>
                        </a:schemeClr>
                      </a:outerShdw>
                    </a:effectLst>
                    <a:latin typeface="ui-sans-serif"/>
                  </a:rPr>
                  <a:t>এর মান যত হ্রাস </a:t>
                </a:r>
                <a:r>
                  <a:rPr lang="as-IN" sz="2400" dirty="0" smtClean="0">
                    <a:ln w="0"/>
                    <a:effectLst>
                      <a:outerShdw blurRad="38100" dist="19050" dir="2700000" algn="tl" rotWithShape="0">
                        <a:schemeClr val="dk1">
                          <a:alpha val="40000"/>
                        </a:schemeClr>
                      </a:outerShdw>
                    </a:effectLst>
                    <a:latin typeface="ui-sans-serif"/>
                  </a:rPr>
                  <a:t>পাবে</a:t>
                </a:r>
                <a:r>
                  <a:rPr lang="en-US" sz="2400" dirty="0">
                    <a:ln w="0"/>
                    <a:effectLst>
                      <a:outerShdw blurRad="38100" dist="19050" dir="2700000" algn="tl" rotWithShape="0">
                        <a:schemeClr val="dk1">
                          <a:alpha val="40000"/>
                        </a:schemeClr>
                      </a:outerShdw>
                    </a:effectLst>
                    <a:latin typeface="ui-sans-serif"/>
                  </a:rPr>
                  <a:t> </a:t>
                </a:r>
                <a:endParaRPr lang="bn-IN" sz="2400" dirty="0" smtClean="0">
                  <a:ln w="0"/>
                  <a:effectLst>
                    <a:outerShdw blurRad="38100" dist="19050" dir="2700000" algn="tl" rotWithShape="0">
                      <a:schemeClr val="dk1">
                        <a:alpha val="40000"/>
                      </a:schemeClr>
                    </a:outerShdw>
                  </a:effectLst>
                  <a:latin typeface="ui-sans-serif"/>
                </a:endParaRPr>
              </a:p>
              <a:p>
                <a14:m>
                  <m:oMath xmlns:m="http://schemas.openxmlformats.org/officeDocument/2006/math">
                    <m:sSub>
                      <m:sSubPr>
                        <m:ctrlPr>
                          <a:rPr lang="en-US" sz="2400" i="1">
                            <a:ln w="0"/>
                            <a:effectLst>
                              <a:outerShdw blurRad="38100" dist="19050" dir="2700000" algn="tl" rotWithShape="0">
                                <a:schemeClr val="dk1">
                                  <a:alpha val="40000"/>
                                </a:schemeClr>
                              </a:outerShdw>
                            </a:effectLst>
                            <a:latin typeface="Cambria Math" panose="02040503050406030204" pitchFamily="18" charset="0"/>
                          </a:rPr>
                        </m:ctrlPr>
                      </m:sSubPr>
                      <m:e>
                        <m:r>
                          <a:rPr lang="en-US" sz="2400" i="1">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a:ln w="0"/>
                            <a:effectLst>
                              <a:outerShdw blurRad="38100" dist="19050" dir="2700000" algn="tl" rotWithShape="0">
                                <a:schemeClr val="dk1">
                                  <a:alpha val="40000"/>
                                </a:schemeClr>
                              </a:outerShdw>
                            </a:effectLst>
                            <a:latin typeface="Cambria Math" panose="02040503050406030204" pitchFamily="18" charset="0"/>
                          </a:rPr>
                          <m:t>1</m:t>
                        </m:r>
                      </m:sub>
                    </m:sSub>
                    <m:r>
                      <a:rPr lang="en-US" sz="2400" i="1">
                        <a:ln w="0"/>
                        <a:effectLst>
                          <a:outerShdw blurRad="38100" dist="19050" dir="2700000" algn="tl" rotWithShape="0">
                            <a:schemeClr val="dk1">
                              <a:alpha val="40000"/>
                            </a:schemeClr>
                          </a:outerShdw>
                        </a:effectLst>
                        <a:latin typeface="Cambria Math" panose="02040503050406030204" pitchFamily="18" charset="0"/>
                      </a:rPr>
                      <m:t>−</m:t>
                    </m:r>
                    <m:sSub>
                      <m:sSubPr>
                        <m:ctrlPr>
                          <a:rPr lang="en-US" sz="2400" i="1">
                            <a:ln w="0"/>
                            <a:effectLst>
                              <a:outerShdw blurRad="38100" dist="19050" dir="2700000" algn="tl" rotWithShape="0">
                                <a:schemeClr val="dk1">
                                  <a:alpha val="40000"/>
                                </a:schemeClr>
                              </a:outerShdw>
                            </a:effectLst>
                            <a:latin typeface="Cambria Math" panose="02040503050406030204" pitchFamily="18" charset="0"/>
                          </a:rPr>
                        </m:ctrlPr>
                      </m:sSubPr>
                      <m:e>
                        <m:r>
                          <a:rPr lang="en-US" sz="2400" i="1">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a:ln w="0"/>
                            <a:effectLst>
                              <a:outerShdw blurRad="38100" dist="19050" dir="2700000" algn="tl" rotWithShape="0">
                                <a:schemeClr val="dk1">
                                  <a:alpha val="40000"/>
                                </a:schemeClr>
                              </a:outerShdw>
                            </a:effectLst>
                            <a:latin typeface="Cambria Math" panose="02040503050406030204" pitchFamily="18" charset="0"/>
                          </a:rPr>
                          <m:t>2</m:t>
                        </m:r>
                      </m:sub>
                    </m:sSub>
                  </m:oMath>
                </a14:m>
                <a:r>
                  <a:rPr lang="as-IN" sz="2400" dirty="0">
                    <a:ln w="0"/>
                    <a:effectLst>
                      <a:outerShdw blurRad="38100" dist="19050" dir="2700000" algn="tl" rotWithShape="0">
                        <a:schemeClr val="dk1">
                          <a:alpha val="40000"/>
                        </a:schemeClr>
                      </a:outerShdw>
                    </a:effectLst>
                    <a:latin typeface="ui-sans-serif"/>
                  </a:rPr>
                  <a:t>এর মান তত বৃদ্ধি পাবে</a:t>
                </a:r>
                <a:r>
                  <a:rPr lang="as-IN" sz="2400" dirty="0" smtClean="0">
                    <a:ln w="0"/>
                    <a:effectLst>
                      <a:outerShdw blurRad="38100" dist="19050" dir="2700000" algn="tl" rotWithShape="0">
                        <a:schemeClr val="dk1">
                          <a:alpha val="40000"/>
                        </a:schemeClr>
                      </a:outerShdw>
                    </a:effectLst>
                    <a:latin typeface="ui-sans-serif"/>
                  </a:rPr>
                  <a:t>।</a:t>
                </a:r>
                <a14:m>
                  <m:oMath xmlns:m="http://schemas.openxmlformats.org/officeDocument/2006/math">
                    <m:sSub>
                      <m:sSubPr>
                        <m:ctrlPr>
                          <a:rPr lang="en-US" sz="2400" i="1">
                            <a:ln w="0"/>
                            <a:effectLst>
                              <a:outerShdw blurRad="38100" dist="19050" dir="2700000" algn="tl" rotWithShape="0">
                                <a:schemeClr val="dk1">
                                  <a:alpha val="40000"/>
                                </a:schemeClr>
                              </a:outerShdw>
                            </a:effectLst>
                            <a:latin typeface="Cambria Math" panose="02040503050406030204" pitchFamily="18" charset="0"/>
                          </a:rPr>
                        </m:ctrlPr>
                      </m:sSubPr>
                      <m:e>
                        <m:r>
                          <a:rPr lang="bn-IN" sz="2400" i="1" smtClean="0">
                            <a:ln w="0"/>
                            <a:effectLst>
                              <a:outerShdw blurRad="38100" dist="19050" dir="2700000" algn="tl" rotWithShape="0">
                                <a:schemeClr val="dk1">
                                  <a:alpha val="40000"/>
                                </a:schemeClr>
                              </a:outerShdw>
                            </a:effectLst>
                            <a:latin typeface="Cambria Math" panose="02040503050406030204" pitchFamily="18" charset="0"/>
                          </a:rPr>
                          <m:t>  </m:t>
                        </m:r>
                        <m:r>
                          <a:rPr lang="en-US" sz="2400" i="1">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a:ln w="0"/>
                            <a:effectLst>
                              <a:outerShdw blurRad="38100" dist="19050" dir="2700000" algn="tl" rotWithShape="0">
                                <a:schemeClr val="dk1">
                                  <a:alpha val="40000"/>
                                </a:schemeClr>
                              </a:outerShdw>
                            </a:effectLst>
                            <a:latin typeface="Cambria Math" panose="02040503050406030204" pitchFamily="18" charset="0"/>
                          </a:rPr>
                          <m:t>1</m:t>
                        </m:r>
                      </m:sub>
                    </m:sSub>
                    <m:r>
                      <a:rPr lang="en-US" sz="2400" i="1">
                        <a:ln w="0"/>
                        <a:effectLst>
                          <a:outerShdw blurRad="38100" dist="19050" dir="2700000" algn="tl" rotWithShape="0">
                            <a:schemeClr val="dk1">
                              <a:alpha val="40000"/>
                            </a:schemeClr>
                          </a:outerShdw>
                        </a:effectLst>
                        <a:latin typeface="Cambria Math" panose="02040503050406030204" pitchFamily="18" charset="0"/>
                      </a:rPr>
                      <m:t>−</m:t>
                    </m:r>
                    <m:sSub>
                      <m:sSubPr>
                        <m:ctrlPr>
                          <a:rPr lang="en-US" sz="2400" i="1">
                            <a:ln w="0"/>
                            <a:effectLst>
                              <a:outerShdw blurRad="38100" dist="19050" dir="2700000" algn="tl" rotWithShape="0">
                                <a:schemeClr val="dk1">
                                  <a:alpha val="40000"/>
                                </a:schemeClr>
                              </a:outerShdw>
                            </a:effectLst>
                            <a:latin typeface="Cambria Math" panose="02040503050406030204" pitchFamily="18" charset="0"/>
                          </a:rPr>
                        </m:ctrlPr>
                      </m:sSubPr>
                      <m:e>
                        <m:r>
                          <a:rPr lang="en-US" sz="2400" i="1">
                            <a:ln w="0"/>
                            <a:effectLst>
                              <a:outerShdw blurRad="38100" dist="19050" dir="2700000" algn="tl" rotWithShape="0">
                                <a:schemeClr val="dk1">
                                  <a:alpha val="40000"/>
                                </a:schemeClr>
                              </a:outerShdw>
                            </a:effectLst>
                            <a:latin typeface="Cambria Math" panose="02040503050406030204" pitchFamily="18" charset="0"/>
                          </a:rPr>
                          <m:t>𝑇</m:t>
                        </m:r>
                      </m:e>
                      <m:sub>
                        <m:r>
                          <a:rPr lang="en-US" sz="2400" i="1">
                            <a:ln w="0"/>
                            <a:effectLst>
                              <a:outerShdw blurRad="38100" dist="19050" dir="2700000" algn="tl" rotWithShape="0">
                                <a:schemeClr val="dk1">
                                  <a:alpha val="40000"/>
                                </a:schemeClr>
                              </a:outerShdw>
                            </a:effectLst>
                            <a:latin typeface="Cambria Math" panose="02040503050406030204" pitchFamily="18" charset="0"/>
                          </a:rPr>
                          <m:t>2</m:t>
                        </m:r>
                      </m:sub>
                    </m:sSub>
                  </m:oMath>
                </a14:m>
                <a:r>
                  <a:rPr lang="en-US" sz="2400" dirty="0">
                    <a:ln w="0"/>
                    <a:effectLst>
                      <a:outerShdw blurRad="38100" dist="19050" dir="2700000" algn="tl" rotWithShape="0">
                        <a:schemeClr val="dk1">
                          <a:alpha val="40000"/>
                        </a:schemeClr>
                      </a:outerShdw>
                    </a:effectLst>
                    <a:latin typeface="ui-sans-serif"/>
                  </a:rPr>
                  <a:t> </a:t>
                </a:r>
                <a:r>
                  <a:rPr lang="as-IN" sz="2400" dirty="0">
                    <a:ln w="0"/>
                    <a:effectLst>
                      <a:outerShdw blurRad="38100" dist="19050" dir="2700000" algn="tl" rotWithShape="0">
                        <a:schemeClr val="dk1">
                          <a:alpha val="40000"/>
                        </a:schemeClr>
                      </a:outerShdw>
                    </a:effectLst>
                    <a:latin typeface="ui-sans-serif"/>
                  </a:rPr>
                  <a:t>এর মান যত বাড়বে কার্নো ইঞ্জিনের দক্ষতা তত বাড়বে। এ কারণে তাপগ্রাহকের তাপমাত্রা হ্রাস পেলে কার্নো ইঞ্জিনের দক্ষতা বৃদ্ধি পায়।</a:t>
                </a:r>
                <a:endParaRPr lang="en-US" sz="2400" dirty="0">
                  <a:ln w="0"/>
                  <a:effectLst>
                    <a:outerShdw blurRad="38100" dist="19050" dir="2700000" algn="tl" rotWithShape="0">
                      <a:schemeClr val="dk1">
                        <a:alpha val="40000"/>
                      </a:schemeClr>
                    </a:outerShdw>
                  </a:effectLst>
                </a:endParaRPr>
              </a:p>
            </p:txBody>
          </p:sp>
        </mc:Choice>
        <mc:Fallback xmlns="">
          <p:sp>
            <p:nvSpPr>
              <p:cNvPr id="3" name="Rectangle 2"/>
              <p:cNvSpPr>
                <a:spLocks noRot="1" noChangeAspect="1" noMove="1" noResize="1" noEditPoints="1" noAdjustHandles="1" noChangeArrowheads="1" noChangeShapeType="1" noTextEdit="1"/>
              </p:cNvSpPr>
              <p:nvPr/>
            </p:nvSpPr>
            <p:spPr>
              <a:xfrm>
                <a:off x="228600" y="1720840"/>
                <a:ext cx="8610600" cy="3785652"/>
              </a:xfrm>
              <a:prstGeom prst="rect">
                <a:avLst/>
              </a:prstGeom>
              <a:blipFill>
                <a:blip r:embed="rId2"/>
                <a:stretch>
                  <a:fillRect l="-1275" t="-1449" r="-1841" b="-3221"/>
                </a:stretch>
              </a:blipFill>
            </p:spPr>
            <p:txBody>
              <a:bodyPr/>
              <a:lstStyle/>
              <a:p>
                <a:r>
                  <a:rPr lang="en-US">
                    <a:noFill/>
                  </a:rPr>
                  <a:t> </a:t>
                </a:r>
              </a:p>
            </p:txBody>
          </p:sp>
        </mc:Fallback>
      </mc:AlternateContent>
      <p:grpSp>
        <p:nvGrpSpPr>
          <p:cNvPr id="4" name="Group 3"/>
          <p:cNvGrpSpPr/>
          <p:nvPr/>
        </p:nvGrpSpPr>
        <p:grpSpPr>
          <a:xfrm>
            <a:off x="3505200" y="2590800"/>
            <a:ext cx="3447197" cy="877100"/>
            <a:chOff x="2805652" y="4118182"/>
            <a:chExt cx="3063486" cy="800613"/>
          </a:xfrm>
        </p:grpSpPr>
        <mc:AlternateContent xmlns:mc="http://schemas.openxmlformats.org/markup-compatibility/2006" xmlns:a14="http://schemas.microsoft.com/office/drawing/2010/main">
          <mc:Choice Requires="a14">
            <p:sp>
              <p:nvSpPr>
                <p:cNvPr id="5" name="TextBox 4"/>
                <p:cNvSpPr txBox="1"/>
                <p:nvPr/>
              </p:nvSpPr>
              <p:spPr>
                <a:xfrm>
                  <a:off x="2805652" y="4118182"/>
                  <a:ext cx="1828800" cy="8006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bn-IN" sz="2800" dirty="0">
                            <a:ln w="0"/>
                            <a:effectLst>
                              <a:outerShdw blurRad="38100" dist="19050" dir="2700000" algn="tl" rotWithShape="0">
                                <a:schemeClr val="dk1">
                                  <a:alpha val="40000"/>
                                </a:schemeClr>
                              </a:outerShdw>
                            </a:effectLst>
                            <a:latin typeface="Times New Roman" panose="02020603050405020304" pitchFamily="18" charset="0"/>
                          </a:rPr>
                          <m:t>η</m:t>
                        </m:r>
                        <m:r>
                          <a:rPr lang="en-US" sz="2800" i="1" smtClean="0">
                            <a:latin typeface="Cambria Math" panose="02040503050406030204" pitchFamily="18" charset="0"/>
                          </a:rPr>
                          <m:t>=</m:t>
                        </m:r>
                        <m:f>
                          <m:fPr>
                            <m:ctrlPr>
                              <a:rPr lang="en-US" sz="2800" i="1" smtClean="0">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2</m:t>
                                </m:r>
                              </m:sub>
                            </m:sSub>
                          </m:num>
                          <m:den>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1</m:t>
                                </m:r>
                              </m:sub>
                            </m:sSub>
                          </m:den>
                        </m:f>
                      </m:oMath>
                    </m:oMathPara>
                  </a14:m>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2805652" y="4118182"/>
                  <a:ext cx="1828800" cy="80061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68305" y="4334033"/>
                  <a:ext cx="140083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bn-IN"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100</m:t>
                        </m:r>
                        <m:r>
                          <a:rPr lang="en-US" sz="2400"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68305" y="4334033"/>
                  <a:ext cx="1400833" cy="461665"/>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0040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4055"/>
            <a:ext cx="8458200"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সমোষ্ণ </a:t>
            </a:r>
            <a:r>
              <a:rPr lang="as-IN"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প্রক্রি</a:t>
            </a:r>
            <a:r>
              <a:rPr lang="bn-IN"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লেখ এবং </a:t>
            </a:r>
            <a:r>
              <a:rPr lang="as-IN"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রুদ্ধতাপী</a:t>
            </a:r>
            <a:r>
              <a:rPr lang="bn-IN" sz="32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প্রক্রি</a:t>
            </a:r>
            <a:r>
              <a:rPr lang="bn-IN"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লেখ এর মধ্যে পার্থক্য</a:t>
            </a:r>
            <a:endParaRPr lang="en-US" sz="32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1026" name="Picture 2" descr="G:\hsc\thermodynamics\fig slide 2\https___haygot.s3.amazonaws.com_443_cheatsheet_141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189633"/>
            <a:ext cx="3048000" cy="2203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3250" y="1804346"/>
            <a:ext cx="1587294"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as-IN"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সমোষ্ণ </a:t>
            </a:r>
            <a:r>
              <a:rPr lang="as-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প্রক্রি</a:t>
            </a:r>
            <a:r>
              <a:rPr lang="bn-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1027" name="Picture 3" descr="G:\hsc\thermodynamics\fig slide 2\2014725-152119173-5628-fig-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7510" y="1189166"/>
            <a:ext cx="3439030" cy="22002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0" y="1790899"/>
            <a:ext cx="2182058"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as-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রুদ্ধতাপী</a:t>
            </a:r>
            <a:r>
              <a:rPr lang="bn-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 </a:t>
            </a:r>
            <a:r>
              <a:rPr lang="as-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প্রক্রি</a:t>
            </a:r>
            <a:r>
              <a:rPr lang="bn-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 </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grpSp>
        <p:nvGrpSpPr>
          <p:cNvPr id="6" name="Group 5"/>
          <p:cNvGrpSpPr/>
          <p:nvPr/>
        </p:nvGrpSpPr>
        <p:grpSpPr>
          <a:xfrm>
            <a:off x="2843346" y="3389441"/>
            <a:ext cx="3557171" cy="2257623"/>
            <a:chOff x="2414588" y="641774"/>
            <a:chExt cx="4314825" cy="4124325"/>
          </a:xfrm>
        </p:grpSpPr>
        <p:pic>
          <p:nvPicPr>
            <p:cNvPr id="1028" name="Picture 4" descr="G:\hsc\thermodynamics\fig slide 2\main-qimg-cb6dad90fa4c7f4e2251370058f93f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588" y="641774"/>
              <a:ext cx="4314825" cy="4124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650078" y="1427341"/>
              <a:ext cx="1925377" cy="84339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as-IN"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সমোষ্ণ </a:t>
              </a:r>
              <a:r>
                <a:rPr lang="as-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প্রক্রি</a:t>
              </a:r>
              <a:r>
                <a:rPr lang="bn-IN" sz="2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endParaRPr lang="en-US" sz="2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9" name="Rectangle 8"/>
            <p:cNvSpPr/>
            <p:nvPr/>
          </p:nvSpPr>
          <p:spPr>
            <a:xfrm>
              <a:off x="3141934" y="3285915"/>
              <a:ext cx="1853432" cy="730939"/>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as-IN" sz="2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রুদ্ধতাপী</a:t>
              </a:r>
              <a:r>
                <a:rPr lang="bn-IN" sz="2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2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প্রক্রি</a:t>
              </a:r>
              <a:r>
                <a:rPr lang="bn-IN" sz="2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endParaRPr lang="en-US" sz="2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grpSp>
      <p:sp>
        <p:nvSpPr>
          <p:cNvPr id="7" name="Rectangle 6"/>
          <p:cNvSpPr/>
          <p:nvPr/>
        </p:nvSpPr>
        <p:spPr>
          <a:xfrm>
            <a:off x="538399" y="5910380"/>
            <a:ext cx="8295799"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latin typeface="NikoshBAN" panose="02000000000000000000" pitchFamily="2" charset="0"/>
                <a:cs typeface="NikoshBAN" panose="02000000000000000000" pitchFamily="2" charset="0"/>
              </a:rPr>
              <a:t>সমোষ্ণ </a:t>
            </a:r>
            <a:r>
              <a:rPr lang="as-IN" sz="3200" dirty="0" smtClean="0">
                <a:latin typeface="NikoshBAN" panose="02000000000000000000" pitchFamily="2" charset="0"/>
                <a:cs typeface="NikoshBAN" panose="02000000000000000000" pitchFamily="2" charset="0"/>
              </a:rPr>
              <a:t>প্রক্রি</a:t>
            </a:r>
            <a:r>
              <a:rPr lang="bn-IN" sz="3200" dirty="0" smtClean="0">
                <a:latin typeface="NikoshBAN" panose="02000000000000000000" pitchFamily="2" charset="0"/>
                <a:cs typeface="NikoshBAN" panose="02000000000000000000" pitchFamily="2" charset="0"/>
              </a:rPr>
              <a:t>য়া</a:t>
            </a:r>
            <a:r>
              <a:rPr lang="as-IN" sz="3200" dirty="0" smtClean="0">
                <a:latin typeface="NikoshBAN" panose="02000000000000000000" pitchFamily="2" charset="0"/>
                <a:cs typeface="NikoshBAN" panose="02000000000000000000" pitchFamily="2" charset="0"/>
              </a:rPr>
              <a:t> </a:t>
            </a:r>
            <a:r>
              <a:rPr lang="as-IN" sz="3200" dirty="0">
                <a:latin typeface="NikoshBAN" panose="02000000000000000000" pitchFamily="2" charset="0"/>
                <a:cs typeface="NikoshBAN" panose="02000000000000000000" pitchFamily="2" charset="0"/>
              </a:rPr>
              <a:t>এর লেখ</a:t>
            </a:r>
            <a:r>
              <a:rPr lang="en-US" sz="3200" dirty="0">
                <a:latin typeface="NikoshBAN" panose="02000000000000000000" pitchFamily="2" charset="0"/>
                <a:cs typeface="NikoshBAN" panose="02000000000000000000" pitchFamily="2" charset="0"/>
              </a:rPr>
              <a:t>,</a:t>
            </a:r>
            <a:r>
              <a:rPr lang="as-IN" sz="3200" dirty="0">
                <a:latin typeface="NikoshBAN" panose="02000000000000000000" pitchFamily="2" charset="0"/>
                <a:cs typeface="NikoshBAN" panose="02000000000000000000" pitchFamily="2" charset="0"/>
              </a:rPr>
              <a:t> </a:t>
            </a:r>
            <a:r>
              <a:rPr lang="as-IN" sz="3200" dirty="0" smtClean="0">
                <a:latin typeface="NikoshBAN" panose="02000000000000000000" pitchFamily="2" charset="0"/>
                <a:cs typeface="NikoshBAN" panose="02000000000000000000" pitchFamily="2" charset="0"/>
              </a:rPr>
              <a:t>রুদ্ধতাপী</a:t>
            </a:r>
            <a:r>
              <a:rPr lang="bn-IN" sz="3200" dirty="0" smtClean="0">
                <a:latin typeface="NikoshBAN" panose="02000000000000000000" pitchFamily="2" charset="0"/>
                <a:cs typeface="NikoshBAN" panose="02000000000000000000" pitchFamily="2" charset="0"/>
              </a:rPr>
              <a:t>য় </a:t>
            </a:r>
            <a:r>
              <a:rPr lang="as-IN" sz="3200" dirty="0" smtClean="0">
                <a:latin typeface="NikoshBAN" panose="02000000000000000000" pitchFamily="2" charset="0"/>
                <a:cs typeface="NikoshBAN" panose="02000000000000000000" pitchFamily="2" charset="0"/>
              </a:rPr>
              <a:t> প্রক্রি</a:t>
            </a:r>
            <a:r>
              <a:rPr lang="bn-IN" sz="3200" dirty="0" smtClean="0">
                <a:latin typeface="NikoshBAN" panose="02000000000000000000" pitchFamily="2" charset="0"/>
                <a:cs typeface="NikoshBAN" panose="02000000000000000000" pitchFamily="2" charset="0"/>
              </a:rPr>
              <a:t>য়া</a:t>
            </a:r>
            <a:r>
              <a:rPr lang="as-IN" sz="3200" dirty="0" smtClean="0">
                <a:latin typeface="NikoshBAN" panose="02000000000000000000" pitchFamily="2" charset="0"/>
                <a:cs typeface="NikoshBAN" panose="02000000000000000000" pitchFamily="2" charset="0"/>
              </a:rPr>
              <a:t> </a:t>
            </a:r>
            <a:r>
              <a:rPr lang="as-IN" sz="3200" dirty="0">
                <a:latin typeface="NikoshBAN" panose="02000000000000000000" pitchFamily="2" charset="0"/>
                <a:cs typeface="NikoshBAN" panose="02000000000000000000" pitchFamily="2" charset="0"/>
              </a:rPr>
              <a:t>এর লেখ</a:t>
            </a:r>
            <a:r>
              <a:rPr lang="en-US" sz="3200" dirty="0">
                <a:latin typeface="NikoshBAN" panose="02000000000000000000" pitchFamily="2" charset="0"/>
                <a:cs typeface="NikoshBAN" panose="02000000000000000000" pitchFamily="2" charset="0"/>
              </a:rPr>
              <a:t> </a:t>
            </a:r>
            <a:r>
              <a:rPr lang="as-IN" sz="3200" dirty="0">
                <a:latin typeface="NikoshBAN" panose="02000000000000000000" pitchFamily="2" charset="0"/>
                <a:cs typeface="NikoshBAN" panose="02000000000000000000" pitchFamily="2" charset="0"/>
              </a:rPr>
              <a:t>থেকে </a:t>
            </a:r>
            <a:r>
              <a:rPr lang="as-IN" sz="3200" dirty="0" smtClean="0">
                <a:latin typeface="NikoshBAN" panose="02000000000000000000" pitchFamily="2" charset="0"/>
                <a:cs typeface="NikoshBAN" panose="02000000000000000000" pitchFamily="2" charset="0"/>
              </a:rPr>
              <a:t>খাড়া</a:t>
            </a:r>
            <a:r>
              <a:rPr lang="bn-IN" sz="3200" dirty="0" smtClean="0">
                <a:latin typeface="NikoshBAN" panose="02000000000000000000" pitchFamily="2" charset="0"/>
                <a:cs typeface="NikoshBAN" panose="02000000000000000000" pitchFamily="2" charset="0"/>
              </a:rPr>
              <a:t> </a:t>
            </a:r>
            <a:r>
              <a:rPr lang="as-IN" sz="3200" dirty="0" smtClean="0">
                <a:latin typeface="NikoshBAN" panose="02000000000000000000" pitchFamily="2" charset="0"/>
                <a:cs typeface="NikoshBAN" panose="02000000000000000000" pitchFamily="2" charset="0"/>
              </a:rPr>
              <a:t>  </a:t>
            </a:r>
            <a:endParaRPr lang="en-US" sz="3200" dirty="0">
              <a:latin typeface="NikoshBAN" panose="02000000000000000000" pitchFamily="2" charset="0"/>
              <a:cs typeface="NikoshBAN" panose="02000000000000000000" pitchFamily="2" charset="0"/>
            </a:endParaRPr>
          </a:p>
        </p:txBody>
      </p:sp>
      <p:sp>
        <p:nvSpPr>
          <p:cNvPr id="5" name="TextBox 4"/>
          <p:cNvSpPr txBox="1"/>
          <p:nvPr/>
        </p:nvSpPr>
        <p:spPr>
          <a:xfrm rot="16200000">
            <a:off x="2616584" y="4050287"/>
            <a:ext cx="8382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2400" dirty="0" smtClean="0">
                <a:latin typeface="NikoshBAN" panose="02000000000000000000" pitchFamily="2" charset="0"/>
                <a:cs typeface="NikoshBAN" panose="02000000000000000000" pitchFamily="2" charset="0"/>
              </a:rPr>
              <a:t>চাপ</a:t>
            </a:r>
            <a:r>
              <a:rPr lang="bn-IN" dirty="0" smtClean="0">
                <a:latin typeface="NikoshBAN" panose="02000000000000000000" pitchFamily="2" charset="0"/>
                <a:cs typeface="NikoshBAN" panose="02000000000000000000" pitchFamily="2" charset="0"/>
              </a:rPr>
              <a:t> </a:t>
            </a:r>
            <a:endParaRPr lang="en-US" dirty="0">
              <a:latin typeface="NikoshBAN" panose="02000000000000000000" pitchFamily="2" charset="0"/>
              <a:cs typeface="NikoshBAN" panose="02000000000000000000" pitchFamily="2" charset="0"/>
            </a:endParaRPr>
          </a:p>
        </p:txBody>
      </p:sp>
      <p:sp>
        <p:nvSpPr>
          <p:cNvPr id="13" name="TextBox 12"/>
          <p:cNvSpPr txBox="1"/>
          <p:nvPr/>
        </p:nvSpPr>
        <p:spPr>
          <a:xfrm>
            <a:off x="4422046" y="5411674"/>
            <a:ext cx="1048935"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2400" dirty="0" smtClean="0">
                <a:latin typeface="NikoshBAN" panose="02000000000000000000" pitchFamily="2" charset="0"/>
                <a:cs typeface="NikoshBAN" panose="02000000000000000000" pitchFamily="2" charset="0"/>
              </a:rPr>
              <a:t>আয়তন</a:t>
            </a:r>
            <a:endParaRPr lang="en-US"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77259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307" y="537291"/>
            <a:ext cx="8458200"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solidFill>
                  <a:srgbClr val="FF0000"/>
                </a:solidFill>
                <a:latin typeface="NikoshBAN" panose="02000000000000000000" pitchFamily="2" charset="0"/>
                <a:cs typeface="NikoshBAN" panose="02000000000000000000" pitchFamily="2" charset="0"/>
              </a:rPr>
              <a:t>সমোষ্ণ </a:t>
            </a:r>
            <a:r>
              <a:rPr lang="as-IN" sz="3200" dirty="0" smtClean="0">
                <a:solidFill>
                  <a:srgbClr val="FF0000"/>
                </a:solidFill>
                <a:latin typeface="NikoshBAN" panose="02000000000000000000" pitchFamily="2" charset="0"/>
                <a:cs typeface="NikoshBAN" panose="02000000000000000000" pitchFamily="2" charset="0"/>
              </a:rPr>
              <a:t>প্রক্রি</a:t>
            </a:r>
            <a:r>
              <a:rPr lang="en-US" sz="3200" dirty="0" err="1" smtClean="0">
                <a:solidFill>
                  <a:srgbClr val="FF0000"/>
                </a:solidFill>
                <a:latin typeface="NikoshBAN" panose="02000000000000000000" pitchFamily="2" charset="0"/>
                <a:cs typeface="NikoshBAN" panose="02000000000000000000" pitchFamily="2" charset="0"/>
              </a:rPr>
              <a:t>য়া</a:t>
            </a:r>
            <a:r>
              <a:rPr lang="as-IN" sz="3200" dirty="0" smtClean="0">
                <a:solidFill>
                  <a:srgbClr val="FF0000"/>
                </a:solidFill>
                <a:latin typeface="NikoshBAN" panose="02000000000000000000" pitchFamily="2" charset="0"/>
                <a:cs typeface="NikoshBAN" panose="02000000000000000000" pitchFamily="2" charset="0"/>
              </a:rPr>
              <a:t> </a:t>
            </a:r>
            <a:r>
              <a:rPr lang="as-IN" sz="3200" dirty="0">
                <a:solidFill>
                  <a:srgbClr val="FF0000"/>
                </a:solidFill>
                <a:latin typeface="NikoshBAN" panose="02000000000000000000" pitchFamily="2" charset="0"/>
                <a:cs typeface="NikoshBAN" panose="02000000000000000000" pitchFamily="2" charset="0"/>
              </a:rPr>
              <a:t>লেখ এবং </a:t>
            </a:r>
            <a:r>
              <a:rPr lang="as-IN" sz="3200" dirty="0" smtClean="0">
                <a:solidFill>
                  <a:srgbClr val="FF0000"/>
                </a:solidFill>
                <a:latin typeface="NikoshBAN" panose="02000000000000000000" pitchFamily="2" charset="0"/>
                <a:cs typeface="NikoshBAN" panose="02000000000000000000" pitchFamily="2" charset="0"/>
              </a:rPr>
              <a:t>রুদ্ধতাপী</a:t>
            </a:r>
            <a:r>
              <a:rPr lang="en-US" sz="3200" dirty="0">
                <a:solidFill>
                  <a:srgbClr val="FF0000"/>
                </a:solidFill>
                <a:latin typeface="NikoshBAN" panose="02000000000000000000" pitchFamily="2" charset="0"/>
                <a:cs typeface="NikoshBAN" panose="02000000000000000000" pitchFamily="2" charset="0"/>
              </a:rPr>
              <a:t>য়</a:t>
            </a:r>
            <a:r>
              <a:rPr lang="as-IN" sz="3200" dirty="0" smtClean="0">
                <a:solidFill>
                  <a:srgbClr val="FF0000"/>
                </a:solidFill>
                <a:latin typeface="NikoshBAN" panose="02000000000000000000" pitchFamily="2" charset="0"/>
                <a:cs typeface="NikoshBAN" panose="02000000000000000000" pitchFamily="2" charset="0"/>
              </a:rPr>
              <a:t> প্রক্রি</a:t>
            </a:r>
            <a:r>
              <a:rPr lang="en-US" sz="3200" dirty="0" err="1" smtClean="0">
                <a:solidFill>
                  <a:srgbClr val="FF0000"/>
                </a:solidFill>
                <a:latin typeface="NikoshBAN" panose="02000000000000000000" pitchFamily="2" charset="0"/>
                <a:cs typeface="NikoshBAN" panose="02000000000000000000" pitchFamily="2" charset="0"/>
              </a:rPr>
              <a:t>য়া</a:t>
            </a:r>
            <a:r>
              <a:rPr lang="as-IN" sz="3200" dirty="0" smtClean="0">
                <a:solidFill>
                  <a:srgbClr val="FF0000"/>
                </a:solidFill>
                <a:latin typeface="NikoshBAN" panose="02000000000000000000" pitchFamily="2" charset="0"/>
                <a:cs typeface="NikoshBAN" panose="02000000000000000000" pitchFamily="2" charset="0"/>
              </a:rPr>
              <a:t> </a:t>
            </a:r>
            <a:r>
              <a:rPr lang="as-IN" sz="3200" dirty="0">
                <a:solidFill>
                  <a:srgbClr val="FF0000"/>
                </a:solidFill>
                <a:latin typeface="NikoshBAN" panose="02000000000000000000" pitchFamily="2" charset="0"/>
                <a:cs typeface="NikoshBAN" panose="02000000000000000000" pitchFamily="2" charset="0"/>
              </a:rPr>
              <a:t>লেখ এর মধ্যে পার্থক্য</a:t>
            </a:r>
            <a:endParaRPr lang="en-US" sz="3200" dirty="0">
              <a:solidFill>
                <a:srgbClr val="FF0000"/>
              </a:solidFill>
              <a:latin typeface="NikoshBAN" panose="02000000000000000000" pitchFamily="2" charset="0"/>
              <a:cs typeface="NikoshBAN" panose="02000000000000000000" pitchFamily="2" charset="0"/>
            </a:endParaRPr>
          </a:p>
        </p:txBody>
      </p:sp>
      <p:grpSp>
        <p:nvGrpSpPr>
          <p:cNvPr id="6" name="Group 5"/>
          <p:cNvGrpSpPr/>
          <p:nvPr/>
        </p:nvGrpSpPr>
        <p:grpSpPr>
          <a:xfrm>
            <a:off x="2414589" y="1499025"/>
            <a:ext cx="4314825" cy="4124325"/>
            <a:chOff x="2414588" y="641774"/>
            <a:chExt cx="4314825" cy="4124325"/>
          </a:xfrm>
        </p:grpSpPr>
        <p:pic>
          <p:nvPicPr>
            <p:cNvPr id="1028" name="Picture 4" descr="G:\hsc\thermodynamics\fig slide 2\main-qimg-cb6dad90fa4c7f4e2251370058f93f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641774"/>
              <a:ext cx="4314825" cy="4124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48852" y="1903190"/>
              <a:ext cx="1587294"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as-IN" sz="2400" dirty="0">
                  <a:latin typeface="NikoshBAN" panose="02000000000000000000" pitchFamily="2" charset="0"/>
                  <a:cs typeface="NikoshBAN" panose="02000000000000000000" pitchFamily="2" charset="0"/>
                </a:rPr>
                <a:t>সমোষ্ণ </a:t>
              </a:r>
              <a:r>
                <a:rPr lang="as-IN" sz="2400" dirty="0" smtClean="0">
                  <a:latin typeface="NikoshBAN" panose="02000000000000000000" pitchFamily="2" charset="0"/>
                  <a:cs typeface="NikoshBAN" panose="02000000000000000000" pitchFamily="2" charset="0"/>
                </a:rPr>
                <a:t>প্রক্রি</a:t>
              </a:r>
              <a:r>
                <a:rPr lang="bn-IN" sz="2400" dirty="0" smtClean="0">
                  <a:latin typeface="NikoshBAN" panose="02000000000000000000" pitchFamily="2" charset="0"/>
                  <a:cs typeface="NikoshBAN" panose="02000000000000000000" pitchFamily="2" charset="0"/>
                </a:rPr>
                <a:t>য়া</a:t>
              </a:r>
              <a:endParaRPr lang="en-US" sz="2400" dirty="0">
                <a:latin typeface="NikoshBAN" panose="02000000000000000000" pitchFamily="2" charset="0"/>
                <a:cs typeface="NikoshBAN" panose="02000000000000000000" pitchFamily="2" charset="0"/>
              </a:endParaRPr>
            </a:p>
          </p:txBody>
        </p:sp>
        <p:sp>
          <p:nvSpPr>
            <p:cNvPr id="9" name="Rectangle 8"/>
            <p:cNvSpPr/>
            <p:nvPr/>
          </p:nvSpPr>
          <p:spPr>
            <a:xfrm>
              <a:off x="3092823" y="3297890"/>
              <a:ext cx="1827061"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as-IN" sz="2400" dirty="0" smtClean="0">
                  <a:latin typeface="NikoshBAN" panose="02000000000000000000" pitchFamily="2" charset="0"/>
                  <a:cs typeface="NikoshBAN" panose="02000000000000000000" pitchFamily="2" charset="0"/>
                </a:rPr>
                <a:t>রুদ্ধতাপী</a:t>
              </a:r>
              <a:r>
                <a:rPr lang="bn-IN" sz="2400" dirty="0" smtClean="0">
                  <a:latin typeface="NikoshBAN" panose="02000000000000000000" pitchFamily="2" charset="0"/>
                  <a:cs typeface="NikoshBAN" panose="02000000000000000000" pitchFamily="2" charset="0"/>
                </a:rPr>
                <a:t>য়</a:t>
              </a:r>
              <a:r>
                <a:rPr lang="as-IN" sz="2400" dirty="0" smtClean="0">
                  <a:latin typeface="NikoshBAN" panose="02000000000000000000" pitchFamily="2" charset="0"/>
                  <a:cs typeface="NikoshBAN" panose="02000000000000000000" pitchFamily="2" charset="0"/>
                </a:rPr>
                <a:t> প্রক্রি</a:t>
              </a:r>
              <a:r>
                <a:rPr lang="bn-IN" sz="2400" dirty="0" smtClean="0">
                  <a:latin typeface="NikoshBAN" panose="02000000000000000000" pitchFamily="2" charset="0"/>
                  <a:cs typeface="NikoshBAN" panose="02000000000000000000" pitchFamily="2" charset="0"/>
                </a:rPr>
                <a:t>য়া</a:t>
              </a:r>
              <a:endParaRPr lang="en-US" sz="2400" dirty="0">
                <a:latin typeface="NikoshBAN" panose="02000000000000000000" pitchFamily="2" charset="0"/>
                <a:cs typeface="NikoshBAN" panose="02000000000000000000" pitchFamily="2" charset="0"/>
              </a:endParaRPr>
            </a:p>
          </p:txBody>
        </p:sp>
      </p:grpSp>
      <p:sp>
        <p:nvSpPr>
          <p:cNvPr id="7" name="Rectangle 6"/>
          <p:cNvSpPr/>
          <p:nvPr/>
        </p:nvSpPr>
        <p:spPr>
          <a:xfrm>
            <a:off x="457201" y="5821749"/>
            <a:ext cx="8229599"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সমোষ্ণ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প্রক্রি</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এর লেখ</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রুদ্ধতাপী</a:t>
            </a:r>
            <a:r>
              <a:rPr lang="bn-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প্রক্রি</a:t>
            </a:r>
            <a:r>
              <a:rPr lang="bn-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য়া</a:t>
            </a:r>
            <a:r>
              <a:rPr lang="as-IN" sz="32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এর লেখ</a:t>
            </a:r>
            <a:r>
              <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as-IN"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থেকে খাড়া  </a:t>
            </a:r>
            <a:endParaRPr lang="en-US" sz="32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TextBox 4"/>
          <p:cNvSpPr txBox="1"/>
          <p:nvPr/>
        </p:nvSpPr>
        <p:spPr>
          <a:xfrm>
            <a:off x="4114800" y="5170650"/>
            <a:ext cx="1219199"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2400" dirty="0" smtClean="0">
                <a:latin typeface="NikoshBAN" panose="02000000000000000000" pitchFamily="2" charset="0"/>
                <a:cs typeface="NikoshBAN" panose="02000000000000000000" pitchFamily="2" charset="0"/>
              </a:rPr>
              <a:t>  আয়তন </a:t>
            </a:r>
            <a:endParaRPr lang="en-US" sz="2400" dirty="0">
              <a:latin typeface="NikoshBAN" panose="02000000000000000000" pitchFamily="2" charset="0"/>
              <a:cs typeface="NikoshBAN" panose="02000000000000000000" pitchFamily="2" charset="0"/>
            </a:endParaRPr>
          </a:p>
        </p:txBody>
      </p:sp>
      <p:sp>
        <p:nvSpPr>
          <p:cNvPr id="13" name="TextBox 12"/>
          <p:cNvSpPr txBox="1"/>
          <p:nvPr/>
        </p:nvSpPr>
        <p:spPr>
          <a:xfrm rot="16200000">
            <a:off x="2082542" y="3101453"/>
            <a:ext cx="112576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bn-IN" sz="2400" dirty="0" smtClean="0">
                <a:latin typeface="NikoshBAN" panose="02000000000000000000" pitchFamily="2" charset="0"/>
                <a:cs typeface="NikoshBAN" panose="02000000000000000000" pitchFamily="2" charset="0"/>
              </a:rPr>
              <a:t>   চাপ</a:t>
            </a:r>
            <a:endParaRPr lang="en-US" sz="24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39633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re GIF - Fire - Discover &amp; Shar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609600"/>
            <a:ext cx="4038600" cy="1015663"/>
          </a:xfrm>
          <a:prstGeom prst="rect">
            <a:avLst/>
          </a:prstGeom>
          <a:noFill/>
        </p:spPr>
        <p:txBody>
          <a:bodyPr wrap="square" rtlCol="0">
            <a:spAutoFit/>
          </a:bodyPr>
          <a:lstStyle/>
          <a:p>
            <a:r>
              <a:rPr lang="bn-IN" sz="6000" dirty="0" smtClean="0">
                <a:solidFill>
                  <a:srgbClr val="FF0000"/>
                </a:solidFill>
                <a:latin typeface="NikoshBAN" panose="02000000000000000000" pitchFamily="2" charset="0"/>
                <a:cs typeface="NikoshBAN" panose="02000000000000000000" pitchFamily="2" charset="0"/>
              </a:rPr>
              <a:t>প্রজ্জলিত আগুন </a:t>
            </a:r>
            <a:endParaRPr lang="en-US" sz="6000" dirty="0">
              <a:solidFill>
                <a:srgbClr val="FF00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72190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599"/>
            <a:ext cx="6587837" cy="439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85455" y="2493818"/>
            <a:ext cx="393056" cy="523220"/>
          </a:xfrm>
          <a:prstGeom prst="rect">
            <a:avLst/>
          </a:prstGeom>
          <a:noFill/>
        </p:spPr>
        <p:txBody>
          <a:bodyPr wrap="none" rtlCol="0">
            <a:spAutoFit/>
          </a:bodyPr>
          <a:lstStyle/>
          <a:p>
            <a:r>
              <a:rPr lang="en-US" sz="2800" dirty="0" smtClean="0"/>
              <a:t>A</a:t>
            </a:r>
            <a:endParaRPr lang="en-US" sz="2800" dirty="0"/>
          </a:p>
        </p:txBody>
      </p:sp>
      <p:sp>
        <p:nvSpPr>
          <p:cNvPr id="6" name="TextBox 5"/>
          <p:cNvSpPr txBox="1"/>
          <p:nvPr/>
        </p:nvSpPr>
        <p:spPr>
          <a:xfrm>
            <a:off x="3810000" y="2936189"/>
            <a:ext cx="304800" cy="523220"/>
          </a:xfrm>
          <a:prstGeom prst="rect">
            <a:avLst/>
          </a:prstGeom>
          <a:noFill/>
        </p:spPr>
        <p:txBody>
          <a:bodyPr wrap="square" rtlCol="0">
            <a:spAutoFit/>
          </a:bodyPr>
          <a:lstStyle/>
          <a:p>
            <a:r>
              <a:rPr lang="en-US" sz="2800" dirty="0" smtClean="0"/>
              <a:t>B</a:t>
            </a:r>
            <a:endParaRPr lang="en-US" sz="2800" dirty="0"/>
          </a:p>
        </p:txBody>
      </p:sp>
      <p:sp>
        <p:nvSpPr>
          <p:cNvPr id="7" name="TextBox 6"/>
          <p:cNvSpPr txBox="1"/>
          <p:nvPr/>
        </p:nvSpPr>
        <p:spPr>
          <a:xfrm>
            <a:off x="4849091" y="4225636"/>
            <a:ext cx="304800" cy="523220"/>
          </a:xfrm>
          <a:prstGeom prst="rect">
            <a:avLst/>
          </a:prstGeom>
          <a:noFill/>
        </p:spPr>
        <p:txBody>
          <a:bodyPr wrap="square" rtlCol="0">
            <a:spAutoFit/>
          </a:bodyPr>
          <a:lstStyle/>
          <a:p>
            <a:r>
              <a:rPr lang="en-US" sz="2800" dirty="0"/>
              <a:t>C</a:t>
            </a:r>
            <a:endParaRPr lang="en-US" sz="2800" dirty="0" smtClean="0"/>
          </a:p>
        </p:txBody>
      </p:sp>
      <p:sp>
        <p:nvSpPr>
          <p:cNvPr id="8" name="TextBox 7"/>
          <p:cNvSpPr txBox="1"/>
          <p:nvPr/>
        </p:nvSpPr>
        <p:spPr>
          <a:xfrm>
            <a:off x="2074718" y="3941616"/>
            <a:ext cx="381000" cy="461665"/>
          </a:xfrm>
          <a:prstGeom prst="rect">
            <a:avLst/>
          </a:prstGeom>
          <a:noFill/>
        </p:spPr>
        <p:txBody>
          <a:bodyPr wrap="square" rtlCol="0">
            <a:spAutoFit/>
          </a:bodyPr>
          <a:lstStyle/>
          <a:p>
            <a:r>
              <a:rPr lang="en-US" sz="2400" dirty="0" smtClean="0"/>
              <a:t>D</a:t>
            </a:r>
            <a:endParaRPr lang="en-US" sz="2400" dirty="0"/>
          </a:p>
        </p:txBody>
      </p:sp>
      <p:sp>
        <p:nvSpPr>
          <p:cNvPr id="9" name="TextBox 8"/>
          <p:cNvSpPr txBox="1"/>
          <p:nvPr/>
        </p:nvSpPr>
        <p:spPr>
          <a:xfrm>
            <a:off x="318654" y="2751523"/>
            <a:ext cx="304800" cy="707886"/>
          </a:xfrm>
          <a:prstGeom prst="rect">
            <a:avLst/>
          </a:prstGeom>
          <a:noFill/>
        </p:spPr>
        <p:txBody>
          <a:bodyPr wrap="square" rtlCol="0">
            <a:spAutoFit/>
          </a:bodyPr>
          <a:lstStyle/>
          <a:p>
            <a:r>
              <a:rPr lang="en-US" sz="4000" dirty="0" smtClean="0"/>
              <a:t>P</a:t>
            </a:r>
            <a:endParaRPr lang="en-US" sz="4000" dirty="0"/>
          </a:p>
        </p:txBody>
      </p:sp>
      <p:sp>
        <p:nvSpPr>
          <p:cNvPr id="10" name="TextBox 9"/>
          <p:cNvSpPr txBox="1"/>
          <p:nvPr/>
        </p:nvSpPr>
        <p:spPr>
          <a:xfrm>
            <a:off x="5715000" y="5715000"/>
            <a:ext cx="609600" cy="646331"/>
          </a:xfrm>
          <a:prstGeom prst="rect">
            <a:avLst/>
          </a:prstGeom>
          <a:noFill/>
        </p:spPr>
        <p:txBody>
          <a:bodyPr wrap="square" rtlCol="0">
            <a:spAutoFit/>
          </a:bodyPr>
          <a:lstStyle/>
          <a:p>
            <a:r>
              <a:rPr lang="en-US" sz="3600" dirty="0"/>
              <a:t>V</a:t>
            </a:r>
          </a:p>
        </p:txBody>
      </p:sp>
      <p:sp>
        <p:nvSpPr>
          <p:cNvPr id="12" name="TextBox 11"/>
          <p:cNvSpPr txBox="1"/>
          <p:nvPr/>
        </p:nvSpPr>
        <p:spPr>
          <a:xfrm>
            <a:off x="1581983" y="5651028"/>
            <a:ext cx="296207" cy="707886"/>
          </a:xfrm>
          <a:prstGeom prst="rect">
            <a:avLst/>
          </a:prstGeom>
          <a:noFill/>
        </p:spPr>
        <p:txBody>
          <a:bodyPr wrap="square" rtlCol="0">
            <a:spAutoFit/>
          </a:bodyPr>
          <a:lstStyle/>
          <a:p>
            <a:r>
              <a:rPr lang="en-US" sz="4000" dirty="0" smtClean="0"/>
              <a:t>a</a:t>
            </a:r>
            <a:endParaRPr lang="en-US" sz="4000" dirty="0"/>
          </a:p>
        </p:txBody>
      </p:sp>
      <p:sp>
        <p:nvSpPr>
          <p:cNvPr id="13" name="TextBox 12"/>
          <p:cNvSpPr txBox="1"/>
          <p:nvPr/>
        </p:nvSpPr>
        <p:spPr>
          <a:xfrm>
            <a:off x="2265218" y="5745777"/>
            <a:ext cx="363682" cy="584775"/>
          </a:xfrm>
          <a:prstGeom prst="rect">
            <a:avLst/>
          </a:prstGeom>
          <a:noFill/>
        </p:spPr>
        <p:txBody>
          <a:bodyPr wrap="square" rtlCol="0">
            <a:spAutoFit/>
          </a:bodyPr>
          <a:lstStyle/>
          <a:p>
            <a:r>
              <a:rPr lang="en-US" sz="3200" dirty="0" smtClean="0"/>
              <a:t>d</a:t>
            </a:r>
            <a:endParaRPr lang="en-US" sz="3200" dirty="0"/>
          </a:p>
        </p:txBody>
      </p:sp>
      <p:sp>
        <p:nvSpPr>
          <p:cNvPr id="14" name="TextBox 13"/>
          <p:cNvSpPr txBox="1"/>
          <p:nvPr/>
        </p:nvSpPr>
        <p:spPr>
          <a:xfrm>
            <a:off x="3657600" y="5712583"/>
            <a:ext cx="304800" cy="584775"/>
          </a:xfrm>
          <a:prstGeom prst="rect">
            <a:avLst/>
          </a:prstGeom>
          <a:noFill/>
        </p:spPr>
        <p:txBody>
          <a:bodyPr wrap="square" rtlCol="0">
            <a:spAutoFit/>
          </a:bodyPr>
          <a:lstStyle/>
          <a:p>
            <a:r>
              <a:rPr lang="en-US" sz="3200" dirty="0" smtClean="0"/>
              <a:t>b</a:t>
            </a:r>
            <a:endParaRPr lang="en-US" sz="3200" dirty="0"/>
          </a:p>
        </p:txBody>
      </p:sp>
      <p:sp>
        <p:nvSpPr>
          <p:cNvPr id="15" name="TextBox 14"/>
          <p:cNvSpPr txBox="1"/>
          <p:nvPr/>
        </p:nvSpPr>
        <p:spPr>
          <a:xfrm>
            <a:off x="4682837" y="5651028"/>
            <a:ext cx="277091" cy="584775"/>
          </a:xfrm>
          <a:prstGeom prst="rect">
            <a:avLst/>
          </a:prstGeom>
          <a:noFill/>
        </p:spPr>
        <p:txBody>
          <a:bodyPr wrap="square" rtlCol="0">
            <a:spAutoFit/>
          </a:bodyPr>
          <a:lstStyle/>
          <a:p>
            <a:r>
              <a:rPr lang="en-US" sz="3200" dirty="0" smtClean="0"/>
              <a:t>c</a:t>
            </a:r>
            <a:endParaRPr lang="en-US" sz="3200" dirty="0"/>
          </a:p>
        </p:txBody>
      </p:sp>
      <p:graphicFrame>
        <p:nvGraphicFramePr>
          <p:cNvPr id="17" name="Object 16"/>
          <p:cNvGraphicFramePr>
            <a:graphicFrameLocks noChangeAspect="1"/>
          </p:cNvGraphicFramePr>
          <p:nvPr>
            <p:extLst/>
          </p:nvPr>
        </p:nvGraphicFramePr>
        <p:xfrm>
          <a:off x="5347855" y="1066800"/>
          <a:ext cx="3609109" cy="3105648"/>
        </p:xfrm>
        <a:graphic>
          <a:graphicData uri="http://schemas.openxmlformats.org/presentationml/2006/ole">
            <mc:AlternateContent xmlns:mc="http://schemas.openxmlformats.org/markup-compatibility/2006">
              <mc:Choice xmlns:v="urn:schemas-microsoft-com:vml" Requires="v">
                <p:oleObj spid="_x0000_s3191" name="Equation" r:id="rId4" imgW="1536480" imgH="1346040" progId="Equation.3">
                  <p:embed/>
                </p:oleObj>
              </mc:Choice>
              <mc:Fallback>
                <p:oleObj name="Equation" r:id="rId4" imgW="1536480" imgH="1346040" progId="Equation.3">
                  <p:embed/>
                  <p:pic>
                    <p:nvPicPr>
                      <p:cNvPr id="17" name="Object 16"/>
                      <p:cNvPicPr/>
                      <p:nvPr/>
                    </p:nvPicPr>
                    <p:blipFill>
                      <a:blip r:embed="rId5"/>
                      <a:stretch>
                        <a:fillRect/>
                      </a:stretch>
                    </p:blipFill>
                    <p:spPr>
                      <a:xfrm>
                        <a:off x="5347855" y="1066800"/>
                        <a:ext cx="3609109" cy="3105648"/>
                      </a:xfrm>
                      <a:prstGeom prst="rect">
                        <a:avLst/>
                      </a:prstGeom>
                    </p:spPr>
                  </p:pic>
                </p:oleObj>
              </mc:Fallback>
            </mc:AlternateContent>
          </a:graphicData>
        </a:graphic>
      </p:graphicFrame>
      <p:sp>
        <p:nvSpPr>
          <p:cNvPr id="20" name="TextBox 19"/>
          <p:cNvSpPr txBox="1"/>
          <p:nvPr/>
        </p:nvSpPr>
        <p:spPr>
          <a:xfrm>
            <a:off x="7086600" y="3704646"/>
            <a:ext cx="2209799" cy="523220"/>
          </a:xfrm>
          <a:prstGeom prst="rect">
            <a:avLst/>
          </a:prstGeom>
          <a:noFill/>
        </p:spPr>
        <p:txBody>
          <a:bodyPr wrap="square" rtlCol="0">
            <a:spAutoFit/>
          </a:bodyPr>
          <a:lstStyle/>
          <a:p>
            <a:r>
              <a:rPr lang="en-US" sz="2800" dirty="0" err="1" smtClean="0">
                <a:latin typeface="NikoshBAN" panose="02000000000000000000" pitchFamily="2" charset="0"/>
                <a:cs typeface="NikoshBAN" panose="02000000000000000000" pitchFamily="2" charset="0"/>
              </a:rPr>
              <a:t>ক্ষেত্রের</a:t>
            </a:r>
            <a:r>
              <a:rPr lang="en-US" sz="2800" dirty="0" smtClean="0">
                <a:latin typeface="NikoshBAN" panose="02000000000000000000" pitchFamily="2" charset="0"/>
                <a:cs typeface="NikoshBAN" panose="02000000000000000000" pitchFamily="2" charset="0"/>
              </a:rPr>
              <a:t> </a:t>
            </a:r>
            <a:r>
              <a:rPr lang="en-US" sz="2800" dirty="0" err="1" smtClean="0">
                <a:latin typeface="NikoshBAN" panose="02000000000000000000" pitchFamily="2" charset="0"/>
                <a:cs typeface="NikoshBAN" panose="02000000000000000000" pitchFamily="2" charset="0"/>
              </a:rPr>
              <a:t>ক্ষেত্রফল</a:t>
            </a:r>
            <a:endParaRPr lang="en-US" sz="2800" dirty="0">
              <a:latin typeface="NikoshBAN" panose="02000000000000000000" pitchFamily="2" charset="0"/>
              <a:cs typeface="NikoshBAN" panose="02000000000000000000" pitchFamily="2" charset="0"/>
            </a:endParaRPr>
          </a:p>
        </p:txBody>
      </p:sp>
      <p:sp>
        <p:nvSpPr>
          <p:cNvPr id="21" name="TextBox 20"/>
          <p:cNvSpPr txBox="1"/>
          <p:nvPr/>
        </p:nvSpPr>
        <p:spPr>
          <a:xfrm>
            <a:off x="997527" y="240644"/>
            <a:ext cx="5929746" cy="58477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err="1"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কার্নোর</a:t>
            </a:r>
            <a:r>
              <a:rPr lang="en-US"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dirty="0" err="1"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চক্রের</a:t>
            </a:r>
            <a:r>
              <a:rPr lang="en-US"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4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PV</a:t>
            </a:r>
            <a:r>
              <a:rPr lang="en-US"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dirty="0" err="1"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লেখচিত্র</a:t>
            </a:r>
            <a:r>
              <a:rPr lang="en-US"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dirty="0" err="1"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হতে</a:t>
            </a:r>
            <a:r>
              <a:rPr lang="en-US"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dirty="0" err="1"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কাজ</a:t>
            </a:r>
            <a:r>
              <a:rPr lang="en-US"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dirty="0" err="1"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নি</a:t>
            </a:r>
            <a:r>
              <a:rPr lang="bn-IN" sz="3200" dirty="0" smtClean="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র্ণয় </a:t>
            </a:r>
            <a:endParaRPr lang="en-US" sz="3200" dirty="0">
              <a:ln w="0"/>
              <a:solidFill>
                <a:srgbClr val="FF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62851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1000"/>
                                        <p:tgtEl>
                                          <p:spTgt spid="6146"/>
                                        </p:tgtEl>
                                      </p:cBhvr>
                                    </p:animEffect>
                                    <p:anim calcmode="lin" valueType="num">
                                      <p:cBhvr>
                                        <p:cTn id="15" dur="1000" fill="hold"/>
                                        <p:tgtEl>
                                          <p:spTgt spid="6146"/>
                                        </p:tgtEl>
                                        <p:attrNameLst>
                                          <p:attrName>ppt_x</p:attrName>
                                        </p:attrNameLst>
                                      </p:cBhvr>
                                      <p:tavLst>
                                        <p:tav tm="0">
                                          <p:val>
                                            <p:strVal val="#ppt_x"/>
                                          </p:val>
                                        </p:tav>
                                        <p:tav tm="100000">
                                          <p:val>
                                            <p:strVal val="#ppt_x"/>
                                          </p:val>
                                        </p:tav>
                                      </p:tavLst>
                                    </p:anim>
                                    <p:anim calcmode="lin" valueType="num">
                                      <p:cBhvr>
                                        <p:cTn id="16" dur="1000" fill="hold"/>
                                        <p:tgtEl>
                                          <p:spTgt spid="614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2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378" y="1794535"/>
            <a:ext cx="4304125" cy="168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378" y="4295184"/>
            <a:ext cx="4191000" cy="219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180790" y="324215"/>
            <a:ext cx="2698175"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lvl="0"/>
            <a:r>
              <a:rPr lang="en-GB" sz="4000" dirty="0" err="1">
                <a:solidFill>
                  <a:srgbClr val="FF0000"/>
                </a:solidFill>
                <a:latin typeface="Nikosh" pitchFamily="2" charset="0"/>
                <a:cs typeface="Nikosh" pitchFamily="2" charset="0"/>
              </a:rPr>
              <a:t>ইঞ্জিনের</a:t>
            </a:r>
            <a:r>
              <a:rPr lang="en-GB" sz="4000" dirty="0">
                <a:solidFill>
                  <a:srgbClr val="FF0000"/>
                </a:solidFill>
                <a:latin typeface="Nikosh" pitchFamily="2" charset="0"/>
                <a:cs typeface="Nikosh" pitchFamily="2" charset="0"/>
              </a:rPr>
              <a:t> </a:t>
            </a:r>
            <a:r>
              <a:rPr lang="en-GB" sz="4000" dirty="0" err="1">
                <a:solidFill>
                  <a:srgbClr val="FF0000"/>
                </a:solidFill>
                <a:latin typeface="Nikosh" pitchFamily="2" charset="0"/>
                <a:cs typeface="Nikosh" pitchFamily="2" charset="0"/>
              </a:rPr>
              <a:t>ক্ষেত্রে</a:t>
            </a:r>
            <a:r>
              <a:rPr lang="en-GB" sz="4000" dirty="0">
                <a:solidFill>
                  <a:srgbClr val="FF0000"/>
                </a:solidFill>
                <a:latin typeface="Nikosh" pitchFamily="2" charset="0"/>
                <a:cs typeface="Nikosh" pitchFamily="2" charset="0"/>
              </a:rPr>
              <a:t>  </a:t>
            </a:r>
          </a:p>
        </p:txBody>
      </p:sp>
      <p:sp>
        <p:nvSpPr>
          <p:cNvPr id="5" name="Rectangle 4"/>
          <p:cNvSpPr/>
          <p:nvPr/>
        </p:nvSpPr>
        <p:spPr>
          <a:xfrm>
            <a:off x="914400" y="1193275"/>
            <a:ext cx="3567002" cy="584775"/>
          </a:xfrm>
          <a:prstGeom prst="rect">
            <a:avLst/>
          </a:prstGeom>
        </p:spPr>
        <p:txBody>
          <a:bodyPr wrap="none">
            <a:spAutoFit/>
          </a:bodyPr>
          <a:lstStyle/>
          <a:p>
            <a:r>
              <a:rPr lang="en-US" sz="3200" dirty="0" err="1">
                <a:ln w="0"/>
                <a:effectLst>
                  <a:outerShdw blurRad="38100" dist="19050" dir="2700000" algn="tl" rotWithShape="0">
                    <a:schemeClr val="dk1">
                      <a:alpha val="40000"/>
                    </a:schemeClr>
                  </a:outerShdw>
                </a:effectLst>
                <a:latin typeface="Nikosh" pitchFamily="2" charset="0"/>
                <a:cs typeface="Nikosh" pitchFamily="2" charset="0"/>
              </a:rPr>
              <a:t>সমোষ্ণ</a:t>
            </a:r>
            <a:r>
              <a:rPr lang="en-US" sz="3200" dirty="0">
                <a:ln w="0"/>
                <a:effectLst>
                  <a:outerShdw blurRad="38100" dist="19050" dir="2700000" algn="tl" rotWithShape="0">
                    <a:schemeClr val="dk1">
                      <a:alpha val="40000"/>
                    </a:schemeClr>
                  </a:outerShdw>
                </a:effectLst>
                <a:latin typeface="Nikosh" pitchFamily="2" charset="0"/>
                <a:cs typeface="Nikosh" pitchFamily="2" charset="0"/>
              </a:rPr>
              <a:t> </a:t>
            </a:r>
            <a:r>
              <a:rPr lang="en-US" sz="3200" dirty="0" err="1">
                <a:ln w="0"/>
                <a:effectLst>
                  <a:outerShdw blurRad="38100" dist="19050" dir="2700000" algn="tl" rotWithShape="0">
                    <a:schemeClr val="dk1">
                      <a:alpha val="40000"/>
                    </a:schemeClr>
                  </a:outerShdw>
                </a:effectLst>
                <a:latin typeface="Nikosh" pitchFamily="2" charset="0"/>
                <a:cs typeface="Nikosh" pitchFamily="2" charset="0"/>
              </a:rPr>
              <a:t>প্রক্রিয়ায়</a:t>
            </a:r>
            <a:r>
              <a:rPr lang="en-US" sz="3200" dirty="0">
                <a:ln w="0"/>
                <a:effectLst>
                  <a:outerShdw blurRad="38100" dist="19050" dir="2700000" algn="tl" rotWithShape="0">
                    <a:schemeClr val="dk1">
                      <a:alpha val="40000"/>
                    </a:schemeClr>
                  </a:outerShdw>
                </a:effectLst>
                <a:latin typeface="Nikosh" pitchFamily="2" charset="0"/>
                <a:cs typeface="Nikosh" pitchFamily="2" charset="0"/>
              </a:rPr>
              <a:t> </a:t>
            </a:r>
            <a:r>
              <a:rPr lang="en-US" sz="3200" dirty="0" err="1">
                <a:ln w="0"/>
                <a:effectLst>
                  <a:outerShdw blurRad="38100" dist="19050" dir="2700000" algn="tl" rotWithShape="0">
                    <a:schemeClr val="dk1">
                      <a:alpha val="40000"/>
                    </a:schemeClr>
                  </a:outerShdw>
                </a:effectLst>
                <a:latin typeface="Nikosh" pitchFamily="2" charset="0"/>
                <a:cs typeface="Nikosh" pitchFamily="2" charset="0"/>
              </a:rPr>
              <a:t>কৃতকাজঃ</a:t>
            </a:r>
            <a:endParaRPr lang="en-US" sz="3600" u="sng" dirty="0">
              <a:ln w="0"/>
              <a:effectLst>
                <a:outerShdw blurRad="38100" dist="19050" dir="2700000" algn="tl" rotWithShape="0">
                  <a:schemeClr val="dk1">
                    <a:alpha val="40000"/>
                  </a:schemeClr>
                </a:outerShdw>
              </a:effectLst>
              <a:latin typeface="Nikosh" pitchFamily="2" charset="0"/>
              <a:cs typeface="Nikosh" pitchFamily="2" charset="0"/>
            </a:endParaRPr>
          </a:p>
        </p:txBody>
      </p:sp>
      <p:sp>
        <p:nvSpPr>
          <p:cNvPr id="6" name="Rectangle 5"/>
          <p:cNvSpPr/>
          <p:nvPr/>
        </p:nvSpPr>
        <p:spPr>
          <a:xfrm>
            <a:off x="914400" y="3694613"/>
            <a:ext cx="3844322" cy="584775"/>
          </a:xfrm>
          <a:prstGeom prst="rect">
            <a:avLst/>
          </a:prstGeom>
        </p:spPr>
        <p:txBody>
          <a:bodyPr wrap="none">
            <a:spAutoFit/>
          </a:bodyPr>
          <a:lstStyle/>
          <a:p>
            <a:r>
              <a:rPr lang="en-US" sz="3200" dirty="0" err="1">
                <a:ln w="0"/>
                <a:effectLst>
                  <a:outerShdw blurRad="38100" dist="19050" dir="2700000" algn="tl" rotWithShape="0">
                    <a:schemeClr val="dk1">
                      <a:alpha val="40000"/>
                    </a:schemeClr>
                  </a:outerShdw>
                </a:effectLst>
                <a:latin typeface="Nikosh" pitchFamily="2" charset="0"/>
                <a:cs typeface="Nikosh" pitchFamily="2" charset="0"/>
              </a:rPr>
              <a:t>রুদ্ধতাপীয়</a:t>
            </a:r>
            <a:r>
              <a:rPr lang="en-US" sz="3200" dirty="0">
                <a:ln w="0"/>
                <a:effectLst>
                  <a:outerShdw blurRad="38100" dist="19050" dir="2700000" algn="tl" rotWithShape="0">
                    <a:schemeClr val="dk1">
                      <a:alpha val="40000"/>
                    </a:schemeClr>
                  </a:outerShdw>
                </a:effectLst>
                <a:latin typeface="Nikosh" pitchFamily="2" charset="0"/>
                <a:cs typeface="Nikosh" pitchFamily="2" charset="0"/>
              </a:rPr>
              <a:t> </a:t>
            </a:r>
            <a:r>
              <a:rPr lang="en-US" sz="3200" dirty="0" err="1">
                <a:ln w="0"/>
                <a:effectLst>
                  <a:outerShdw blurRad="38100" dist="19050" dir="2700000" algn="tl" rotWithShape="0">
                    <a:schemeClr val="dk1">
                      <a:alpha val="40000"/>
                    </a:schemeClr>
                  </a:outerShdw>
                </a:effectLst>
                <a:latin typeface="Nikosh" pitchFamily="2" charset="0"/>
                <a:cs typeface="Nikosh" pitchFamily="2" charset="0"/>
              </a:rPr>
              <a:t>প্রক্রিয়ায়</a:t>
            </a:r>
            <a:r>
              <a:rPr lang="en-US" sz="3200" dirty="0">
                <a:ln w="0"/>
                <a:effectLst>
                  <a:outerShdw blurRad="38100" dist="19050" dir="2700000" algn="tl" rotWithShape="0">
                    <a:schemeClr val="dk1">
                      <a:alpha val="40000"/>
                    </a:schemeClr>
                  </a:outerShdw>
                </a:effectLst>
                <a:latin typeface="Nikosh" pitchFamily="2" charset="0"/>
                <a:cs typeface="Nikosh" pitchFamily="2" charset="0"/>
              </a:rPr>
              <a:t> </a:t>
            </a:r>
            <a:r>
              <a:rPr lang="en-US" sz="3200" dirty="0" err="1">
                <a:ln w="0"/>
                <a:effectLst>
                  <a:outerShdw blurRad="38100" dist="19050" dir="2700000" algn="tl" rotWithShape="0">
                    <a:schemeClr val="dk1">
                      <a:alpha val="40000"/>
                    </a:schemeClr>
                  </a:outerShdw>
                </a:effectLst>
                <a:latin typeface="Nikosh" pitchFamily="2" charset="0"/>
                <a:cs typeface="Nikosh" pitchFamily="2" charset="0"/>
              </a:rPr>
              <a:t>কৃতকাজঃ</a:t>
            </a:r>
            <a:endParaRPr lang="en-US" sz="3200" dirty="0">
              <a:ln w="0"/>
              <a:effectLst>
                <a:outerShdw blurRad="38100" dist="19050" dir="2700000" algn="tl" rotWithShape="0">
                  <a:schemeClr val="dk1">
                    <a:alpha val="40000"/>
                  </a:schemeClr>
                </a:outerShdw>
              </a:effectLst>
              <a:latin typeface="Nikosh" pitchFamily="2" charset="0"/>
              <a:cs typeface="Nikosh" pitchFamily="2" charset="0"/>
            </a:endParaRPr>
          </a:p>
        </p:txBody>
      </p:sp>
    </p:spTree>
    <p:extLst>
      <p:ext uri="{BB962C8B-B14F-4D97-AF65-F5344CB8AC3E}">
        <p14:creationId xmlns:p14="http://schemas.microsoft.com/office/powerpoint/2010/main" val="23770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par>
                                <p:cTn id="11" presetID="31" presetClass="entr" presetSubtype="0" fill="hold" nodeType="with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p:cTn id="13" dur="1000" fill="hold"/>
                                        <p:tgtEl>
                                          <p:spTgt spid="17411"/>
                                        </p:tgtEl>
                                        <p:attrNameLst>
                                          <p:attrName>ppt_w</p:attrName>
                                        </p:attrNameLst>
                                      </p:cBhvr>
                                      <p:tavLst>
                                        <p:tav tm="0">
                                          <p:val>
                                            <p:fltVal val="0"/>
                                          </p:val>
                                        </p:tav>
                                        <p:tav tm="100000">
                                          <p:val>
                                            <p:strVal val="#ppt_w"/>
                                          </p:val>
                                        </p:tav>
                                      </p:tavLst>
                                    </p:anim>
                                    <p:anim calcmode="lin" valueType="num">
                                      <p:cBhvr>
                                        <p:cTn id="14" dur="1000" fill="hold"/>
                                        <p:tgtEl>
                                          <p:spTgt spid="17411"/>
                                        </p:tgtEl>
                                        <p:attrNameLst>
                                          <p:attrName>ppt_h</p:attrName>
                                        </p:attrNameLst>
                                      </p:cBhvr>
                                      <p:tavLst>
                                        <p:tav tm="0">
                                          <p:val>
                                            <p:fltVal val="0"/>
                                          </p:val>
                                        </p:tav>
                                        <p:tav tm="100000">
                                          <p:val>
                                            <p:strVal val="#ppt_h"/>
                                          </p:val>
                                        </p:tav>
                                      </p:tavLst>
                                    </p:anim>
                                    <p:anim calcmode="lin" valueType="num">
                                      <p:cBhvr>
                                        <p:cTn id="15" dur="1000" fill="hold"/>
                                        <p:tgtEl>
                                          <p:spTgt spid="17411"/>
                                        </p:tgtEl>
                                        <p:attrNameLst>
                                          <p:attrName>style.rotation</p:attrName>
                                        </p:attrNameLst>
                                      </p:cBhvr>
                                      <p:tavLst>
                                        <p:tav tm="0">
                                          <p:val>
                                            <p:fltVal val="90"/>
                                          </p:val>
                                        </p:tav>
                                        <p:tav tm="100000">
                                          <p:val>
                                            <p:fltVal val="0"/>
                                          </p:val>
                                        </p:tav>
                                      </p:tavLst>
                                    </p:anim>
                                    <p:animEffect transition="in" filter="fade">
                                      <p:cBhvr>
                                        <p:cTn id="16" dur="1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3062057" cy="523220"/>
          </a:xfrm>
          <a:prstGeom prst="rect">
            <a:avLst/>
          </a:prstGeom>
        </p:spPr>
        <p:txBody>
          <a:bodyPr wrap="none">
            <a:spAutoFit/>
          </a:bodyPr>
          <a:lstStyle/>
          <a:p>
            <a:r>
              <a:rPr lang="en-US" sz="2800" b="1" u="sng" dirty="0" err="1">
                <a:solidFill>
                  <a:srgbClr val="FF0000"/>
                </a:solidFill>
                <a:latin typeface="SutonnyMJ" pitchFamily="2" charset="0"/>
              </a:rPr>
              <a:t>ZvcMwZwe</a:t>
            </a:r>
            <a:r>
              <a:rPr lang="en-US" sz="2800" b="1" u="sng" dirty="0">
                <a:solidFill>
                  <a:srgbClr val="FF0000"/>
                </a:solidFill>
                <a:latin typeface="SutonnyMJ" pitchFamily="2" charset="0"/>
              </a:rPr>
              <a:t>`¨vi </a:t>
            </a:r>
            <a:r>
              <a:rPr lang="en-US" sz="2800" b="1" u="sng" dirty="0" err="1">
                <a:solidFill>
                  <a:srgbClr val="FF0000"/>
                </a:solidFill>
                <a:latin typeface="SutonnyMJ" pitchFamily="2" charset="0"/>
              </a:rPr>
              <a:t>wØZxq</a:t>
            </a:r>
            <a:r>
              <a:rPr lang="en-US" sz="2800" b="1" u="sng" dirty="0">
                <a:solidFill>
                  <a:srgbClr val="FF0000"/>
                </a:solidFill>
                <a:latin typeface="SutonnyMJ" pitchFamily="2" charset="0"/>
              </a:rPr>
              <a:t> </a:t>
            </a:r>
            <a:r>
              <a:rPr lang="en-US" sz="2800" b="1" u="sng" dirty="0" err="1" smtClean="0">
                <a:solidFill>
                  <a:srgbClr val="FF0000"/>
                </a:solidFill>
                <a:latin typeface="SutonnyMJ" pitchFamily="2" charset="0"/>
              </a:rPr>
              <a:t>m~Î</a:t>
            </a:r>
            <a:r>
              <a:rPr lang="en-US" sz="2800" b="1" u="sng" dirty="0" smtClean="0">
                <a:solidFill>
                  <a:srgbClr val="FF0000"/>
                </a:solidFill>
                <a:latin typeface="SutonnyMJ" pitchFamily="2" charset="0"/>
              </a:rPr>
              <a:t>:</a:t>
            </a:r>
            <a:endParaRPr lang="en-US" sz="2800" u="sng" dirty="0">
              <a:solidFill>
                <a:srgbClr val="FF0000"/>
              </a:solidFill>
              <a:latin typeface="SutonnyMJ" pitchFamily="2" charset="0"/>
            </a:endParaRPr>
          </a:p>
        </p:txBody>
      </p:sp>
      <p:sp>
        <p:nvSpPr>
          <p:cNvPr id="3" name="Rectangle 2"/>
          <p:cNvSpPr/>
          <p:nvPr/>
        </p:nvSpPr>
        <p:spPr>
          <a:xfrm>
            <a:off x="152400" y="874229"/>
            <a:ext cx="8915400" cy="3539430"/>
          </a:xfrm>
          <a:prstGeom prst="rect">
            <a:avLst/>
          </a:prstGeom>
        </p:spPr>
        <p:txBody>
          <a:bodyPr wrap="square">
            <a:spAutoFit/>
          </a:bodyPr>
          <a:lstStyle/>
          <a:p>
            <a:r>
              <a:rPr lang="en-US" sz="2800" i="1" dirty="0">
                <a:latin typeface="SutonnyMJ"/>
              </a:rPr>
              <a:t>ÒZvckw³‡K </a:t>
            </a:r>
            <a:r>
              <a:rPr lang="en-US" sz="2800" i="1" dirty="0" err="1">
                <a:latin typeface="SutonnyMJ"/>
              </a:rPr>
              <a:t>Ab</a:t>
            </a:r>
            <a:r>
              <a:rPr lang="en-US" sz="2800" i="1" dirty="0">
                <a:latin typeface="SutonnyMJ"/>
              </a:rPr>
              <a:t>¨ †</a:t>
            </a:r>
            <a:r>
              <a:rPr lang="en-US" sz="2800" i="1" dirty="0" err="1">
                <a:latin typeface="SutonnyMJ"/>
              </a:rPr>
              <a:t>Kv‡bv</a:t>
            </a:r>
            <a:r>
              <a:rPr lang="en-US" sz="2800" i="1" dirty="0">
                <a:latin typeface="SutonnyMJ"/>
              </a:rPr>
              <a:t> kw³‡Z </a:t>
            </a:r>
            <a:r>
              <a:rPr lang="en-US" sz="2800" i="1" dirty="0" err="1">
                <a:latin typeface="SutonnyMJ"/>
              </a:rPr>
              <a:t>iƒcvšÍ‡ii</a:t>
            </a:r>
            <a:r>
              <a:rPr lang="en-US" sz="2800" i="1" dirty="0">
                <a:latin typeface="SutonnyMJ"/>
              </a:rPr>
              <a:t> </a:t>
            </a:r>
            <a:r>
              <a:rPr lang="en-US" sz="2800" i="1" dirty="0" err="1">
                <a:latin typeface="SutonnyMJ"/>
              </a:rPr>
              <a:t>Rb</a:t>
            </a:r>
            <a:r>
              <a:rPr lang="en-US" sz="2800" i="1" dirty="0">
                <a:latin typeface="SutonnyMJ"/>
              </a:rPr>
              <a:t>¨ </a:t>
            </a:r>
            <a:r>
              <a:rPr lang="en-US" sz="2800" i="1" dirty="0" err="1">
                <a:latin typeface="SutonnyMJ"/>
              </a:rPr>
              <a:t>h‡š¿i</a:t>
            </a:r>
            <a:r>
              <a:rPr lang="en-US" sz="2800" i="1" dirty="0">
                <a:latin typeface="SutonnyMJ"/>
              </a:rPr>
              <a:t> </a:t>
            </a:r>
            <a:r>
              <a:rPr lang="en-US" sz="2800" i="1" dirty="0" err="1">
                <a:latin typeface="SutonnyMJ"/>
              </a:rPr>
              <a:t>cÖ‡qvRb</a:t>
            </a:r>
            <a:r>
              <a:rPr lang="en-US" sz="2800" i="1" dirty="0">
                <a:latin typeface="SutonnyMJ"/>
              </a:rPr>
              <a:t> </a:t>
            </a:r>
            <a:r>
              <a:rPr lang="en-US" sz="2800" i="1" dirty="0" err="1">
                <a:latin typeface="SutonnyMJ"/>
              </a:rPr>
              <a:t>nq</a:t>
            </a:r>
            <a:r>
              <a:rPr lang="en-US" sz="2800" i="1" dirty="0">
                <a:latin typeface="SutonnyMJ"/>
              </a:rPr>
              <a:t>| G </a:t>
            </a:r>
            <a:r>
              <a:rPr lang="en-US" sz="2800" i="1" dirty="0" err="1">
                <a:latin typeface="SutonnyMJ"/>
              </a:rPr>
              <a:t>h‡š¿i</a:t>
            </a:r>
            <a:r>
              <a:rPr lang="en-US" sz="2800" i="1" dirty="0">
                <a:latin typeface="SutonnyMJ"/>
              </a:rPr>
              <a:t> </a:t>
            </a:r>
            <a:r>
              <a:rPr lang="en-US" sz="2800" i="1" dirty="0" err="1">
                <a:latin typeface="SutonnyMJ"/>
              </a:rPr>
              <a:t>bvgB</a:t>
            </a:r>
            <a:r>
              <a:rPr lang="en-US" sz="2800" i="1" dirty="0">
                <a:latin typeface="SutonnyMJ"/>
              </a:rPr>
              <a:t> </a:t>
            </a:r>
            <a:r>
              <a:rPr lang="en-US" sz="2800" i="1" dirty="0" err="1">
                <a:latin typeface="SutonnyMJ"/>
              </a:rPr>
              <a:t>Zvc</a:t>
            </a:r>
            <a:r>
              <a:rPr lang="en-US" sz="2800" i="1" dirty="0">
                <a:latin typeface="SutonnyMJ"/>
              </a:rPr>
              <a:t> </a:t>
            </a:r>
            <a:r>
              <a:rPr lang="en-US" sz="2800" i="1" dirty="0" err="1">
                <a:latin typeface="SutonnyMJ"/>
              </a:rPr>
              <a:t>BwÄb|Ó</a:t>
            </a:r>
            <a:r>
              <a:rPr lang="en-US" sz="2800" i="1" dirty="0">
                <a:latin typeface="SutonnyMJ"/>
              </a:rPr>
              <a:t> </a:t>
            </a:r>
            <a:endParaRPr lang="en-US" sz="2800" i="1" dirty="0" smtClean="0">
              <a:latin typeface="SutonnyMJ"/>
            </a:endParaRPr>
          </a:p>
          <a:p>
            <a:r>
              <a:rPr lang="en-US" sz="2800" i="1" dirty="0" err="1" smtClean="0">
                <a:latin typeface="SutonnyMJ"/>
              </a:rPr>
              <a:t>weL¨vZ</a:t>
            </a:r>
            <a:r>
              <a:rPr lang="en-US" sz="2800" i="1" dirty="0" smtClean="0">
                <a:latin typeface="SutonnyMJ"/>
              </a:rPr>
              <a:t> </a:t>
            </a:r>
            <a:r>
              <a:rPr lang="en-US" sz="2800" i="1" dirty="0" err="1" smtClean="0">
                <a:latin typeface="SutonnyMJ"/>
              </a:rPr>
              <a:t>cÖ‡KŠkjx</a:t>
            </a:r>
            <a:r>
              <a:rPr lang="en-US" sz="2800" i="1" dirty="0" smtClean="0">
                <a:latin typeface="SutonnyMJ"/>
              </a:rPr>
              <a:t> </a:t>
            </a:r>
            <a:r>
              <a:rPr lang="en-US" sz="2800" i="1" dirty="0" err="1">
                <a:latin typeface="SutonnyMJ"/>
              </a:rPr>
              <a:t>Kv‡b©v</a:t>
            </a:r>
            <a:r>
              <a:rPr lang="en-US" sz="2800" i="1" dirty="0">
                <a:latin typeface="SutonnyMJ"/>
              </a:rPr>
              <a:t> </a:t>
            </a:r>
            <a:r>
              <a:rPr lang="en-US" sz="2400" dirty="0">
                <a:latin typeface="TimesNewRomanPSMT"/>
              </a:rPr>
              <a:t>(Carnot) </a:t>
            </a:r>
            <a:r>
              <a:rPr lang="en-US" sz="2800" i="1" dirty="0">
                <a:latin typeface="SutonnyMJ"/>
              </a:rPr>
              <a:t>G </a:t>
            </a:r>
            <a:r>
              <a:rPr lang="en-US" sz="2800" i="1" dirty="0" err="1">
                <a:latin typeface="SutonnyMJ"/>
              </a:rPr>
              <a:t>Zvc</a:t>
            </a:r>
            <a:r>
              <a:rPr lang="en-US" sz="2800" i="1" dirty="0">
                <a:latin typeface="SutonnyMJ"/>
              </a:rPr>
              <a:t> </a:t>
            </a:r>
            <a:r>
              <a:rPr lang="en-US" sz="2800" i="1" dirty="0" err="1">
                <a:latin typeface="SutonnyMJ"/>
              </a:rPr>
              <a:t>BwÄ‡bi</a:t>
            </a:r>
            <a:r>
              <a:rPr lang="en-US" sz="2800" i="1" dirty="0">
                <a:latin typeface="SutonnyMJ"/>
              </a:rPr>
              <a:t> </a:t>
            </a:r>
            <a:r>
              <a:rPr lang="en-US" sz="2800" i="1" dirty="0" err="1">
                <a:latin typeface="SutonnyMJ"/>
              </a:rPr>
              <a:t>Ici</a:t>
            </a:r>
            <a:r>
              <a:rPr lang="en-US" sz="2800" i="1" dirty="0">
                <a:latin typeface="SutonnyMJ"/>
              </a:rPr>
              <a:t> </a:t>
            </a:r>
            <a:r>
              <a:rPr lang="en-US" sz="2800" i="1" dirty="0" err="1">
                <a:latin typeface="SutonnyMJ"/>
              </a:rPr>
              <a:t>e¨vcK</a:t>
            </a:r>
            <a:r>
              <a:rPr lang="en-US" sz="2800" i="1" dirty="0">
                <a:latin typeface="SutonnyMJ"/>
              </a:rPr>
              <a:t> </a:t>
            </a:r>
            <a:r>
              <a:rPr lang="en-US" sz="2800" i="1" dirty="0" err="1">
                <a:latin typeface="SutonnyMJ"/>
              </a:rPr>
              <a:t>cixÿv-wbixÿv</a:t>
            </a:r>
            <a:r>
              <a:rPr lang="en-US" sz="2800" i="1" dirty="0">
                <a:latin typeface="SutonnyMJ"/>
              </a:rPr>
              <a:t> </a:t>
            </a:r>
            <a:r>
              <a:rPr lang="en-US" sz="2800" i="1" dirty="0" err="1">
                <a:latin typeface="SutonnyMJ"/>
              </a:rPr>
              <a:t>K‡i‡Qb</a:t>
            </a:r>
            <a:r>
              <a:rPr lang="en-US" sz="2800" i="1" dirty="0">
                <a:latin typeface="SutonnyMJ"/>
              </a:rPr>
              <a:t> </a:t>
            </a:r>
            <a:r>
              <a:rPr lang="en-US" sz="2800" i="1" dirty="0" err="1">
                <a:latin typeface="SutonnyMJ"/>
              </a:rPr>
              <a:t>Ges</a:t>
            </a:r>
            <a:r>
              <a:rPr lang="en-US" sz="2800" i="1" dirty="0">
                <a:latin typeface="SutonnyMJ"/>
              </a:rPr>
              <a:t> G </a:t>
            </a:r>
            <a:r>
              <a:rPr lang="en-US" sz="2800" i="1" dirty="0" err="1">
                <a:latin typeface="SutonnyMJ"/>
              </a:rPr>
              <a:t>wm×v‡šÍ</a:t>
            </a:r>
            <a:r>
              <a:rPr lang="en-US" sz="2800" i="1" dirty="0">
                <a:latin typeface="SutonnyMJ"/>
              </a:rPr>
              <a:t> </a:t>
            </a:r>
            <a:r>
              <a:rPr lang="en-US" sz="2800" i="1" dirty="0" err="1">
                <a:latin typeface="SutonnyMJ"/>
              </a:rPr>
              <a:t>DcbxZ</a:t>
            </a:r>
            <a:r>
              <a:rPr lang="en-US" sz="2800" i="1" dirty="0">
                <a:latin typeface="SutonnyMJ"/>
              </a:rPr>
              <a:t> </a:t>
            </a:r>
            <a:r>
              <a:rPr lang="en-US" sz="2800" i="1" dirty="0" err="1" smtClean="0">
                <a:latin typeface="SutonnyMJ"/>
              </a:rPr>
              <a:t>n‡q‡Qb</a:t>
            </a:r>
            <a:r>
              <a:rPr lang="en-US" sz="2800" i="1" dirty="0" smtClean="0">
                <a:latin typeface="SutonnyMJ"/>
              </a:rPr>
              <a:t> †h</a:t>
            </a:r>
            <a:r>
              <a:rPr lang="en-US" sz="2800" i="1" dirty="0">
                <a:latin typeface="SutonnyMJ"/>
              </a:rPr>
              <a:t>, Zvckw³‡K </a:t>
            </a:r>
            <a:r>
              <a:rPr lang="en-US" sz="2800" i="1" dirty="0" err="1">
                <a:latin typeface="SutonnyMJ"/>
              </a:rPr>
              <a:t>KLbB</a:t>
            </a:r>
            <a:r>
              <a:rPr lang="en-US" sz="2800" i="1" dirty="0">
                <a:latin typeface="SutonnyMJ"/>
              </a:rPr>
              <a:t> </a:t>
            </a:r>
            <a:r>
              <a:rPr lang="en-US" sz="2800" i="1" dirty="0" err="1">
                <a:latin typeface="SutonnyMJ"/>
              </a:rPr>
              <a:t>m¤ú~Y©fv‡e</a:t>
            </a:r>
            <a:r>
              <a:rPr lang="en-US" sz="2800" i="1" dirty="0">
                <a:latin typeface="SutonnyMJ"/>
              </a:rPr>
              <a:t> </a:t>
            </a:r>
            <a:r>
              <a:rPr lang="en-US" sz="2800" i="1" dirty="0" err="1">
                <a:latin typeface="SutonnyMJ"/>
              </a:rPr>
              <a:t>Kv‡R</a:t>
            </a:r>
            <a:r>
              <a:rPr lang="en-US" sz="2800" i="1" dirty="0">
                <a:latin typeface="SutonnyMJ"/>
              </a:rPr>
              <a:t> </a:t>
            </a:r>
            <a:r>
              <a:rPr lang="en-US" sz="2800" i="1" dirty="0" err="1">
                <a:latin typeface="SutonnyMJ"/>
              </a:rPr>
              <a:t>iƒcvšÍwiZ</a:t>
            </a:r>
            <a:r>
              <a:rPr lang="en-US" sz="2800" i="1" dirty="0">
                <a:latin typeface="SutonnyMJ"/>
              </a:rPr>
              <a:t> </a:t>
            </a:r>
            <a:r>
              <a:rPr lang="en-US" sz="2800" i="1" dirty="0" err="1">
                <a:latin typeface="SutonnyMJ"/>
              </a:rPr>
              <a:t>Kiv</a:t>
            </a:r>
            <a:r>
              <a:rPr lang="en-US" sz="2800" i="1" dirty="0">
                <a:latin typeface="SutonnyMJ"/>
              </a:rPr>
              <a:t> m¤¢e </a:t>
            </a:r>
            <a:r>
              <a:rPr lang="en-US" sz="2800" i="1" dirty="0" err="1">
                <a:latin typeface="SutonnyMJ"/>
              </a:rPr>
              <a:t>bq</a:t>
            </a:r>
            <a:r>
              <a:rPr lang="en-US" sz="2800" i="1" dirty="0">
                <a:latin typeface="SutonnyMJ"/>
              </a:rPr>
              <a:t>| G e³e¨B </a:t>
            </a:r>
            <a:r>
              <a:rPr lang="en-US" sz="2800" i="1" dirty="0" err="1">
                <a:latin typeface="SutonnyMJ"/>
              </a:rPr>
              <a:t>g~jZ</a:t>
            </a:r>
            <a:r>
              <a:rPr lang="en-US" sz="2800" i="1" dirty="0">
                <a:latin typeface="SutonnyMJ"/>
              </a:rPr>
              <a:t>: </a:t>
            </a:r>
            <a:r>
              <a:rPr lang="en-US" sz="2800" i="1" dirty="0" err="1">
                <a:latin typeface="SutonnyMJ"/>
              </a:rPr>
              <a:t>ZvcMwZwe</a:t>
            </a:r>
            <a:r>
              <a:rPr lang="en-US" sz="2800" i="1" dirty="0">
                <a:latin typeface="SutonnyMJ"/>
              </a:rPr>
              <a:t>`¨vi </a:t>
            </a:r>
            <a:r>
              <a:rPr lang="en-US" sz="2800" i="1" dirty="0" err="1">
                <a:latin typeface="SutonnyMJ"/>
              </a:rPr>
              <a:t>wØZxq</a:t>
            </a:r>
            <a:r>
              <a:rPr lang="en-US" sz="2800" i="1" dirty="0">
                <a:latin typeface="SutonnyMJ"/>
              </a:rPr>
              <a:t> m~‡</a:t>
            </a:r>
            <a:r>
              <a:rPr lang="en-US" sz="2800" i="1" dirty="0" err="1">
                <a:latin typeface="SutonnyMJ"/>
              </a:rPr>
              <a:t>Îi</a:t>
            </a:r>
            <a:endParaRPr lang="en-US" sz="2800" i="1" dirty="0">
              <a:latin typeface="SutonnyMJ"/>
            </a:endParaRPr>
          </a:p>
          <a:p>
            <a:r>
              <a:rPr lang="en-US" sz="2800" i="1" dirty="0" err="1">
                <a:latin typeface="SutonnyMJ"/>
              </a:rPr>
              <a:t>wfwË</a:t>
            </a:r>
            <a:r>
              <a:rPr lang="en-US" sz="2800" i="1" dirty="0">
                <a:latin typeface="SutonnyMJ"/>
              </a:rPr>
              <a:t>| </a:t>
            </a:r>
            <a:r>
              <a:rPr lang="en-US" sz="2800" i="1" dirty="0" err="1">
                <a:latin typeface="SutonnyMJ"/>
              </a:rPr>
              <a:t>cieZ©x‡Z</a:t>
            </a:r>
            <a:r>
              <a:rPr lang="en-US" sz="2800" i="1" dirty="0">
                <a:latin typeface="SutonnyMJ"/>
              </a:rPr>
              <a:t> </a:t>
            </a:r>
            <a:r>
              <a:rPr lang="en-US" sz="2800" i="1" dirty="0" err="1">
                <a:latin typeface="SutonnyMJ"/>
              </a:rPr>
              <a:t>weÁvbx</a:t>
            </a:r>
            <a:r>
              <a:rPr lang="en-US" sz="2800" i="1" dirty="0">
                <a:latin typeface="SutonnyMJ"/>
              </a:rPr>
              <a:t> cøv¼, </a:t>
            </a:r>
            <a:r>
              <a:rPr lang="en-US" sz="2800" i="1" dirty="0" err="1">
                <a:latin typeface="SutonnyMJ"/>
              </a:rPr>
              <a:t>K¬wmqvm</a:t>
            </a:r>
            <a:r>
              <a:rPr lang="en-US" sz="2800" i="1" dirty="0">
                <a:latin typeface="SutonnyMJ"/>
              </a:rPr>
              <a:t>, †</a:t>
            </a:r>
            <a:r>
              <a:rPr lang="en-US" sz="2800" i="1" dirty="0" err="1">
                <a:latin typeface="SutonnyMJ"/>
              </a:rPr>
              <a:t>Kjwfb</a:t>
            </a:r>
            <a:r>
              <a:rPr lang="en-US" sz="2800" i="1" dirty="0">
                <a:latin typeface="SutonnyMJ"/>
              </a:rPr>
              <a:t> </a:t>
            </a:r>
            <a:r>
              <a:rPr lang="en-US" sz="2800" i="1" dirty="0" err="1">
                <a:latin typeface="SutonnyMJ"/>
              </a:rPr>
              <a:t>cÖgyL</a:t>
            </a:r>
            <a:r>
              <a:rPr lang="en-US" sz="2800" i="1" dirty="0">
                <a:latin typeface="SutonnyMJ"/>
              </a:rPr>
              <a:t> </a:t>
            </a:r>
            <a:r>
              <a:rPr lang="en-US" sz="2800" i="1" dirty="0" err="1">
                <a:latin typeface="SutonnyMJ"/>
              </a:rPr>
              <a:t>Kv‡b©vi</a:t>
            </a:r>
            <a:r>
              <a:rPr lang="en-US" sz="2800" i="1" dirty="0">
                <a:latin typeface="SutonnyMJ"/>
              </a:rPr>
              <a:t> DcwiD³ Z‡_¨i </a:t>
            </a:r>
            <a:r>
              <a:rPr lang="en-US" sz="2800" i="1" dirty="0" err="1">
                <a:latin typeface="SutonnyMJ"/>
              </a:rPr>
              <a:t>Dci</a:t>
            </a:r>
            <a:r>
              <a:rPr lang="en-US" sz="2800" i="1" dirty="0">
                <a:latin typeface="SutonnyMJ"/>
              </a:rPr>
              <a:t> </a:t>
            </a:r>
            <a:r>
              <a:rPr lang="en-US" sz="2800" i="1" dirty="0" err="1">
                <a:latin typeface="SutonnyMJ"/>
              </a:rPr>
              <a:t>wewfboe</a:t>
            </a:r>
            <a:r>
              <a:rPr lang="en-US" sz="2800" i="1" dirty="0">
                <a:latin typeface="SutonnyMJ"/>
              </a:rPr>
              <a:t> </a:t>
            </a:r>
            <a:r>
              <a:rPr lang="en-US" sz="2800" i="1" dirty="0" err="1">
                <a:latin typeface="SutonnyMJ"/>
              </a:rPr>
              <a:t>cixÿv-wbixÿv</a:t>
            </a:r>
            <a:r>
              <a:rPr lang="en-US" sz="2800" i="1" dirty="0">
                <a:latin typeface="SutonnyMJ"/>
              </a:rPr>
              <a:t> </a:t>
            </a:r>
            <a:r>
              <a:rPr lang="en-US" sz="2800" i="1" dirty="0" err="1" smtClean="0">
                <a:latin typeface="SutonnyMJ"/>
              </a:rPr>
              <a:t>K‡ib</a:t>
            </a:r>
            <a:r>
              <a:rPr lang="en-US" sz="2800" i="1" dirty="0" smtClean="0">
                <a:latin typeface="SutonnyMJ"/>
              </a:rPr>
              <a:t> </a:t>
            </a:r>
            <a:r>
              <a:rPr lang="en-US" sz="2800" i="1" smtClean="0">
                <a:latin typeface="SutonnyMJ"/>
              </a:rPr>
              <a:t>Ges</a:t>
            </a:r>
            <a:r>
              <a:rPr lang="en-US" sz="2800" i="1" dirty="0" smtClean="0">
                <a:latin typeface="SutonnyMJ"/>
              </a:rPr>
              <a:t> </a:t>
            </a:r>
            <a:r>
              <a:rPr lang="en-US" sz="2800" i="1" dirty="0" err="1">
                <a:latin typeface="SutonnyMJ"/>
              </a:rPr>
              <a:t>mK‡jB</a:t>
            </a:r>
            <a:r>
              <a:rPr lang="en-US" sz="2800" i="1" dirty="0">
                <a:latin typeface="SutonnyMJ"/>
              </a:rPr>
              <a:t> </a:t>
            </a:r>
            <a:r>
              <a:rPr lang="en-US" sz="2800" i="1" dirty="0" err="1">
                <a:latin typeface="SutonnyMJ"/>
              </a:rPr>
              <a:t>c„K</a:t>
            </a:r>
            <a:r>
              <a:rPr lang="en-US" sz="2800" i="1" dirty="0">
                <a:latin typeface="SutonnyMJ"/>
              </a:rPr>
              <a:t> </a:t>
            </a:r>
            <a:r>
              <a:rPr lang="en-US" sz="2800" i="1" dirty="0" err="1">
                <a:latin typeface="SutonnyMJ"/>
              </a:rPr>
              <a:t>c„Kfv‡e</a:t>
            </a:r>
            <a:r>
              <a:rPr lang="en-US" sz="2800" i="1" dirty="0">
                <a:latin typeface="SutonnyMJ"/>
              </a:rPr>
              <a:t> </a:t>
            </a:r>
            <a:r>
              <a:rPr lang="en-US" sz="2800" i="1" dirty="0" err="1">
                <a:latin typeface="SutonnyMJ"/>
              </a:rPr>
              <a:t>Kv‡b©vi</a:t>
            </a:r>
            <a:r>
              <a:rPr lang="en-US" sz="2800" i="1" dirty="0">
                <a:latin typeface="SutonnyMJ"/>
              </a:rPr>
              <a:t> G </a:t>
            </a:r>
            <a:r>
              <a:rPr lang="en-US" sz="2800" i="1" dirty="0" err="1">
                <a:latin typeface="SutonnyMJ"/>
              </a:rPr>
              <a:t>cixÿvjä</a:t>
            </a:r>
            <a:r>
              <a:rPr lang="en-US" sz="2800" i="1" dirty="0">
                <a:latin typeface="SutonnyMJ"/>
              </a:rPr>
              <a:t> </a:t>
            </a:r>
            <a:r>
              <a:rPr lang="en-US" sz="2800" i="1" dirty="0" err="1">
                <a:latin typeface="SutonnyMJ"/>
              </a:rPr>
              <a:t>AwfÁZv‡K</a:t>
            </a:r>
            <a:r>
              <a:rPr lang="en-US" sz="2800" i="1" dirty="0">
                <a:latin typeface="SutonnyMJ"/>
              </a:rPr>
              <a:t> </a:t>
            </a:r>
            <a:r>
              <a:rPr lang="en-US" sz="2800" i="1" dirty="0" err="1">
                <a:latin typeface="SutonnyMJ"/>
              </a:rPr>
              <a:t>m~ÎvKv‡i</a:t>
            </a:r>
            <a:r>
              <a:rPr lang="en-US" sz="2800" i="1" dirty="0">
                <a:latin typeface="SutonnyMJ"/>
              </a:rPr>
              <a:t> </a:t>
            </a:r>
            <a:r>
              <a:rPr lang="en-US" sz="2800" i="1" dirty="0" err="1">
                <a:latin typeface="SutonnyMJ"/>
              </a:rPr>
              <a:t>cÖKvk</a:t>
            </a:r>
            <a:r>
              <a:rPr lang="en-US" sz="2800" i="1" dirty="0">
                <a:latin typeface="SutonnyMJ"/>
              </a:rPr>
              <a:t> </a:t>
            </a:r>
            <a:r>
              <a:rPr lang="en-US" sz="2800" i="1" dirty="0" err="1">
                <a:latin typeface="SutonnyMJ"/>
              </a:rPr>
              <a:t>K‡ib</a:t>
            </a:r>
            <a:r>
              <a:rPr lang="en-US" sz="2800" i="1" dirty="0">
                <a:latin typeface="SutonnyMJ"/>
              </a:rPr>
              <a:t>|</a:t>
            </a:r>
            <a:endParaRPr lang="en-US" sz="2800" dirty="0"/>
          </a:p>
        </p:txBody>
      </p:sp>
    </p:spTree>
    <p:extLst>
      <p:ext uri="{BB962C8B-B14F-4D97-AF65-F5344CB8AC3E}">
        <p14:creationId xmlns:p14="http://schemas.microsoft.com/office/powerpoint/2010/main" val="10463631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90600"/>
            <a:ext cx="8991600" cy="4832092"/>
          </a:xfrm>
          <a:prstGeom prst="rect">
            <a:avLst/>
          </a:prstGeom>
        </p:spPr>
        <p:txBody>
          <a:bodyPr wrap="square">
            <a:spAutoFit/>
          </a:bodyPr>
          <a:lstStyle/>
          <a:p>
            <a:r>
              <a:rPr lang="en-US" sz="2800" i="1" dirty="0">
                <a:solidFill>
                  <a:srgbClr val="FF0000"/>
                </a:solidFill>
                <a:latin typeface="SutonnyMJ" pitchFamily="2" charset="0"/>
              </a:rPr>
              <a:t>(K) </a:t>
            </a:r>
            <a:r>
              <a:rPr lang="en-US" sz="2800" b="1" i="1" dirty="0" err="1">
                <a:solidFill>
                  <a:srgbClr val="FF0000"/>
                </a:solidFill>
                <a:latin typeface="SutonnyMJ" pitchFamily="2" charset="0"/>
              </a:rPr>
              <a:t>Kv‡b©vi</a:t>
            </a:r>
            <a:r>
              <a:rPr lang="en-US" sz="2800" b="1" i="1" dirty="0">
                <a:solidFill>
                  <a:srgbClr val="FF0000"/>
                </a:solidFill>
                <a:latin typeface="SutonnyMJ" pitchFamily="2" charset="0"/>
              </a:rPr>
              <a:t> </a:t>
            </a:r>
            <a:r>
              <a:rPr lang="en-US" sz="2800" b="1" i="1" dirty="0" err="1">
                <a:solidFill>
                  <a:srgbClr val="FF0000"/>
                </a:solidFill>
                <a:latin typeface="SutonnyMJ" pitchFamily="2" charset="0"/>
              </a:rPr>
              <a:t>wee„wZ</a:t>
            </a:r>
            <a:r>
              <a:rPr lang="en-US" sz="2800" b="1" i="1" dirty="0">
                <a:solidFill>
                  <a:srgbClr val="FF0000"/>
                </a:solidFill>
                <a:latin typeface="SutonnyMJ" pitchFamily="2" charset="0"/>
              </a:rPr>
              <a:t> </a:t>
            </a:r>
            <a:r>
              <a:rPr lang="en-US" sz="2400" b="1" dirty="0">
                <a:solidFill>
                  <a:srgbClr val="FF0000"/>
                </a:solidFill>
                <a:latin typeface="Times New Roman" pitchFamily="18" charset="0"/>
                <a:cs typeface="Times New Roman" pitchFamily="18" charset="0"/>
              </a:rPr>
              <a:t>(Carnot’s Statement)</a:t>
            </a:r>
            <a:r>
              <a:rPr lang="en-US" sz="2800" b="1" i="1" dirty="0">
                <a:solidFill>
                  <a:srgbClr val="FF0000"/>
                </a:solidFill>
                <a:latin typeface="Times New Roman" pitchFamily="18" charset="0"/>
                <a:cs typeface="Times New Roman" pitchFamily="18" charset="0"/>
              </a:rPr>
              <a:t>: </a:t>
            </a:r>
            <a:r>
              <a:rPr lang="en-US" sz="2800" i="1" dirty="0">
                <a:latin typeface="SutonnyMJ" pitchFamily="2" charset="0"/>
              </a:rPr>
              <a:t>†</a:t>
            </a:r>
            <a:r>
              <a:rPr lang="en-US" sz="2800" i="1" dirty="0" err="1">
                <a:latin typeface="SutonnyMJ" pitchFamily="2" charset="0"/>
              </a:rPr>
              <a:t>Kv‡bv</a:t>
            </a:r>
            <a:r>
              <a:rPr lang="en-US" sz="2800" i="1" dirty="0">
                <a:latin typeface="SutonnyMJ" pitchFamily="2" charset="0"/>
              </a:rPr>
              <a:t> </a:t>
            </a:r>
            <a:r>
              <a:rPr lang="en-US" sz="2800" i="1" dirty="0" err="1">
                <a:latin typeface="SutonnyMJ" pitchFamily="2" charset="0"/>
              </a:rPr>
              <a:t>wbw</a:t>
            </a:r>
            <a:r>
              <a:rPr lang="en-US" sz="2800" i="1" dirty="0">
                <a:latin typeface="SutonnyMJ" pitchFamily="2" charset="0"/>
              </a:rPr>
              <a:t>`©ó </a:t>
            </a:r>
            <a:r>
              <a:rPr lang="en-US" sz="2800" i="1" dirty="0" err="1">
                <a:latin typeface="SutonnyMJ" pitchFamily="2" charset="0"/>
              </a:rPr>
              <a:t>cwigvY</a:t>
            </a:r>
            <a:r>
              <a:rPr lang="en-US" sz="2800" i="1" dirty="0">
                <a:latin typeface="SutonnyMJ" pitchFamily="2" charset="0"/>
              </a:rPr>
              <a:t> Zvckw³‡K </a:t>
            </a:r>
            <a:r>
              <a:rPr lang="en-US" sz="2800" i="1" dirty="0" err="1">
                <a:latin typeface="SutonnyMJ" pitchFamily="2" charset="0"/>
              </a:rPr>
              <a:t>m¤ú~Y©iƒ‡c</a:t>
            </a:r>
            <a:r>
              <a:rPr lang="en-US" sz="2800" i="1" dirty="0">
                <a:latin typeface="SutonnyMJ" pitchFamily="2" charset="0"/>
              </a:rPr>
              <a:t> </a:t>
            </a:r>
            <a:r>
              <a:rPr lang="en-US" sz="2800" i="1" dirty="0" err="1">
                <a:latin typeface="SutonnyMJ" pitchFamily="2" charset="0"/>
              </a:rPr>
              <a:t>hvwš¿K</a:t>
            </a:r>
            <a:r>
              <a:rPr lang="en-US" sz="2800" i="1" dirty="0">
                <a:latin typeface="SutonnyMJ" pitchFamily="2" charset="0"/>
              </a:rPr>
              <a:t> </a:t>
            </a:r>
            <a:r>
              <a:rPr lang="en-US" sz="2800" i="1" dirty="0" smtClean="0">
                <a:latin typeface="SutonnyMJ" pitchFamily="2" charset="0"/>
              </a:rPr>
              <a:t>kw³‡Z </a:t>
            </a:r>
            <a:r>
              <a:rPr lang="en-US" sz="2800" i="1" dirty="0" err="1" smtClean="0">
                <a:latin typeface="SutonnyMJ" pitchFamily="2" charset="0"/>
              </a:rPr>
              <a:t>iƒcvšÍi</a:t>
            </a:r>
            <a:r>
              <a:rPr lang="en-US" sz="2800" i="1" dirty="0" smtClean="0">
                <a:latin typeface="SutonnyMJ" pitchFamily="2" charset="0"/>
              </a:rPr>
              <a:t> </a:t>
            </a:r>
            <a:r>
              <a:rPr lang="en-US" sz="2800" i="1" dirty="0" err="1">
                <a:latin typeface="SutonnyMJ" pitchFamily="2" charset="0"/>
              </a:rPr>
              <a:t>Ki‡Z</a:t>
            </a:r>
            <a:r>
              <a:rPr lang="en-US" sz="2800" i="1" dirty="0">
                <a:latin typeface="SutonnyMJ" pitchFamily="2" charset="0"/>
              </a:rPr>
              <a:t> </a:t>
            </a:r>
            <a:r>
              <a:rPr lang="en-US" sz="2800" i="1" dirty="0" err="1">
                <a:latin typeface="SutonnyMJ" pitchFamily="2" charset="0"/>
              </a:rPr>
              <a:t>cv‡i</a:t>
            </a:r>
            <a:r>
              <a:rPr lang="en-US" sz="2800" i="1" dirty="0">
                <a:latin typeface="SutonnyMJ" pitchFamily="2" charset="0"/>
              </a:rPr>
              <a:t>, </a:t>
            </a:r>
            <a:r>
              <a:rPr lang="en-US" sz="2800" i="1" dirty="0" err="1">
                <a:latin typeface="SutonnyMJ" pitchFamily="2" charset="0"/>
              </a:rPr>
              <a:t>Ggb</a:t>
            </a:r>
            <a:r>
              <a:rPr lang="en-US" sz="2800" i="1" dirty="0">
                <a:latin typeface="SutonnyMJ" pitchFamily="2" charset="0"/>
              </a:rPr>
              <a:t> †</a:t>
            </a:r>
            <a:r>
              <a:rPr lang="en-US" sz="2800" i="1" dirty="0" err="1">
                <a:latin typeface="SutonnyMJ" pitchFamily="2" charset="0"/>
              </a:rPr>
              <a:t>Kv‡bv</a:t>
            </a:r>
            <a:r>
              <a:rPr lang="en-US" sz="2800" i="1" dirty="0">
                <a:latin typeface="SutonnyMJ" pitchFamily="2" charset="0"/>
              </a:rPr>
              <a:t> </a:t>
            </a:r>
            <a:r>
              <a:rPr lang="en-US" sz="2800" i="1" dirty="0" err="1">
                <a:latin typeface="SutonnyMJ" pitchFamily="2" charset="0"/>
              </a:rPr>
              <a:t>hš</a:t>
            </a:r>
            <a:r>
              <a:rPr lang="en-US" sz="2800" i="1" dirty="0">
                <a:latin typeface="SutonnyMJ" pitchFamily="2" charset="0"/>
              </a:rPr>
              <a:t>¿ ˆ</a:t>
            </a:r>
            <a:r>
              <a:rPr lang="en-US" sz="2800" i="1" dirty="0" err="1">
                <a:latin typeface="SutonnyMJ" pitchFamily="2" charset="0"/>
              </a:rPr>
              <a:t>Zwi</a:t>
            </a:r>
            <a:r>
              <a:rPr lang="en-US" sz="2800" i="1" dirty="0">
                <a:latin typeface="SutonnyMJ" pitchFamily="2" charset="0"/>
              </a:rPr>
              <a:t> m¤¢e </a:t>
            </a:r>
            <a:r>
              <a:rPr lang="en-US" sz="2800" i="1" dirty="0" err="1">
                <a:latin typeface="SutonnyMJ" pitchFamily="2" charset="0"/>
              </a:rPr>
              <a:t>bq</a:t>
            </a:r>
            <a:r>
              <a:rPr lang="en-US" sz="2800" i="1" dirty="0">
                <a:latin typeface="SutonnyMJ" pitchFamily="2" charset="0"/>
              </a:rPr>
              <a:t>|</a:t>
            </a:r>
          </a:p>
          <a:p>
            <a:r>
              <a:rPr lang="en-US" sz="2800" i="1" dirty="0">
                <a:solidFill>
                  <a:srgbClr val="FF0000"/>
                </a:solidFill>
                <a:latin typeface="SutonnyMJ" pitchFamily="2" charset="0"/>
              </a:rPr>
              <a:t>(L) </a:t>
            </a:r>
            <a:r>
              <a:rPr lang="en-US" sz="2800" b="1" i="1" dirty="0">
                <a:solidFill>
                  <a:srgbClr val="FF0000"/>
                </a:solidFill>
                <a:latin typeface="SutonnyMJ" pitchFamily="2" charset="0"/>
              </a:rPr>
              <a:t>cøv‡¼i </a:t>
            </a:r>
            <a:r>
              <a:rPr lang="en-US" sz="2800" b="1" i="1" dirty="0" err="1">
                <a:solidFill>
                  <a:srgbClr val="FF0000"/>
                </a:solidFill>
                <a:latin typeface="SutonnyMJ" pitchFamily="2" charset="0"/>
              </a:rPr>
              <a:t>wee„wZ</a:t>
            </a:r>
            <a:r>
              <a:rPr lang="en-US" sz="2800" b="1" i="1" dirty="0">
                <a:solidFill>
                  <a:srgbClr val="FF0000"/>
                </a:solidFill>
                <a:latin typeface="SutonnyMJ" pitchFamily="2" charset="0"/>
              </a:rPr>
              <a:t> </a:t>
            </a:r>
            <a:r>
              <a:rPr lang="en-US" sz="2400" b="1" dirty="0">
                <a:solidFill>
                  <a:srgbClr val="FF0000"/>
                </a:solidFill>
                <a:latin typeface="Times New Roman" pitchFamily="18" charset="0"/>
                <a:cs typeface="Times New Roman" pitchFamily="18" charset="0"/>
              </a:rPr>
              <a:t>(Planck’s Statement)</a:t>
            </a:r>
            <a:r>
              <a:rPr lang="en-US" sz="2800" b="1" i="1" dirty="0">
                <a:solidFill>
                  <a:srgbClr val="FF0000"/>
                </a:solidFill>
                <a:latin typeface="Times New Roman" pitchFamily="18" charset="0"/>
                <a:cs typeface="Times New Roman" pitchFamily="18" charset="0"/>
              </a:rPr>
              <a:t>: </a:t>
            </a:r>
            <a:r>
              <a:rPr lang="en-US" sz="2800" i="1" dirty="0" err="1">
                <a:latin typeface="SutonnyMJ" pitchFamily="2" charset="0"/>
              </a:rPr>
              <a:t>Ggb</a:t>
            </a:r>
            <a:r>
              <a:rPr lang="en-US" sz="2800" i="1" dirty="0">
                <a:latin typeface="SutonnyMJ" pitchFamily="2" charset="0"/>
              </a:rPr>
              <a:t> †</a:t>
            </a:r>
            <a:r>
              <a:rPr lang="en-US" sz="2800" i="1" dirty="0" err="1">
                <a:latin typeface="SutonnyMJ" pitchFamily="2" charset="0"/>
              </a:rPr>
              <a:t>Kv‡bv</a:t>
            </a:r>
            <a:r>
              <a:rPr lang="en-US" sz="2800" i="1" dirty="0">
                <a:latin typeface="SutonnyMJ" pitchFamily="2" charset="0"/>
              </a:rPr>
              <a:t> </a:t>
            </a:r>
            <a:r>
              <a:rPr lang="en-US" sz="2800" i="1" dirty="0" err="1">
                <a:latin typeface="SutonnyMJ" pitchFamily="2" charset="0"/>
              </a:rPr>
              <a:t>BwÄb</a:t>
            </a:r>
            <a:r>
              <a:rPr lang="en-US" sz="2800" i="1" dirty="0">
                <a:latin typeface="SutonnyMJ" pitchFamily="2" charset="0"/>
              </a:rPr>
              <a:t> ˆ</a:t>
            </a:r>
            <a:r>
              <a:rPr lang="en-US" sz="2800" i="1" dirty="0" err="1">
                <a:latin typeface="SutonnyMJ" pitchFamily="2" charset="0"/>
              </a:rPr>
              <a:t>Zwi</a:t>
            </a:r>
            <a:r>
              <a:rPr lang="en-US" sz="2800" i="1" dirty="0">
                <a:latin typeface="SutonnyMJ" pitchFamily="2" charset="0"/>
              </a:rPr>
              <a:t> </a:t>
            </a:r>
            <a:r>
              <a:rPr lang="en-US" sz="2800" i="1" dirty="0" err="1">
                <a:latin typeface="SutonnyMJ" pitchFamily="2" charset="0"/>
              </a:rPr>
              <a:t>Kiv</a:t>
            </a:r>
            <a:r>
              <a:rPr lang="en-US" sz="2800" i="1" dirty="0">
                <a:latin typeface="SutonnyMJ" pitchFamily="2" charset="0"/>
              </a:rPr>
              <a:t> m¤¢e </a:t>
            </a:r>
            <a:r>
              <a:rPr lang="en-US" sz="2800" i="1" dirty="0" err="1">
                <a:latin typeface="SutonnyMJ" pitchFamily="2" charset="0"/>
              </a:rPr>
              <a:t>bq</a:t>
            </a:r>
            <a:r>
              <a:rPr lang="en-US" sz="2800" i="1" dirty="0">
                <a:latin typeface="SutonnyMJ" pitchFamily="2" charset="0"/>
              </a:rPr>
              <a:t>, </a:t>
            </a:r>
            <a:r>
              <a:rPr lang="en-US" sz="2800" i="1" dirty="0" err="1">
                <a:latin typeface="SutonnyMJ" pitchFamily="2" charset="0"/>
              </a:rPr>
              <a:t>hv</a:t>
            </a:r>
            <a:r>
              <a:rPr lang="en-US" sz="2800" i="1" dirty="0">
                <a:latin typeface="SutonnyMJ" pitchFamily="2" charset="0"/>
              </a:rPr>
              <a:t> †</a:t>
            </a:r>
            <a:r>
              <a:rPr lang="en-US" sz="2800" i="1" dirty="0" err="1">
                <a:latin typeface="SutonnyMJ" pitchFamily="2" charset="0"/>
              </a:rPr>
              <a:t>Kv‡bv</a:t>
            </a:r>
            <a:r>
              <a:rPr lang="en-US" sz="2800" i="1" dirty="0">
                <a:latin typeface="SutonnyMJ" pitchFamily="2" charset="0"/>
              </a:rPr>
              <a:t> </a:t>
            </a:r>
            <a:r>
              <a:rPr lang="en-US" sz="2800" i="1" dirty="0" err="1">
                <a:latin typeface="SutonnyMJ" pitchFamily="2" charset="0"/>
              </a:rPr>
              <a:t>Zvc</a:t>
            </a:r>
            <a:r>
              <a:rPr lang="en-US" sz="2800" i="1" dirty="0">
                <a:latin typeface="SutonnyMJ" pitchFamily="2" charset="0"/>
              </a:rPr>
              <a:t> </a:t>
            </a:r>
            <a:r>
              <a:rPr lang="en-US" sz="2800" i="1" dirty="0" err="1">
                <a:latin typeface="SutonnyMJ" pitchFamily="2" charset="0"/>
              </a:rPr>
              <a:t>Drm</a:t>
            </a:r>
            <a:r>
              <a:rPr lang="en-US" sz="2800" i="1" dirty="0">
                <a:latin typeface="SutonnyMJ" pitchFamily="2" charset="0"/>
              </a:rPr>
              <a:t> </a:t>
            </a:r>
            <a:r>
              <a:rPr lang="en-US" sz="2800" i="1" dirty="0" err="1" smtClean="0">
                <a:latin typeface="SutonnyMJ" pitchFamily="2" charset="0"/>
              </a:rPr>
              <a:t>n‡Z</a:t>
            </a:r>
            <a:r>
              <a:rPr lang="en-US" sz="2800" i="1" dirty="0" smtClean="0">
                <a:latin typeface="SutonnyMJ" pitchFamily="2" charset="0"/>
              </a:rPr>
              <a:t> </a:t>
            </a:r>
            <a:r>
              <a:rPr lang="en-US" sz="2800" i="1" dirty="0" err="1" smtClean="0">
                <a:latin typeface="SutonnyMJ" pitchFamily="2" charset="0"/>
              </a:rPr>
              <a:t>AbeiZ</a:t>
            </a:r>
            <a:r>
              <a:rPr lang="en-US" sz="2800" i="1" dirty="0" smtClean="0">
                <a:latin typeface="SutonnyMJ" pitchFamily="2" charset="0"/>
              </a:rPr>
              <a:t> </a:t>
            </a:r>
            <a:r>
              <a:rPr lang="en-US" sz="2800" i="1" dirty="0" err="1">
                <a:latin typeface="SutonnyMJ" pitchFamily="2" charset="0"/>
              </a:rPr>
              <a:t>Zvc</a:t>
            </a:r>
            <a:r>
              <a:rPr lang="en-US" sz="2800" i="1" dirty="0">
                <a:latin typeface="SutonnyMJ" pitchFamily="2" charset="0"/>
              </a:rPr>
              <a:t> †</a:t>
            </a:r>
            <a:r>
              <a:rPr lang="en-US" sz="2800" i="1" dirty="0" err="1">
                <a:latin typeface="SutonnyMJ" pitchFamily="2" charset="0"/>
              </a:rPr>
              <a:t>kvlY</a:t>
            </a:r>
            <a:r>
              <a:rPr lang="en-US" sz="2800" i="1" dirty="0">
                <a:latin typeface="SutonnyMJ" pitchFamily="2" charset="0"/>
              </a:rPr>
              <a:t> </a:t>
            </a:r>
            <a:r>
              <a:rPr lang="en-US" sz="2800" i="1" dirty="0" err="1">
                <a:latin typeface="SutonnyMJ" pitchFamily="2" charset="0"/>
              </a:rPr>
              <a:t>K‡i</a:t>
            </a:r>
            <a:r>
              <a:rPr lang="en-US" sz="2800" i="1" dirty="0">
                <a:latin typeface="SutonnyMJ" pitchFamily="2" charset="0"/>
              </a:rPr>
              <a:t> </a:t>
            </a:r>
            <a:r>
              <a:rPr lang="en-US" sz="2800" i="1" dirty="0" err="1">
                <a:latin typeface="SutonnyMJ" pitchFamily="2" charset="0"/>
              </a:rPr>
              <a:t>Zv</a:t>
            </a:r>
            <a:r>
              <a:rPr lang="en-US" sz="2800" i="1" dirty="0">
                <a:latin typeface="SutonnyMJ" pitchFamily="2" charset="0"/>
              </a:rPr>
              <a:t> </a:t>
            </a:r>
            <a:r>
              <a:rPr lang="en-US" sz="2800" i="1" dirty="0" err="1">
                <a:latin typeface="SutonnyMJ" pitchFamily="2" charset="0"/>
              </a:rPr>
              <a:t>m¤ú~Y©iƒ‡c</a:t>
            </a:r>
            <a:r>
              <a:rPr lang="en-US" sz="2800" i="1" dirty="0">
                <a:latin typeface="SutonnyMJ" pitchFamily="2" charset="0"/>
              </a:rPr>
              <a:t> </a:t>
            </a:r>
            <a:r>
              <a:rPr lang="en-US" sz="2800" i="1" dirty="0" err="1">
                <a:latin typeface="SutonnyMJ" pitchFamily="2" charset="0"/>
              </a:rPr>
              <a:t>Kv‡R</a:t>
            </a:r>
            <a:r>
              <a:rPr lang="en-US" sz="2800" i="1" dirty="0">
                <a:latin typeface="SutonnyMJ" pitchFamily="2" charset="0"/>
              </a:rPr>
              <a:t> </a:t>
            </a:r>
            <a:r>
              <a:rPr lang="en-US" sz="2800" i="1" dirty="0" err="1">
                <a:latin typeface="SutonnyMJ" pitchFamily="2" charset="0"/>
              </a:rPr>
              <a:t>iƒcvšÍwiZ</a:t>
            </a:r>
            <a:r>
              <a:rPr lang="en-US" sz="2800" i="1" dirty="0">
                <a:latin typeface="SutonnyMJ" pitchFamily="2" charset="0"/>
              </a:rPr>
              <a:t> </a:t>
            </a:r>
            <a:r>
              <a:rPr lang="en-US" sz="2800" i="1" dirty="0" err="1">
                <a:latin typeface="SutonnyMJ" pitchFamily="2" charset="0"/>
              </a:rPr>
              <a:t>Ki‡e</a:t>
            </a:r>
            <a:r>
              <a:rPr lang="en-US" sz="2800" i="1" dirty="0">
                <a:latin typeface="SutonnyMJ" pitchFamily="2" charset="0"/>
              </a:rPr>
              <a:t>|</a:t>
            </a:r>
          </a:p>
          <a:p>
            <a:r>
              <a:rPr lang="en-US" sz="2800" i="1" dirty="0">
                <a:solidFill>
                  <a:srgbClr val="FF0000"/>
                </a:solidFill>
                <a:latin typeface="SutonnyMJ" pitchFamily="2" charset="0"/>
              </a:rPr>
              <a:t>(M) </a:t>
            </a:r>
            <a:r>
              <a:rPr lang="en-US" sz="2800" b="1" i="1" dirty="0" err="1">
                <a:solidFill>
                  <a:srgbClr val="FF0000"/>
                </a:solidFill>
                <a:latin typeface="SutonnyMJ" pitchFamily="2" charset="0"/>
              </a:rPr>
              <a:t>K¬wmqv‡mi</a:t>
            </a:r>
            <a:r>
              <a:rPr lang="en-US" sz="2800" b="1" i="1" dirty="0">
                <a:solidFill>
                  <a:srgbClr val="FF0000"/>
                </a:solidFill>
                <a:latin typeface="SutonnyMJ" pitchFamily="2" charset="0"/>
              </a:rPr>
              <a:t> </a:t>
            </a:r>
            <a:r>
              <a:rPr lang="en-US" sz="2800" b="1" i="1" dirty="0" err="1">
                <a:solidFill>
                  <a:srgbClr val="FF0000"/>
                </a:solidFill>
                <a:latin typeface="SutonnyMJ" pitchFamily="2" charset="0"/>
              </a:rPr>
              <a:t>wee„wZ</a:t>
            </a:r>
            <a:r>
              <a:rPr lang="en-US" sz="2800" b="1" i="1" dirty="0">
                <a:solidFill>
                  <a:srgbClr val="FF0000"/>
                </a:solidFill>
                <a:latin typeface="SutonnyMJ" pitchFamily="2" charset="0"/>
              </a:rPr>
              <a:t> </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Clausius’s</a:t>
            </a:r>
            <a:r>
              <a:rPr lang="en-US" sz="2400" b="1" dirty="0">
                <a:solidFill>
                  <a:srgbClr val="FF0000"/>
                </a:solidFill>
                <a:latin typeface="Times New Roman" pitchFamily="18" charset="0"/>
                <a:cs typeface="Times New Roman" pitchFamily="18" charset="0"/>
              </a:rPr>
              <a:t> Statement</a:t>
            </a:r>
            <a:r>
              <a:rPr lang="en-US" sz="2400" b="1" dirty="0">
                <a:latin typeface="Times New Roman" pitchFamily="18" charset="0"/>
                <a:cs typeface="Times New Roman" pitchFamily="18" charset="0"/>
              </a:rPr>
              <a:t>)</a:t>
            </a:r>
            <a:r>
              <a:rPr lang="en-US" sz="2800" b="1" i="1" dirty="0">
                <a:latin typeface="Times New Roman" pitchFamily="18" charset="0"/>
                <a:cs typeface="Times New Roman" pitchFamily="18" charset="0"/>
              </a:rPr>
              <a:t>: </a:t>
            </a:r>
            <a:r>
              <a:rPr lang="en-US" sz="2800" i="1" dirty="0" err="1">
                <a:latin typeface="SutonnyMJ" pitchFamily="2" charset="0"/>
              </a:rPr>
              <a:t>evB‡ii</a:t>
            </a:r>
            <a:r>
              <a:rPr lang="en-US" sz="2800" i="1" dirty="0">
                <a:latin typeface="SutonnyMJ" pitchFamily="2" charset="0"/>
              </a:rPr>
              <a:t> kw³i </a:t>
            </a:r>
            <a:r>
              <a:rPr lang="en-US" sz="2800" i="1" dirty="0" err="1">
                <a:latin typeface="SutonnyMJ" pitchFamily="2" charset="0"/>
              </a:rPr>
              <a:t>mvnvh</a:t>
            </a:r>
            <a:r>
              <a:rPr lang="en-US" sz="2800" i="1" dirty="0">
                <a:latin typeface="SutonnyMJ" pitchFamily="2" charset="0"/>
              </a:rPr>
              <a:t>¨ </a:t>
            </a:r>
            <a:r>
              <a:rPr lang="en-US" sz="2800" i="1" dirty="0" err="1">
                <a:latin typeface="SutonnyMJ" pitchFamily="2" charset="0"/>
              </a:rPr>
              <a:t>Qvov</a:t>
            </a:r>
            <a:r>
              <a:rPr lang="en-US" sz="2800" i="1" dirty="0">
                <a:latin typeface="SutonnyMJ" pitchFamily="2" charset="0"/>
              </a:rPr>
              <a:t> †</a:t>
            </a:r>
            <a:r>
              <a:rPr lang="en-US" sz="2800" i="1" dirty="0" err="1">
                <a:latin typeface="SutonnyMJ" pitchFamily="2" charset="0"/>
              </a:rPr>
              <a:t>Kv‡bv</a:t>
            </a:r>
            <a:r>
              <a:rPr lang="en-US" sz="2800" i="1" dirty="0">
                <a:latin typeface="SutonnyMJ" pitchFamily="2" charset="0"/>
              </a:rPr>
              <a:t> ¯^</a:t>
            </a:r>
            <a:r>
              <a:rPr lang="en-US" sz="2800" i="1" dirty="0" err="1" smtClean="0">
                <a:latin typeface="SutonnyMJ" pitchFamily="2" charset="0"/>
              </a:rPr>
              <a:t>qsw</a:t>
            </a:r>
            <a:r>
              <a:rPr lang="en-US" sz="2800" i="1" dirty="0" err="1">
                <a:latin typeface="SutonnyMJ"/>
              </a:rPr>
              <a:t>µ</a:t>
            </a:r>
            <a:r>
              <a:rPr lang="en-US" sz="2800" i="1" dirty="0" err="1" smtClean="0">
                <a:latin typeface="SutonnyMJ" pitchFamily="2" charset="0"/>
              </a:rPr>
              <a:t>q</a:t>
            </a:r>
            <a:r>
              <a:rPr lang="en-US" sz="2800" i="1" dirty="0" smtClean="0">
                <a:latin typeface="SutonnyMJ" pitchFamily="2" charset="0"/>
              </a:rPr>
              <a:t> </a:t>
            </a:r>
            <a:r>
              <a:rPr lang="en-US" sz="2800" i="1" dirty="0" err="1">
                <a:latin typeface="SutonnyMJ" pitchFamily="2" charset="0"/>
              </a:rPr>
              <a:t>h‡š¿i</a:t>
            </a:r>
            <a:r>
              <a:rPr lang="en-US" sz="2800" i="1" dirty="0">
                <a:latin typeface="SutonnyMJ" pitchFamily="2" charset="0"/>
              </a:rPr>
              <a:t> </a:t>
            </a:r>
            <a:r>
              <a:rPr lang="en-US" sz="2800" i="1" dirty="0" err="1">
                <a:latin typeface="SutonnyMJ" pitchFamily="2" charset="0"/>
              </a:rPr>
              <a:t>c‡ÿ</a:t>
            </a:r>
            <a:r>
              <a:rPr lang="en-US" sz="2800" i="1" dirty="0">
                <a:latin typeface="SutonnyMJ" pitchFamily="2" charset="0"/>
              </a:rPr>
              <a:t> </a:t>
            </a:r>
            <a:r>
              <a:rPr lang="en-US" sz="2800" i="1" dirty="0" err="1" smtClean="0">
                <a:latin typeface="SutonnyMJ" pitchFamily="2" charset="0"/>
              </a:rPr>
              <a:t>wb¤œ</a:t>
            </a:r>
            <a:r>
              <a:rPr lang="en-US" sz="2800" i="1" dirty="0" smtClean="0">
                <a:latin typeface="SutonnyMJ" pitchFamily="2" charset="0"/>
              </a:rPr>
              <a:t> </a:t>
            </a:r>
            <a:r>
              <a:rPr lang="en-US" sz="2800" i="1" dirty="0" err="1" smtClean="0">
                <a:latin typeface="SutonnyMJ" pitchFamily="2" charset="0"/>
              </a:rPr>
              <a:t>ZvcgvÎvi</a:t>
            </a:r>
            <a:r>
              <a:rPr lang="en-US" sz="2800" i="1" dirty="0" smtClean="0">
                <a:latin typeface="SutonnyMJ" pitchFamily="2" charset="0"/>
              </a:rPr>
              <a:t> </a:t>
            </a:r>
            <a:r>
              <a:rPr lang="en-US" sz="2800" i="1" dirty="0">
                <a:latin typeface="SutonnyMJ" pitchFamily="2" charset="0"/>
              </a:rPr>
              <a:t>†</a:t>
            </a:r>
            <a:r>
              <a:rPr lang="en-US" sz="2800" i="1" dirty="0" err="1">
                <a:latin typeface="SutonnyMJ" pitchFamily="2" charset="0"/>
              </a:rPr>
              <a:t>Kv‡bv</a:t>
            </a:r>
            <a:r>
              <a:rPr lang="en-US" sz="2800" i="1" dirty="0">
                <a:latin typeface="SutonnyMJ" pitchFamily="2" charset="0"/>
              </a:rPr>
              <a:t> e¯‘ </a:t>
            </a:r>
            <a:r>
              <a:rPr lang="en-US" sz="2800" i="1" dirty="0" err="1">
                <a:latin typeface="SutonnyMJ" pitchFamily="2" charset="0"/>
              </a:rPr>
              <a:t>n‡Z</a:t>
            </a:r>
            <a:r>
              <a:rPr lang="en-US" sz="2800" i="1" dirty="0">
                <a:latin typeface="SutonnyMJ" pitchFamily="2" charset="0"/>
              </a:rPr>
              <a:t> D”P </a:t>
            </a:r>
            <a:r>
              <a:rPr lang="en-US" sz="2800" i="1" dirty="0" err="1">
                <a:latin typeface="SutonnyMJ" pitchFamily="2" charset="0"/>
              </a:rPr>
              <a:t>ZvcgvÎvi</a:t>
            </a:r>
            <a:r>
              <a:rPr lang="en-US" sz="2800" i="1" dirty="0">
                <a:latin typeface="SutonnyMJ" pitchFamily="2" charset="0"/>
              </a:rPr>
              <a:t> †</a:t>
            </a:r>
            <a:r>
              <a:rPr lang="en-US" sz="2800" i="1" dirty="0" err="1">
                <a:latin typeface="SutonnyMJ" pitchFamily="2" charset="0"/>
              </a:rPr>
              <a:t>Kv‡bv</a:t>
            </a:r>
            <a:r>
              <a:rPr lang="en-US" sz="2800" i="1" dirty="0">
                <a:latin typeface="SutonnyMJ" pitchFamily="2" charset="0"/>
              </a:rPr>
              <a:t> e¯‘‡Z </a:t>
            </a:r>
            <a:r>
              <a:rPr lang="en-US" sz="2800" i="1" dirty="0" err="1">
                <a:latin typeface="SutonnyMJ" pitchFamily="2" charset="0"/>
              </a:rPr>
              <a:t>Zv‡ci</a:t>
            </a:r>
            <a:r>
              <a:rPr lang="en-US" sz="2800" i="1" dirty="0">
                <a:latin typeface="SutonnyMJ" pitchFamily="2" charset="0"/>
              </a:rPr>
              <a:t> ¯’</a:t>
            </a:r>
            <a:r>
              <a:rPr lang="en-US" sz="2800" i="1" dirty="0" err="1">
                <a:latin typeface="SutonnyMJ" pitchFamily="2" charset="0"/>
              </a:rPr>
              <a:t>vbvšÍi</a:t>
            </a:r>
            <a:r>
              <a:rPr lang="en-US" sz="2800" i="1" dirty="0">
                <a:latin typeface="SutonnyMJ" pitchFamily="2" charset="0"/>
              </a:rPr>
              <a:t> m¤¢e </a:t>
            </a:r>
            <a:r>
              <a:rPr lang="en-US" sz="2800" i="1" dirty="0" err="1">
                <a:latin typeface="SutonnyMJ" pitchFamily="2" charset="0"/>
              </a:rPr>
              <a:t>bq</a:t>
            </a:r>
            <a:r>
              <a:rPr lang="en-US" sz="2800" i="1" dirty="0">
                <a:latin typeface="SutonnyMJ" pitchFamily="2" charset="0"/>
              </a:rPr>
              <a:t>|</a:t>
            </a:r>
          </a:p>
          <a:p>
            <a:r>
              <a:rPr lang="en-US" sz="2800" i="1" dirty="0">
                <a:solidFill>
                  <a:srgbClr val="FF0000"/>
                </a:solidFill>
                <a:latin typeface="SutonnyMJ" pitchFamily="2" charset="0"/>
              </a:rPr>
              <a:t>(N) </a:t>
            </a:r>
            <a:r>
              <a:rPr lang="en-US" sz="2800" b="1" i="1" dirty="0">
                <a:solidFill>
                  <a:srgbClr val="FF0000"/>
                </a:solidFill>
                <a:latin typeface="SutonnyMJ" pitchFamily="2" charset="0"/>
              </a:rPr>
              <a:t>†</a:t>
            </a:r>
            <a:r>
              <a:rPr lang="en-US" sz="2800" b="1" i="1" dirty="0" err="1">
                <a:solidFill>
                  <a:srgbClr val="FF0000"/>
                </a:solidFill>
                <a:latin typeface="SutonnyMJ" pitchFamily="2" charset="0"/>
              </a:rPr>
              <a:t>Kjwf‡bi</a:t>
            </a:r>
            <a:r>
              <a:rPr lang="en-US" sz="2800" b="1" i="1" dirty="0">
                <a:solidFill>
                  <a:srgbClr val="FF0000"/>
                </a:solidFill>
                <a:latin typeface="SutonnyMJ" pitchFamily="2" charset="0"/>
              </a:rPr>
              <a:t> </a:t>
            </a:r>
            <a:r>
              <a:rPr lang="en-US" sz="2800" b="1" i="1" dirty="0" err="1">
                <a:solidFill>
                  <a:srgbClr val="FF0000"/>
                </a:solidFill>
                <a:latin typeface="SutonnyMJ" pitchFamily="2" charset="0"/>
              </a:rPr>
              <a:t>wee„wZ</a:t>
            </a:r>
            <a:r>
              <a:rPr lang="en-US" sz="2800" b="1" i="1" dirty="0">
                <a:solidFill>
                  <a:srgbClr val="FF0000"/>
                </a:solidFill>
                <a:latin typeface="SutonnyMJ" pitchFamily="2" charset="0"/>
              </a:rPr>
              <a:t> </a:t>
            </a:r>
            <a:r>
              <a:rPr lang="en-US" sz="2400" b="1" dirty="0">
                <a:solidFill>
                  <a:srgbClr val="FF0000"/>
                </a:solidFill>
                <a:latin typeface="Times New Roman" pitchFamily="18" charset="0"/>
                <a:cs typeface="Times New Roman" pitchFamily="18" charset="0"/>
              </a:rPr>
              <a:t>(Kelvin’s Statement)</a:t>
            </a:r>
            <a:r>
              <a:rPr lang="en-US" sz="2800" b="1" i="1" dirty="0">
                <a:solidFill>
                  <a:srgbClr val="FF0000"/>
                </a:solidFill>
                <a:latin typeface="Times New Roman" pitchFamily="18" charset="0"/>
                <a:cs typeface="Times New Roman" pitchFamily="18" charset="0"/>
              </a:rPr>
              <a:t>: </a:t>
            </a:r>
            <a:r>
              <a:rPr lang="en-US" sz="2800" i="1" dirty="0">
                <a:latin typeface="SutonnyMJ" pitchFamily="2" charset="0"/>
              </a:rPr>
              <a:t>†</a:t>
            </a:r>
            <a:r>
              <a:rPr lang="en-US" sz="2800" i="1" dirty="0" err="1">
                <a:latin typeface="SutonnyMJ" pitchFamily="2" charset="0"/>
              </a:rPr>
              <a:t>Kv‡bv</a:t>
            </a:r>
            <a:r>
              <a:rPr lang="en-US" sz="2800" i="1" dirty="0">
                <a:latin typeface="SutonnyMJ" pitchFamily="2" charset="0"/>
              </a:rPr>
              <a:t> e¯‘‡K </a:t>
            </a:r>
            <a:r>
              <a:rPr lang="en-US" sz="2800" i="1" dirty="0" err="1" smtClean="0">
                <a:latin typeface="SutonnyMJ" pitchFamily="2" charset="0"/>
              </a:rPr>
              <a:t>Zvi</a:t>
            </a:r>
            <a:r>
              <a:rPr lang="en-US" sz="2800" i="1" dirty="0" smtClean="0">
                <a:latin typeface="SutonnyMJ" pitchFamily="2" charset="0"/>
              </a:rPr>
              <a:t> </a:t>
            </a:r>
            <a:r>
              <a:rPr lang="en-US" sz="2800" i="1" dirty="0" err="1" smtClean="0">
                <a:latin typeface="SutonnyMJ" pitchFamily="2" charset="0"/>
              </a:rPr>
              <a:t>cwicv‡k</a:t>
            </a:r>
            <a:r>
              <a:rPr lang="en-US" sz="2800" i="1" dirty="0">
                <a:latin typeface="SutonnyMJ" pitchFamily="2" charset="0"/>
              </a:rPr>
              <a:t>¦©i </a:t>
            </a:r>
            <a:r>
              <a:rPr lang="en-US" sz="2800" i="1" dirty="0" err="1">
                <a:latin typeface="SutonnyMJ" pitchFamily="2" charset="0"/>
              </a:rPr>
              <a:t>kxZjZg</a:t>
            </a:r>
            <a:r>
              <a:rPr lang="en-US" sz="2800" i="1" dirty="0">
                <a:latin typeface="SutonnyMJ" pitchFamily="2" charset="0"/>
              </a:rPr>
              <a:t> Ask </a:t>
            </a:r>
            <a:r>
              <a:rPr lang="en-US" sz="2800" i="1" dirty="0" err="1">
                <a:latin typeface="SutonnyMJ" pitchFamily="2" charset="0"/>
              </a:rPr>
              <a:t>n‡Z</a:t>
            </a:r>
            <a:r>
              <a:rPr lang="en-US" sz="2800" i="1" dirty="0">
                <a:latin typeface="SutonnyMJ" pitchFamily="2" charset="0"/>
              </a:rPr>
              <a:t> </a:t>
            </a:r>
            <a:r>
              <a:rPr lang="en-US" sz="2800" i="1" dirty="0" err="1" smtClean="0">
                <a:latin typeface="SutonnyMJ" pitchFamily="2" charset="0"/>
              </a:rPr>
              <a:t>AwaKZi</a:t>
            </a:r>
            <a:r>
              <a:rPr lang="en-US" sz="2800" i="1" dirty="0" smtClean="0">
                <a:latin typeface="SutonnyMJ" pitchFamily="2" charset="0"/>
              </a:rPr>
              <a:t> </a:t>
            </a:r>
            <a:r>
              <a:rPr lang="en-US" sz="2800" i="1" dirty="0" err="1" smtClean="0">
                <a:latin typeface="SutonnyMJ" pitchFamily="2" charset="0"/>
              </a:rPr>
              <a:t>kxZj</a:t>
            </a:r>
            <a:r>
              <a:rPr lang="en-US" sz="2800" i="1" dirty="0" smtClean="0">
                <a:latin typeface="SutonnyMJ" pitchFamily="2" charset="0"/>
              </a:rPr>
              <a:t> </a:t>
            </a:r>
            <a:r>
              <a:rPr lang="en-US" sz="2800" i="1" dirty="0" err="1">
                <a:latin typeface="SutonnyMJ" pitchFamily="2" charset="0"/>
              </a:rPr>
              <a:t>K‡i</a:t>
            </a:r>
            <a:r>
              <a:rPr lang="en-US" sz="2800" i="1" dirty="0">
                <a:latin typeface="SutonnyMJ" pitchFamily="2" charset="0"/>
              </a:rPr>
              <a:t> kw³i </a:t>
            </a:r>
            <a:r>
              <a:rPr lang="en-US" sz="2800" i="1" dirty="0" err="1">
                <a:latin typeface="SutonnyMJ" pitchFamily="2" charset="0"/>
              </a:rPr>
              <a:t>Aweivg</a:t>
            </a:r>
            <a:r>
              <a:rPr lang="en-US" sz="2800" i="1" dirty="0">
                <a:latin typeface="SutonnyMJ" pitchFamily="2" charset="0"/>
              </a:rPr>
              <a:t> </a:t>
            </a:r>
            <a:r>
              <a:rPr lang="en-US" sz="2800" i="1" dirty="0" err="1">
                <a:latin typeface="SutonnyMJ" pitchFamily="2" charset="0"/>
              </a:rPr>
              <a:t>mieivn</a:t>
            </a:r>
            <a:r>
              <a:rPr lang="en-US" sz="2800" i="1" dirty="0">
                <a:latin typeface="SutonnyMJ" pitchFamily="2" charset="0"/>
              </a:rPr>
              <a:t> </a:t>
            </a:r>
            <a:r>
              <a:rPr lang="en-US" sz="2800" i="1" dirty="0" err="1">
                <a:latin typeface="SutonnyMJ" pitchFamily="2" charset="0"/>
              </a:rPr>
              <a:t>cvIqv</a:t>
            </a:r>
            <a:r>
              <a:rPr lang="en-US" sz="2800" i="1" dirty="0">
                <a:latin typeface="SutonnyMJ" pitchFamily="2" charset="0"/>
              </a:rPr>
              <a:t> m¤¢e </a:t>
            </a:r>
            <a:r>
              <a:rPr lang="en-US" sz="2800" i="1" dirty="0" err="1">
                <a:latin typeface="SutonnyMJ" pitchFamily="2" charset="0"/>
              </a:rPr>
              <a:t>bq</a:t>
            </a:r>
            <a:r>
              <a:rPr lang="en-US" sz="2800" i="1" dirty="0">
                <a:latin typeface="SutonnyMJ" pitchFamily="2" charset="0"/>
              </a:rPr>
              <a:t>|</a:t>
            </a:r>
            <a:endParaRPr lang="en-US" sz="2800" dirty="0">
              <a:latin typeface="SutonnyMJ" pitchFamily="2" charset="0"/>
            </a:endParaRPr>
          </a:p>
        </p:txBody>
      </p:sp>
    </p:spTree>
    <p:extLst>
      <p:ext uri="{BB962C8B-B14F-4D97-AF65-F5344CB8AC3E}">
        <p14:creationId xmlns:p14="http://schemas.microsoft.com/office/powerpoint/2010/main" val="2305769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533400"/>
            <a:ext cx="2847975" cy="281463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505200"/>
            <a:ext cx="2895600" cy="2895600"/>
          </a:xfrm>
          <a:prstGeom prst="rect">
            <a:avLst/>
          </a:prstGeom>
        </p:spPr>
      </p:pic>
      <p:sp>
        <p:nvSpPr>
          <p:cNvPr id="4" name="TextBox 3"/>
          <p:cNvSpPr txBox="1"/>
          <p:nvPr/>
        </p:nvSpPr>
        <p:spPr>
          <a:xfrm>
            <a:off x="4495800" y="5791200"/>
            <a:ext cx="1606530" cy="584775"/>
          </a:xfrm>
          <a:prstGeom prst="rect">
            <a:avLst/>
          </a:prstGeom>
          <a:solidFill>
            <a:schemeClr val="accent4">
              <a:lumMod val="20000"/>
              <a:lumOff val="80000"/>
            </a:schemeClr>
          </a:solidFill>
          <a:ln w="28575">
            <a:solidFill>
              <a:schemeClr val="tx1"/>
            </a:solidFill>
          </a:ln>
        </p:spPr>
        <p:txBody>
          <a:bodyPr wrap="square" rtlCol="0">
            <a:spAutoFit/>
          </a:bodyPr>
          <a:lstStyle/>
          <a:p>
            <a:pPr algn="ctr"/>
            <a:r>
              <a:rPr lang="bn-BD" sz="3200" dirty="0" smtClean="0">
                <a:latin typeface="NikoshBAN" pitchFamily="2" charset="0"/>
                <a:cs typeface="NikoshBAN" pitchFamily="2" charset="0"/>
              </a:rPr>
              <a:t>পানি</a:t>
            </a:r>
            <a:endParaRPr lang="en-US" sz="3200" dirty="0">
              <a:latin typeface="NikoshBAN" pitchFamily="2" charset="0"/>
              <a:cs typeface="NikoshBAN" pitchFamily="2" charset="0"/>
            </a:endParaRPr>
          </a:p>
        </p:txBody>
      </p:sp>
      <p:sp>
        <p:nvSpPr>
          <p:cNvPr id="6" name="TextBox 5"/>
          <p:cNvSpPr txBox="1"/>
          <p:nvPr/>
        </p:nvSpPr>
        <p:spPr>
          <a:xfrm>
            <a:off x="4457737" y="4953000"/>
            <a:ext cx="1612650" cy="584775"/>
          </a:xfrm>
          <a:prstGeom prst="rect">
            <a:avLst/>
          </a:prstGeom>
          <a:solidFill>
            <a:srgbClr val="FFE1FF"/>
          </a:solidFill>
          <a:ln w="28575">
            <a:solidFill>
              <a:schemeClr val="tx1"/>
            </a:solidFill>
          </a:ln>
        </p:spPr>
        <p:txBody>
          <a:bodyPr wrap="square" rtlCol="0">
            <a:spAutoFit/>
          </a:bodyPr>
          <a:lstStyle/>
          <a:p>
            <a:pPr algn="ctr"/>
            <a:r>
              <a:rPr lang="bn-BD" sz="3200" dirty="0" smtClean="0">
                <a:latin typeface="NikoshBAN" pitchFamily="2" charset="0"/>
                <a:cs typeface="NikoshBAN" pitchFamily="2" charset="0"/>
              </a:rPr>
              <a:t>বরফ</a:t>
            </a:r>
          </a:p>
        </p:txBody>
      </p:sp>
      <p:sp>
        <p:nvSpPr>
          <p:cNvPr id="7" name="TextBox 6"/>
          <p:cNvSpPr txBox="1"/>
          <p:nvPr/>
        </p:nvSpPr>
        <p:spPr>
          <a:xfrm>
            <a:off x="4495800" y="3392269"/>
            <a:ext cx="1606530" cy="584775"/>
          </a:xfrm>
          <a:prstGeom prst="rect">
            <a:avLst/>
          </a:prstGeom>
          <a:solidFill>
            <a:srgbClr val="DDFFFF"/>
          </a:solidFill>
          <a:ln w="28575">
            <a:solidFill>
              <a:schemeClr val="tx1"/>
            </a:solidFill>
          </a:ln>
        </p:spPr>
        <p:txBody>
          <a:bodyPr wrap="none" rtlCol="0">
            <a:spAutoFit/>
          </a:bodyPr>
          <a:lstStyle/>
          <a:p>
            <a:pPr algn="ctr"/>
            <a:r>
              <a:rPr lang="bn-BD" sz="3200" dirty="0" smtClean="0">
                <a:latin typeface="NikoshBAN" pitchFamily="2" charset="0"/>
                <a:cs typeface="NikoshBAN" pitchFamily="2" charset="0"/>
              </a:rPr>
              <a:t>জলীয় বাষ্প</a:t>
            </a:r>
          </a:p>
        </p:txBody>
      </p:sp>
      <p:cxnSp>
        <p:nvCxnSpPr>
          <p:cNvPr id="9" name="Straight Arrow Connector 8"/>
          <p:cNvCxnSpPr/>
          <p:nvPr/>
        </p:nvCxnSpPr>
        <p:spPr>
          <a:xfrm>
            <a:off x="1752600" y="3657600"/>
            <a:ext cx="2705137" cy="124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719943" y="5257800"/>
            <a:ext cx="2705137" cy="124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87286" y="6083587"/>
            <a:ext cx="2705137" cy="124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3"/>
          </p:cNvCxnSpPr>
          <p:nvPr/>
        </p:nvCxnSpPr>
        <p:spPr>
          <a:xfrm>
            <a:off x="6102330" y="3684657"/>
            <a:ext cx="1365270" cy="15987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p:cNvCxnSpPr>
          <p:nvPr/>
        </p:nvCxnSpPr>
        <p:spPr>
          <a:xfrm>
            <a:off x="6070387" y="5245388"/>
            <a:ext cx="1473413" cy="248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 idx="3"/>
          </p:cNvCxnSpPr>
          <p:nvPr/>
        </p:nvCxnSpPr>
        <p:spPr>
          <a:xfrm flipV="1">
            <a:off x="6102330" y="5257800"/>
            <a:ext cx="1365270" cy="8257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543800" y="4775537"/>
            <a:ext cx="1105464" cy="1015663"/>
          </a:xfrm>
          <a:prstGeom prst="rect">
            <a:avLst/>
          </a:prstGeom>
          <a:solidFill>
            <a:srgbClr val="B3FFFF"/>
          </a:solidFill>
          <a:ln w="19050">
            <a:solidFill>
              <a:schemeClr val="tx1"/>
            </a:solidFill>
          </a:ln>
        </p:spPr>
        <p:txBody>
          <a:bodyPr wrap="square" rtlCol="0">
            <a:spAutoFit/>
          </a:bodyPr>
          <a:lstStyle/>
          <a:p>
            <a:pPr algn="ctr"/>
            <a:r>
              <a:rPr lang="en-US" sz="3200" dirty="0" smtClean="0">
                <a:latin typeface="Times New Roman" pitchFamily="18" charset="0"/>
                <a:cs typeface="Times New Roman" pitchFamily="18" charset="0"/>
              </a:rPr>
              <a:t>0</a:t>
            </a:r>
            <a:r>
              <a:rPr lang="en-US" sz="3200" baseline="30000" dirty="0" smtClean="0">
                <a:latin typeface="Times New Roman" pitchFamily="18" charset="0"/>
                <a:cs typeface="Times New Roman" pitchFamily="18" charset="0"/>
              </a:rPr>
              <a:t>0</a:t>
            </a:r>
            <a:r>
              <a:rPr lang="en-US" sz="2800" dirty="0" smtClean="0">
                <a:latin typeface="Times New Roman" pitchFamily="18" charset="0"/>
                <a:cs typeface="Times New Roman" pitchFamily="18" charset="0"/>
              </a:rPr>
              <a:t>C</a:t>
            </a:r>
          </a:p>
          <a:p>
            <a:pPr algn="ctr"/>
            <a:r>
              <a:rPr lang="en-US" sz="2800" dirty="0" smtClean="0">
                <a:latin typeface="Times New Roman" pitchFamily="18" charset="0"/>
                <a:cs typeface="Times New Roman" pitchFamily="18" charset="0"/>
              </a:rPr>
              <a:t>273K</a:t>
            </a:r>
            <a:endParaRPr lang="bn-BD" sz="2800" dirty="0" smtClean="0">
              <a:latin typeface="Times New Roman" pitchFamily="18" charset="0"/>
              <a:cs typeface="NikoshBAN" pitchFamily="2" charset="0"/>
            </a:endParaRPr>
          </a:p>
        </p:txBody>
      </p:sp>
      <p:sp>
        <p:nvSpPr>
          <p:cNvPr id="49" name="TextBox 48"/>
          <p:cNvSpPr txBox="1"/>
          <p:nvPr/>
        </p:nvSpPr>
        <p:spPr>
          <a:xfrm>
            <a:off x="6807093" y="3657600"/>
            <a:ext cx="1842171" cy="523220"/>
          </a:xfrm>
          <a:prstGeom prst="rect">
            <a:avLst/>
          </a:prstGeom>
          <a:solidFill>
            <a:schemeClr val="accent1">
              <a:lumMod val="20000"/>
              <a:lumOff val="80000"/>
            </a:schemeClr>
          </a:solidFill>
          <a:ln w="19050">
            <a:solidFill>
              <a:schemeClr val="tx1"/>
            </a:solidFill>
          </a:ln>
        </p:spPr>
        <p:txBody>
          <a:bodyPr wrap="none" rtlCol="0">
            <a:spAutoFit/>
          </a:bodyPr>
          <a:lstStyle/>
          <a:p>
            <a:pPr algn="ctr"/>
            <a:r>
              <a:rPr lang="bn-BD" sz="2800" dirty="0" smtClean="0">
                <a:latin typeface="NikoshBAN" pitchFamily="2" charset="0"/>
                <a:cs typeface="NikoshBAN" pitchFamily="2" charset="0"/>
              </a:rPr>
              <a:t>পানির ত্রৈধবিন্দু</a:t>
            </a:r>
            <a:endParaRPr lang="en-US" sz="2800" dirty="0">
              <a:latin typeface="NikoshBAN" pitchFamily="2" charset="0"/>
              <a:cs typeface="NikoshBAN" pitchFamily="2" charset="0"/>
            </a:endParaRPr>
          </a:p>
        </p:txBody>
      </p:sp>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2250" y="533400"/>
            <a:ext cx="2654550" cy="2819400"/>
          </a:xfrm>
          <a:prstGeom prst="rect">
            <a:avLst/>
          </a:prstGeom>
        </p:spPr>
      </p:pic>
      <p:sp>
        <p:nvSpPr>
          <p:cNvPr id="11" name="Rectangular Callout 10"/>
          <p:cNvSpPr/>
          <p:nvPr/>
        </p:nvSpPr>
        <p:spPr>
          <a:xfrm>
            <a:off x="3568950" y="522732"/>
            <a:ext cx="2387100" cy="1368552"/>
          </a:xfrm>
          <a:prstGeom prst="wedgeRectCallout">
            <a:avLst>
              <a:gd name="adj1" fmla="val -53996"/>
              <a:gd name="adj2" fmla="val 11986"/>
            </a:avLst>
          </a:prstGeom>
          <a:solidFill>
            <a:srgbClr val="FFE1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chemeClr val="tx1"/>
                </a:solidFill>
                <a:latin typeface="NikoshBAN" pitchFamily="2" charset="0"/>
                <a:cs typeface="NikoshBAN" pitchFamily="2" charset="0"/>
              </a:rPr>
              <a:t>থার্মোমিটার দ্বারা</a:t>
            </a:r>
          </a:p>
          <a:p>
            <a:pPr algn="ctr"/>
            <a:r>
              <a:rPr lang="bn-BD" sz="2800" dirty="0" smtClean="0">
                <a:solidFill>
                  <a:schemeClr val="tx1"/>
                </a:solidFill>
                <a:latin typeface="NikoshBAN" pitchFamily="2" charset="0"/>
                <a:cs typeface="NikoshBAN" pitchFamily="2" charset="0"/>
              </a:rPr>
              <a:t>তাপমাত্রা মাপা হয়</a:t>
            </a:r>
            <a:endParaRPr lang="en-US" sz="2800" dirty="0">
              <a:solidFill>
                <a:schemeClr val="tx1"/>
              </a:solidFill>
              <a:latin typeface="NikoshBAN" pitchFamily="2" charset="0"/>
              <a:cs typeface="NikoshBAN" pitchFamily="2" charset="0"/>
            </a:endParaRPr>
          </a:p>
        </p:txBody>
      </p:sp>
      <p:sp>
        <p:nvSpPr>
          <p:cNvPr id="21" name="Rectangular Callout 20"/>
          <p:cNvSpPr/>
          <p:nvPr/>
        </p:nvSpPr>
        <p:spPr>
          <a:xfrm>
            <a:off x="3568950" y="1891284"/>
            <a:ext cx="2387100" cy="1461516"/>
          </a:xfrm>
          <a:prstGeom prst="wedgeRectCallout">
            <a:avLst>
              <a:gd name="adj1" fmla="val 53269"/>
              <a:gd name="adj2" fmla="val 16162"/>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dirty="0" smtClean="0">
                <a:solidFill>
                  <a:schemeClr val="tx1"/>
                </a:solidFill>
                <a:latin typeface="NikoshBAN" pitchFamily="2" charset="0"/>
                <a:cs typeface="NikoshBAN" pitchFamily="2" charset="0"/>
              </a:rPr>
              <a:t>বরফ গলে পানিতে</a:t>
            </a:r>
          </a:p>
          <a:p>
            <a:pPr algn="ctr"/>
            <a:r>
              <a:rPr lang="bn-BD" sz="2800" dirty="0" smtClean="0">
                <a:solidFill>
                  <a:schemeClr val="tx1"/>
                </a:solidFill>
                <a:latin typeface="NikoshBAN" pitchFamily="2" charset="0"/>
                <a:cs typeface="NikoshBAN" pitchFamily="2" charset="0"/>
              </a:rPr>
              <a:t>পরিনত হচ্ছে</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90362616"/>
      </p:ext>
    </p:extLst>
  </p:cSld>
  <p:clrMapOvr>
    <a:masterClrMapping/>
  </p:clrMapOvr>
  <mc:AlternateContent xmlns:mc="http://schemas.openxmlformats.org/markup-compatibility/2006" xmlns:p14="http://schemas.microsoft.com/office/powerpoint/2010/main">
    <mc:Choice Requires="p14">
      <p:transition spd="slow" p14:dur="1200" advTm="61180">
        <p14:prism dir="r"/>
      </p:transition>
    </mc:Choice>
    <mc:Fallback xmlns="">
      <p:transition spd="slow" advTm="61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bg/>
                                          </p:spTgt>
                                        </p:tgtEl>
                                        <p:attrNameLst>
                                          <p:attrName>style.visibility</p:attrName>
                                        </p:attrNameLst>
                                      </p:cBhvr>
                                      <p:to>
                                        <p:strVal val="visible"/>
                                      </p:to>
                                    </p:set>
                                    <p:animEffect transition="in" filter="wipe(left)">
                                      <p:cBhvr>
                                        <p:cTn id="16" dur="2000"/>
                                        <p:tgtEl>
                                          <p:spTgt spid="11">
                                            <p:bg/>
                                          </p:spTgt>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2000"/>
                                        <p:tgtEl>
                                          <p:spTgt spid="11">
                                            <p:txEl>
                                              <p:pRg st="0" end="0"/>
                                            </p:txEl>
                                          </p:spTgt>
                                        </p:tgtEl>
                                      </p:cBhvr>
                                    </p:animEffect>
                                  </p:childTnLst>
                                </p:cTn>
                              </p:par>
                            </p:childTnLst>
                          </p:cTn>
                        </p:par>
                        <p:par>
                          <p:cTn id="21" fill="hold">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left)">
                                      <p:cBhvr>
                                        <p:cTn id="24" dur="20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down)">
                                      <p:cBhvr>
                                        <p:cTn id="29" dur="20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bg/>
                                          </p:spTgt>
                                        </p:tgtEl>
                                        <p:attrNameLst>
                                          <p:attrName>style.visibility</p:attrName>
                                        </p:attrNameLst>
                                      </p:cBhvr>
                                      <p:to>
                                        <p:strVal val="visible"/>
                                      </p:to>
                                    </p:set>
                                    <p:animEffect transition="in" filter="wipe(left)">
                                      <p:cBhvr>
                                        <p:cTn id="34" dur="2000"/>
                                        <p:tgtEl>
                                          <p:spTgt spid="21">
                                            <p:bg/>
                                          </p:spTgt>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Effect transition="in" filter="wipe(left)">
                                      <p:cBhvr>
                                        <p:cTn id="38" dur="2000"/>
                                        <p:tgtEl>
                                          <p:spTgt spid="21">
                                            <p:txEl>
                                              <p:pRg st="0" end="0"/>
                                            </p:txEl>
                                          </p:spTgt>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21">
                                            <p:txEl>
                                              <p:pRg st="1" end="1"/>
                                            </p:txEl>
                                          </p:spTgt>
                                        </p:tgtEl>
                                        <p:attrNameLst>
                                          <p:attrName>style.visibility</p:attrName>
                                        </p:attrNameLst>
                                      </p:cBhvr>
                                      <p:to>
                                        <p:strVal val="visible"/>
                                      </p:to>
                                    </p:set>
                                    <p:animEffect transition="in" filter="wipe(left)">
                                      <p:cBhvr>
                                        <p:cTn id="42" dur="2000"/>
                                        <p:tgtEl>
                                          <p:spTgt spid="2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1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20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1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20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10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bg/>
                                          </p:spTgt>
                                        </p:tgtEl>
                                        <p:attrNameLst>
                                          <p:attrName>style.visibility</p:attrName>
                                        </p:attrNameLst>
                                      </p:cBhvr>
                                      <p:to>
                                        <p:strVal val="visible"/>
                                      </p:to>
                                    </p:set>
                                    <p:animEffect transition="in" filter="wipe(left)">
                                      <p:cBhvr>
                                        <p:cTn id="77" dur="2000"/>
                                        <p:tgtEl>
                                          <p:spTgt spid="7">
                                            <p:bg/>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
                                            <p:txEl>
                                              <p:pRg st="0" end="0"/>
                                            </p:txEl>
                                          </p:spTgt>
                                        </p:tgtEl>
                                        <p:attrNameLst>
                                          <p:attrName>style.visibility</p:attrName>
                                        </p:attrNameLst>
                                      </p:cBhvr>
                                      <p:to>
                                        <p:strVal val="visible"/>
                                      </p:to>
                                    </p:set>
                                    <p:animEffect transition="in" filter="wipe(left)">
                                      <p:cBhvr>
                                        <p:cTn id="80" dur="2000"/>
                                        <p:tgtEl>
                                          <p:spTgt spid="7">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1000"/>
                                        <p:tgtEl>
                                          <p:spTgt spid="16"/>
                                        </p:tgtEl>
                                      </p:cBhvr>
                                    </p:animEffect>
                                  </p:childTnLst>
                                </p:cTn>
                              </p:par>
                              <p:par>
                                <p:cTn id="86" presetID="22" presetClass="entr" presetSubtype="8" fill="hold"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left)">
                                      <p:cBhvr>
                                        <p:cTn id="88" dur="1000"/>
                                        <p:tgtEl>
                                          <p:spTgt spid="18"/>
                                        </p:tgtEl>
                                      </p:cBhvr>
                                    </p:animEffect>
                                  </p:childTnLst>
                                </p:cTn>
                              </p:par>
                              <p:par>
                                <p:cTn id="89" presetID="22" presetClass="entr" presetSubtype="8"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left)">
                                      <p:cBhvr>
                                        <p:cTn id="91" dur="10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left)">
                                      <p:cBhvr>
                                        <p:cTn id="96" dur="20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wipe(left)">
                                      <p:cBhvr>
                                        <p:cTn id="101"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bldLst>
      <p:bldP spid="4" grpId="0" animBg="1"/>
      <p:bldP spid="6" grpId="0" animBg="1"/>
      <p:bldP spid="7" grpId="0" uiExpand="1" build="allAtOnce" animBg="1"/>
      <p:bldP spid="27" grpId="0" animBg="1"/>
      <p:bldP spid="49" grpId="0" animBg="1"/>
      <p:bldP spid="11" grpId="0" build="p" animBg="1"/>
      <p:bldP spid="21"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251" y="764877"/>
            <a:ext cx="2954655" cy="584775"/>
          </a:xfrm>
          <a:prstGeom prst="rect">
            <a:avLst/>
          </a:prstGeom>
        </p:spPr>
        <p:txBody>
          <a:bodyPr wrap="none">
            <a:spAutoFit/>
          </a:bodyPr>
          <a:lstStyle/>
          <a:p>
            <a:r>
              <a:rPr lang="en-US" sz="3200" b="1" dirty="0" err="1">
                <a:solidFill>
                  <a:srgbClr val="FF0000"/>
                </a:solidFill>
                <a:latin typeface="SutonnyMJ"/>
              </a:rPr>
              <a:t>ZvcgvÎvi</a:t>
            </a:r>
            <a:r>
              <a:rPr lang="en-US" sz="3200" b="1" dirty="0">
                <a:solidFill>
                  <a:srgbClr val="FF0000"/>
                </a:solidFill>
                <a:latin typeface="SutonnyMJ"/>
              </a:rPr>
              <a:t> </a:t>
            </a:r>
            <a:r>
              <a:rPr lang="en-US" sz="3200" b="1" dirty="0" err="1" smtClean="0">
                <a:solidFill>
                  <a:srgbClr val="FF0000"/>
                </a:solidFill>
                <a:latin typeface="SutonnyMJ"/>
              </a:rPr>
              <a:t>aviYv</a:t>
            </a:r>
            <a:r>
              <a:rPr lang="en-US" sz="3200" b="1" u="sng" dirty="0" smtClean="0">
                <a:solidFill>
                  <a:srgbClr val="000000"/>
                </a:solidFill>
                <a:latin typeface="SutonnyMJ"/>
              </a:rPr>
              <a:t>: </a:t>
            </a:r>
            <a:r>
              <a:rPr lang="en-US" dirty="0">
                <a:solidFill>
                  <a:srgbClr val="000000"/>
                </a:solidFill>
                <a:latin typeface="SutonnyMJ"/>
              </a:rPr>
              <a:t>	</a:t>
            </a:r>
          </a:p>
        </p:txBody>
      </p:sp>
      <p:sp>
        <p:nvSpPr>
          <p:cNvPr id="3" name="Rectangle 2"/>
          <p:cNvSpPr/>
          <p:nvPr/>
        </p:nvSpPr>
        <p:spPr>
          <a:xfrm>
            <a:off x="300251" y="1297196"/>
            <a:ext cx="8747078" cy="1077218"/>
          </a:xfrm>
          <a:prstGeom prst="rect">
            <a:avLst/>
          </a:prstGeom>
        </p:spPr>
        <p:txBody>
          <a:bodyPr wrap="square">
            <a:spAutoFit/>
          </a:bodyPr>
          <a:lstStyle/>
          <a:p>
            <a:r>
              <a:rPr lang="as-IN" sz="3200" dirty="0">
                <a:solidFill>
                  <a:srgbClr val="202122"/>
                </a:solidFill>
                <a:latin typeface="NikoshBAN" pitchFamily="2" charset="0"/>
                <a:cs typeface="NikoshBAN" pitchFamily="2" charset="0"/>
              </a:rPr>
              <a:t>তাপমাত্রা বা উষ্ণতা হচ্ছে বস্তুর তাপীয় অবস্থা যা নির্ধারণ করে বস্তুটিকে অন্য বস্তুর তাপীয় সংস্পর্শে রাখলে তাপ দেবে না নেবে।</a:t>
            </a:r>
            <a:endParaRPr lang="en-US" sz="3200" dirty="0">
              <a:latin typeface="NikoshBAN" pitchFamily="2" charset="0"/>
              <a:cs typeface="NikoshBAN" pitchFamily="2" charset="0"/>
            </a:endParaRPr>
          </a:p>
        </p:txBody>
      </p:sp>
      <p:sp>
        <p:nvSpPr>
          <p:cNvPr id="4" name="Rectangle 3"/>
          <p:cNvSpPr/>
          <p:nvPr/>
        </p:nvSpPr>
        <p:spPr>
          <a:xfrm>
            <a:off x="376408" y="2590800"/>
            <a:ext cx="2290592" cy="584775"/>
          </a:xfrm>
          <a:prstGeom prst="rect">
            <a:avLst/>
          </a:prstGeom>
        </p:spPr>
        <p:txBody>
          <a:bodyPr wrap="square">
            <a:spAutoFit/>
          </a:bodyPr>
          <a:lstStyle/>
          <a:p>
            <a:r>
              <a:rPr lang="as-IN" sz="3200" b="1" u="sng" dirty="0" smtClean="0">
                <a:solidFill>
                  <a:srgbClr val="FF0000"/>
                </a:solidFill>
                <a:latin typeface="NikoshBAN" pitchFamily="2" charset="0"/>
                <a:cs typeface="NikoshBAN" pitchFamily="2" charset="0"/>
              </a:rPr>
              <a:t>তাপগতিবিদ্যা</a:t>
            </a:r>
            <a:endParaRPr lang="as-IN" sz="3200" b="1" i="0" u="sng" dirty="0">
              <a:solidFill>
                <a:srgbClr val="FF0000"/>
              </a:solidFill>
              <a:effectLst/>
              <a:latin typeface="NikoshBAN" pitchFamily="2" charset="0"/>
              <a:cs typeface="NikoshBAN" pitchFamily="2" charset="0"/>
            </a:endParaRPr>
          </a:p>
        </p:txBody>
      </p:sp>
      <p:sp>
        <p:nvSpPr>
          <p:cNvPr id="5" name="Rectangle 4"/>
          <p:cNvSpPr/>
          <p:nvPr/>
        </p:nvSpPr>
        <p:spPr>
          <a:xfrm>
            <a:off x="308212" y="3200400"/>
            <a:ext cx="8646994" cy="1077218"/>
          </a:xfrm>
          <a:prstGeom prst="rect">
            <a:avLst/>
          </a:prstGeom>
        </p:spPr>
        <p:txBody>
          <a:bodyPr wrap="square">
            <a:spAutoFit/>
          </a:bodyPr>
          <a:lstStyle/>
          <a:p>
            <a:r>
              <a:rPr lang="as-IN" sz="3200" dirty="0">
                <a:solidFill>
                  <a:srgbClr val="202122"/>
                </a:solidFill>
                <a:latin typeface="NikoshBAN" pitchFamily="2" charset="0"/>
                <a:cs typeface="NikoshBAN" pitchFamily="2" charset="0"/>
              </a:rPr>
              <a:t>পদার্থবিজ্ঞানের যে শাখায় তাপের সাথে শক্তি ও কাজের সম্পর্ক নিয়ে আলোচনা করা হয় তাকে তাপগতিবিদ্যা বলে।</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3144745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685800"/>
            <a:ext cx="361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0" y="685800"/>
            <a:ext cx="361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2805" y="685800"/>
            <a:ext cx="361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0555" y="685800"/>
            <a:ext cx="3619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565088" y="1524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447800" y="1524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438400" y="1524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478459" y="1524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07988" y="1078468"/>
            <a:ext cx="356188"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B</a:t>
            </a:r>
            <a:endParaRPr lang="en-US" sz="2000" dirty="0">
              <a:latin typeface="Times New Roman" pitchFamily="18" charset="0"/>
              <a:cs typeface="Times New Roman" pitchFamily="18" charset="0"/>
            </a:endParaRPr>
          </a:p>
        </p:txBody>
      </p:sp>
      <p:sp>
        <p:nvSpPr>
          <p:cNvPr id="24" name="TextBox 23"/>
          <p:cNvSpPr txBox="1"/>
          <p:nvPr/>
        </p:nvSpPr>
        <p:spPr>
          <a:xfrm>
            <a:off x="1784564" y="1078468"/>
            <a:ext cx="569387"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100</a:t>
            </a:r>
            <a:endParaRPr lang="en-US" sz="2000" dirty="0">
              <a:latin typeface="Times New Roman" pitchFamily="18" charset="0"/>
              <a:cs typeface="Times New Roman" pitchFamily="18" charset="0"/>
            </a:endParaRPr>
          </a:p>
        </p:txBody>
      </p:sp>
      <p:sp>
        <p:nvSpPr>
          <p:cNvPr id="25" name="TextBox 24"/>
          <p:cNvSpPr txBox="1"/>
          <p:nvPr/>
        </p:nvSpPr>
        <p:spPr>
          <a:xfrm>
            <a:off x="2767000" y="1078468"/>
            <a:ext cx="569387"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212</a:t>
            </a:r>
            <a:endParaRPr lang="en-US" sz="2000" dirty="0">
              <a:latin typeface="Times New Roman" pitchFamily="18" charset="0"/>
              <a:cs typeface="Times New Roman" pitchFamily="18" charset="0"/>
            </a:endParaRPr>
          </a:p>
        </p:txBody>
      </p:sp>
      <p:sp>
        <p:nvSpPr>
          <p:cNvPr id="26" name="TextBox 25"/>
          <p:cNvSpPr txBox="1"/>
          <p:nvPr/>
        </p:nvSpPr>
        <p:spPr>
          <a:xfrm>
            <a:off x="3733800" y="1078468"/>
            <a:ext cx="569387"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373</a:t>
            </a:r>
            <a:endParaRPr lang="en-US" sz="2000" dirty="0">
              <a:latin typeface="Times New Roman" pitchFamily="18" charset="0"/>
              <a:cs typeface="Times New Roman" pitchFamily="18" charset="0"/>
            </a:endParaRPr>
          </a:p>
        </p:txBody>
      </p:sp>
      <p:cxnSp>
        <p:nvCxnSpPr>
          <p:cNvPr id="27" name="Straight Connector 26"/>
          <p:cNvCxnSpPr/>
          <p:nvPr/>
        </p:nvCxnSpPr>
        <p:spPr>
          <a:xfrm flipH="1">
            <a:off x="575974" y="2667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458686" y="2667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449286" y="26670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478459" y="2677886"/>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02049" y="2221468"/>
            <a:ext cx="356188" cy="400110"/>
          </a:xfrm>
          <a:prstGeom prst="rect">
            <a:avLst/>
          </a:prstGeom>
          <a:noFill/>
        </p:spPr>
        <p:txBody>
          <a:bodyPr wrap="none" rtlCol="0">
            <a:spAutoFit/>
          </a:bodyPr>
          <a:lstStyle/>
          <a:p>
            <a:pPr algn="ctr"/>
            <a:r>
              <a:rPr lang="en-US" sz="2000" dirty="0">
                <a:latin typeface="Times New Roman" pitchFamily="18" charset="0"/>
                <a:cs typeface="Times New Roman" pitchFamily="18" charset="0"/>
              </a:rPr>
              <a:t>C</a:t>
            </a:r>
          </a:p>
        </p:txBody>
      </p:sp>
      <p:sp>
        <p:nvSpPr>
          <p:cNvPr id="34" name="TextBox 33"/>
          <p:cNvSpPr txBox="1"/>
          <p:nvPr/>
        </p:nvSpPr>
        <p:spPr>
          <a:xfrm>
            <a:off x="2898912" y="2221468"/>
            <a:ext cx="327334" cy="400110"/>
          </a:xfrm>
          <a:prstGeom prst="rect">
            <a:avLst/>
          </a:prstGeom>
          <a:noFill/>
        </p:spPr>
        <p:txBody>
          <a:bodyPr wrap="none" rtlCol="0">
            <a:spAutoFit/>
          </a:bodyPr>
          <a:lstStyle/>
          <a:p>
            <a:pPr algn="ctr"/>
            <a:r>
              <a:rPr lang="en-US" sz="2000" dirty="0">
                <a:latin typeface="Times New Roman" pitchFamily="18" charset="0"/>
                <a:cs typeface="Times New Roman" pitchFamily="18" charset="0"/>
              </a:rPr>
              <a:t>F</a:t>
            </a:r>
          </a:p>
        </p:txBody>
      </p:sp>
      <p:sp>
        <p:nvSpPr>
          <p:cNvPr id="35" name="TextBox 34"/>
          <p:cNvSpPr txBox="1"/>
          <p:nvPr/>
        </p:nvSpPr>
        <p:spPr>
          <a:xfrm>
            <a:off x="3733800" y="2221468"/>
            <a:ext cx="370615" cy="400110"/>
          </a:xfrm>
          <a:prstGeom prst="rect">
            <a:avLst/>
          </a:prstGeom>
          <a:noFill/>
        </p:spPr>
        <p:txBody>
          <a:bodyPr wrap="none" rtlCol="0">
            <a:spAutoFit/>
          </a:bodyPr>
          <a:lstStyle/>
          <a:p>
            <a:pPr algn="ctr"/>
            <a:r>
              <a:rPr lang="en-US" sz="2000" dirty="0">
                <a:latin typeface="Times New Roman" pitchFamily="18" charset="0"/>
                <a:cs typeface="Times New Roman" pitchFamily="18" charset="0"/>
              </a:rPr>
              <a:t>K</a:t>
            </a:r>
          </a:p>
        </p:txBody>
      </p:sp>
      <p:sp>
        <p:nvSpPr>
          <p:cNvPr id="2" name="TextBox 1"/>
          <p:cNvSpPr txBox="1"/>
          <p:nvPr/>
        </p:nvSpPr>
        <p:spPr>
          <a:xfrm>
            <a:off x="896242" y="2221468"/>
            <a:ext cx="327334"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P</a:t>
            </a:r>
            <a:endParaRPr lang="en-US" sz="2000" dirty="0">
              <a:latin typeface="Times New Roman" pitchFamily="18" charset="0"/>
              <a:cs typeface="Times New Roman" pitchFamily="18" charset="0"/>
            </a:endParaRPr>
          </a:p>
        </p:txBody>
      </p:sp>
      <p:cxnSp>
        <p:nvCxnSpPr>
          <p:cNvPr id="36" name="Straight Connector 35"/>
          <p:cNvCxnSpPr/>
          <p:nvPr/>
        </p:nvCxnSpPr>
        <p:spPr>
          <a:xfrm flipH="1">
            <a:off x="565088" y="40386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447800" y="40386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438400" y="40386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478459" y="4038600"/>
            <a:ext cx="6858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12804" y="3593068"/>
            <a:ext cx="312907"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0</a:t>
            </a:r>
            <a:endParaRPr lang="en-US" sz="2000" dirty="0">
              <a:latin typeface="Times New Roman" pitchFamily="18" charset="0"/>
              <a:cs typeface="Times New Roman" pitchFamily="18" charset="0"/>
            </a:endParaRPr>
          </a:p>
        </p:txBody>
      </p:sp>
      <p:sp>
        <p:nvSpPr>
          <p:cNvPr id="42" name="TextBox 41"/>
          <p:cNvSpPr txBox="1"/>
          <p:nvPr/>
        </p:nvSpPr>
        <p:spPr>
          <a:xfrm>
            <a:off x="2831120" y="3593068"/>
            <a:ext cx="441147"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32</a:t>
            </a:r>
            <a:endParaRPr lang="en-US" sz="2000" dirty="0">
              <a:latin typeface="Times New Roman" pitchFamily="18" charset="0"/>
              <a:cs typeface="Times New Roman" pitchFamily="18" charset="0"/>
            </a:endParaRPr>
          </a:p>
        </p:txBody>
      </p:sp>
      <p:sp>
        <p:nvSpPr>
          <p:cNvPr id="43" name="TextBox 42"/>
          <p:cNvSpPr txBox="1"/>
          <p:nvPr/>
        </p:nvSpPr>
        <p:spPr>
          <a:xfrm>
            <a:off x="3733800" y="3593068"/>
            <a:ext cx="569388"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273</a:t>
            </a:r>
            <a:endParaRPr lang="en-US" sz="2000" dirty="0">
              <a:latin typeface="Times New Roman" pitchFamily="18" charset="0"/>
              <a:cs typeface="Times New Roman" pitchFamily="18" charset="0"/>
            </a:endParaRPr>
          </a:p>
        </p:txBody>
      </p:sp>
      <p:sp>
        <p:nvSpPr>
          <p:cNvPr id="44" name="TextBox 43"/>
          <p:cNvSpPr txBox="1"/>
          <p:nvPr/>
        </p:nvSpPr>
        <p:spPr>
          <a:xfrm>
            <a:off x="863716" y="3593068"/>
            <a:ext cx="370615" cy="400110"/>
          </a:xfrm>
          <a:prstGeom prst="rect">
            <a:avLst/>
          </a:prstGeom>
          <a:noFill/>
        </p:spPr>
        <p:txBody>
          <a:bodyPr wrap="none" rtlCol="0">
            <a:spAutoFit/>
          </a:bodyPr>
          <a:lstStyle/>
          <a:p>
            <a:pPr algn="ctr"/>
            <a:r>
              <a:rPr lang="en-US" sz="2000" dirty="0">
                <a:latin typeface="Times New Roman" pitchFamily="18" charset="0"/>
                <a:cs typeface="Times New Roman" pitchFamily="18" charset="0"/>
              </a:rPr>
              <a:t>A</a:t>
            </a:r>
          </a:p>
        </p:txBody>
      </p:sp>
      <p:sp>
        <p:nvSpPr>
          <p:cNvPr id="2067" name="TextBox 2066"/>
          <p:cNvSpPr txBox="1"/>
          <p:nvPr/>
        </p:nvSpPr>
        <p:spPr>
          <a:xfrm>
            <a:off x="565088" y="5715000"/>
            <a:ext cx="3303617" cy="523220"/>
          </a:xfrm>
          <a:prstGeom prst="rect">
            <a:avLst/>
          </a:prstGeom>
          <a:noFill/>
        </p:spPr>
        <p:txBody>
          <a:bodyPr wrap="square" rtlCol="0">
            <a:spAutoFit/>
          </a:bodyPr>
          <a:lstStyle/>
          <a:p>
            <a:pPr algn="ctr"/>
            <a:r>
              <a:rPr lang="bn-BD" sz="2800" dirty="0" smtClean="0">
                <a:latin typeface="NikoshBAN" pitchFamily="2" charset="0"/>
                <a:cs typeface="NikoshBAN" pitchFamily="2" charset="0"/>
              </a:rPr>
              <a:t>তাপমাত্রার প্রচলিত স্কেল</a:t>
            </a:r>
            <a:endParaRPr lang="en-US" sz="2800" dirty="0">
              <a:latin typeface="NikoshBAN" pitchFamily="2" charset="0"/>
              <a:cs typeface="NikoshBAN" pitchFamily="2" charset="0"/>
            </a:endParaRPr>
          </a:p>
        </p:txBody>
      </p:sp>
      <p:sp>
        <p:nvSpPr>
          <p:cNvPr id="66" name="TextBox 65"/>
          <p:cNvSpPr txBox="1"/>
          <p:nvPr/>
        </p:nvSpPr>
        <p:spPr>
          <a:xfrm>
            <a:off x="3811341" y="685800"/>
            <a:ext cx="1141659" cy="523220"/>
          </a:xfrm>
          <a:prstGeom prst="rect">
            <a:avLst/>
          </a:prstGeom>
          <a:noFill/>
        </p:spPr>
        <p:txBody>
          <a:bodyPr wrap="none" rtlCol="0">
            <a:spAutoFit/>
          </a:bodyPr>
          <a:lstStyle/>
          <a:p>
            <a:pPr algn="ctr"/>
            <a:r>
              <a:rPr lang="bn-BD" sz="2800" dirty="0" smtClean="0">
                <a:latin typeface="NikoshBAN" pitchFamily="2" charset="0"/>
                <a:cs typeface="NikoshBAN" pitchFamily="2" charset="0"/>
              </a:rPr>
              <a:t>স্ফুটনাঙ্ক</a:t>
            </a:r>
            <a:endParaRPr lang="en-US" sz="2800" dirty="0">
              <a:latin typeface="NikoshBAN" pitchFamily="2" charset="0"/>
              <a:cs typeface="NikoshBAN" pitchFamily="2" charset="0"/>
            </a:endParaRPr>
          </a:p>
        </p:txBody>
      </p:sp>
      <p:sp>
        <p:nvSpPr>
          <p:cNvPr id="67" name="TextBox 66"/>
          <p:cNvSpPr txBox="1"/>
          <p:nvPr/>
        </p:nvSpPr>
        <p:spPr>
          <a:xfrm>
            <a:off x="3753895" y="4051836"/>
            <a:ext cx="968535" cy="523220"/>
          </a:xfrm>
          <a:prstGeom prst="rect">
            <a:avLst/>
          </a:prstGeom>
          <a:noFill/>
        </p:spPr>
        <p:txBody>
          <a:bodyPr wrap="none" rtlCol="0">
            <a:spAutoFit/>
          </a:bodyPr>
          <a:lstStyle/>
          <a:p>
            <a:pPr algn="ctr"/>
            <a:r>
              <a:rPr lang="bn-BD" sz="2800" dirty="0" smtClean="0">
                <a:latin typeface="NikoshBAN" pitchFamily="2" charset="0"/>
                <a:cs typeface="NikoshBAN" pitchFamily="2" charset="0"/>
              </a:rPr>
              <a:t>হিমাঙ্ক</a:t>
            </a:r>
            <a:endParaRPr lang="en-US" sz="2800" dirty="0">
              <a:latin typeface="NikoshBAN" pitchFamily="2" charset="0"/>
              <a:cs typeface="NikoshBAN" pitchFamily="2" charset="0"/>
            </a:endParaRPr>
          </a:p>
        </p:txBody>
      </p:sp>
      <mc:AlternateContent xmlns:mc="http://schemas.openxmlformats.org/markup-compatibility/2006" xmlns:a14="http://schemas.microsoft.com/office/drawing/2010/main">
        <mc:Choice Requires="a14">
          <p:sp>
            <p:nvSpPr>
              <p:cNvPr id="2068" name="TextBox 2067"/>
              <p:cNvSpPr txBox="1"/>
              <p:nvPr/>
            </p:nvSpPr>
            <p:spPr>
              <a:xfrm>
                <a:off x="3810000" y="2960914"/>
                <a:ext cx="4935967"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m:rPr>
                              <m:sty m:val="p"/>
                            </m:rPr>
                            <a:rPr lang="en-US" sz="2000" b="0" i="0" smtClean="0">
                              <a:latin typeface="Cambria Math"/>
                            </a:rPr>
                            <m:t>PA</m:t>
                          </m:r>
                        </m:num>
                        <m:den>
                          <m:r>
                            <m:rPr>
                              <m:sty m:val="p"/>
                            </m:rPr>
                            <a:rPr lang="en-US" sz="2000" b="0" i="0" smtClean="0">
                              <a:latin typeface="Cambria Math"/>
                            </a:rPr>
                            <m:t>BA</m:t>
                          </m:r>
                        </m:den>
                      </m:f>
                      <m:r>
                        <a:rPr lang="en-US" sz="2000" b="0" i="0" smtClean="0">
                          <a:latin typeface="Cambria Math"/>
                        </a:rPr>
                        <m:t>= </m:t>
                      </m:r>
                      <m:f>
                        <m:fPr>
                          <m:ctrlPr>
                            <a:rPr lang="en-US" sz="2000" b="0" i="1" smtClean="0">
                              <a:latin typeface="Cambria Math" panose="02040503050406030204" pitchFamily="18" charset="0"/>
                            </a:rPr>
                          </m:ctrlPr>
                        </m:fPr>
                        <m:num>
                          <m:r>
                            <m:rPr>
                              <m:sty m:val="p"/>
                            </m:rPr>
                            <a:rPr lang="en-US" sz="2000" b="0" i="0" smtClean="0">
                              <a:latin typeface="Cambria Math"/>
                            </a:rPr>
                            <m:t>C</m:t>
                          </m:r>
                          <m:r>
                            <a:rPr lang="en-US" sz="2000" b="0" i="0" smtClean="0">
                              <a:latin typeface="Cambria Math"/>
                            </a:rPr>
                            <m:t>−</m:t>
                          </m:r>
                          <m:r>
                            <a:rPr lang="en-US" sz="2000" b="0" i="0" smtClean="0">
                              <a:latin typeface="Cambria Math"/>
                            </a:rPr>
                            <m:t>0</m:t>
                          </m:r>
                        </m:num>
                        <m:den>
                          <m:r>
                            <a:rPr lang="en-US" sz="2000" b="0" i="0" smtClean="0">
                              <a:latin typeface="Cambria Math"/>
                            </a:rPr>
                            <m:t>100</m:t>
                          </m:r>
                          <m:r>
                            <a:rPr lang="en-US" sz="2000" b="0" i="0" smtClean="0">
                              <a:latin typeface="Cambria Math"/>
                            </a:rPr>
                            <m:t>−</m:t>
                          </m:r>
                          <m:r>
                            <a:rPr lang="en-US" sz="2000" b="0" i="0" smtClean="0">
                              <a:latin typeface="Cambria Math"/>
                            </a:rPr>
                            <m:t>0</m:t>
                          </m:r>
                        </m:den>
                      </m:f>
                      <m:r>
                        <a:rPr lang="en-US" sz="2000" b="0" i="0" smtClean="0">
                          <a:latin typeface="Cambria Math"/>
                        </a:rPr>
                        <m:t> = </m:t>
                      </m:r>
                      <m:f>
                        <m:fPr>
                          <m:ctrlPr>
                            <a:rPr lang="en-US" sz="2000" b="0" i="1" smtClean="0">
                              <a:latin typeface="Cambria Math" panose="02040503050406030204" pitchFamily="18" charset="0"/>
                            </a:rPr>
                          </m:ctrlPr>
                        </m:fPr>
                        <m:num>
                          <m:r>
                            <m:rPr>
                              <m:sty m:val="p"/>
                            </m:rPr>
                            <a:rPr lang="en-US" sz="2000" b="0" i="0" smtClean="0">
                              <a:latin typeface="Cambria Math"/>
                            </a:rPr>
                            <m:t>F</m:t>
                          </m:r>
                          <m:r>
                            <a:rPr lang="en-US" sz="2000" b="0" i="0" smtClean="0">
                              <a:latin typeface="Cambria Math"/>
                            </a:rPr>
                            <m:t>−</m:t>
                          </m:r>
                          <m:r>
                            <a:rPr lang="en-US" sz="2000" b="0" i="0" smtClean="0">
                              <a:latin typeface="Cambria Math"/>
                            </a:rPr>
                            <m:t>32</m:t>
                          </m:r>
                        </m:num>
                        <m:den>
                          <m:r>
                            <a:rPr lang="en-US" sz="2000" b="0" i="0" smtClean="0">
                              <a:latin typeface="Cambria Math"/>
                            </a:rPr>
                            <m:t>212</m:t>
                          </m:r>
                          <m:r>
                            <a:rPr lang="en-US" sz="2000" b="0" i="0" smtClean="0">
                              <a:latin typeface="Cambria Math"/>
                            </a:rPr>
                            <m:t>−</m:t>
                          </m:r>
                          <m:r>
                            <a:rPr lang="en-US" sz="2000" b="0" i="0" smtClean="0">
                              <a:latin typeface="Cambria Math"/>
                            </a:rPr>
                            <m:t>32</m:t>
                          </m:r>
                        </m:den>
                      </m:f>
                      <m:r>
                        <a:rPr lang="en-US" sz="2000" b="0" i="0" smtClean="0">
                          <a:latin typeface="Cambria Math"/>
                        </a:rPr>
                        <m:t> = </m:t>
                      </m:r>
                      <m:f>
                        <m:fPr>
                          <m:ctrlPr>
                            <a:rPr lang="en-US" sz="2000" b="0" i="1" smtClean="0">
                              <a:latin typeface="Cambria Math" panose="02040503050406030204" pitchFamily="18" charset="0"/>
                            </a:rPr>
                          </m:ctrlPr>
                        </m:fPr>
                        <m:num>
                          <m:r>
                            <m:rPr>
                              <m:sty m:val="p"/>
                            </m:rPr>
                            <a:rPr lang="en-US" sz="2000" b="0" i="0" smtClean="0">
                              <a:latin typeface="Cambria Math"/>
                            </a:rPr>
                            <m:t>K</m:t>
                          </m:r>
                          <m:r>
                            <a:rPr lang="en-US" sz="2000" b="0" i="0" smtClean="0">
                              <a:latin typeface="Cambria Math"/>
                            </a:rPr>
                            <m:t>−</m:t>
                          </m:r>
                          <m:r>
                            <a:rPr lang="en-US" sz="2000" b="0" i="0" smtClean="0">
                              <a:latin typeface="Cambria Math"/>
                            </a:rPr>
                            <m:t>273</m:t>
                          </m:r>
                        </m:num>
                        <m:den>
                          <m:r>
                            <a:rPr lang="en-US" sz="2000" b="0" i="0" smtClean="0">
                              <a:latin typeface="Cambria Math"/>
                            </a:rPr>
                            <m:t>373</m:t>
                          </m:r>
                          <m:r>
                            <a:rPr lang="en-US" sz="2000" b="0" i="0" smtClean="0">
                              <a:latin typeface="Cambria Math"/>
                            </a:rPr>
                            <m:t>−</m:t>
                          </m:r>
                          <m:r>
                            <a:rPr lang="en-US" sz="2000" b="0" i="0" smtClean="0">
                              <a:latin typeface="Cambria Math"/>
                            </a:rPr>
                            <m:t>273</m:t>
                          </m:r>
                        </m:den>
                      </m:f>
                    </m:oMath>
                  </m:oMathPara>
                </a14:m>
                <a:endParaRPr lang="en-US" sz="2000" dirty="0"/>
              </a:p>
            </p:txBody>
          </p:sp>
        </mc:Choice>
        <mc:Fallback xmlns="">
          <p:sp>
            <p:nvSpPr>
              <p:cNvPr id="2068" name="TextBox 2067"/>
              <p:cNvSpPr txBox="1">
                <a:spLocks noRot="1" noChangeAspect="1" noMove="1" noResize="1" noEditPoints="1" noAdjustHandles="1" noChangeArrowheads="1" noChangeShapeType="1" noTextEdit="1"/>
              </p:cNvSpPr>
              <p:nvPr/>
            </p:nvSpPr>
            <p:spPr>
              <a:xfrm>
                <a:off x="3810000" y="2960914"/>
                <a:ext cx="4935967" cy="67056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5038701" y="4038600"/>
                <a:ext cx="3534429"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000" smtClean="0">
                          <a:latin typeface="Cambria Math"/>
                        </a:rPr>
                        <m:t>o</m:t>
                      </m:r>
                      <m:r>
                        <m:rPr>
                          <m:sty m:val="p"/>
                        </m:rPr>
                        <a:rPr lang="en-US" sz="2000" b="0" i="0" smtClean="0">
                          <a:latin typeface="Cambria Math"/>
                        </a:rPr>
                        <m:t>r</m:t>
                      </m:r>
                      <m:r>
                        <a:rPr lang="en-US" sz="2000" b="0" i="0" smtClean="0">
                          <a:latin typeface="Cambria Math"/>
                        </a:rPr>
                        <m:t>, </m:t>
                      </m:r>
                      <m:f>
                        <m:fPr>
                          <m:ctrlPr>
                            <a:rPr lang="en-US" sz="2000" b="0" i="1" smtClean="0">
                              <a:latin typeface="Cambria Math" panose="02040503050406030204" pitchFamily="18" charset="0"/>
                            </a:rPr>
                          </m:ctrlPr>
                        </m:fPr>
                        <m:num>
                          <m:r>
                            <m:rPr>
                              <m:sty m:val="p"/>
                            </m:rPr>
                            <a:rPr lang="en-US" sz="2000" b="0" i="0" smtClean="0">
                              <a:latin typeface="Cambria Math"/>
                            </a:rPr>
                            <m:t>C</m:t>
                          </m:r>
                        </m:num>
                        <m:den>
                          <m:r>
                            <a:rPr lang="en-US" sz="2000" b="0" i="0" smtClean="0">
                              <a:latin typeface="Cambria Math"/>
                            </a:rPr>
                            <m:t>100</m:t>
                          </m:r>
                        </m:den>
                      </m:f>
                      <m:r>
                        <a:rPr lang="en-US" sz="2000" b="0" i="0" smtClean="0">
                          <a:latin typeface="Cambria Math"/>
                        </a:rPr>
                        <m:t> = </m:t>
                      </m:r>
                      <m:f>
                        <m:fPr>
                          <m:ctrlPr>
                            <a:rPr lang="en-US" sz="2000" b="0" i="1" smtClean="0">
                              <a:latin typeface="Cambria Math" panose="02040503050406030204" pitchFamily="18" charset="0"/>
                            </a:rPr>
                          </m:ctrlPr>
                        </m:fPr>
                        <m:num>
                          <m:r>
                            <m:rPr>
                              <m:sty m:val="p"/>
                            </m:rPr>
                            <a:rPr lang="en-US" sz="2000" b="0" i="0" smtClean="0">
                              <a:latin typeface="Cambria Math"/>
                            </a:rPr>
                            <m:t>F</m:t>
                          </m:r>
                          <m:r>
                            <a:rPr lang="en-US" sz="2000" b="0" i="0" smtClean="0">
                              <a:latin typeface="Cambria Math"/>
                            </a:rPr>
                            <m:t>−</m:t>
                          </m:r>
                          <m:r>
                            <a:rPr lang="en-US" sz="2000" b="0" i="0" smtClean="0">
                              <a:latin typeface="Cambria Math"/>
                            </a:rPr>
                            <m:t>32</m:t>
                          </m:r>
                        </m:num>
                        <m:den>
                          <m:r>
                            <a:rPr lang="en-US" sz="2000" b="0" i="0" smtClean="0">
                              <a:latin typeface="Cambria Math"/>
                            </a:rPr>
                            <m:t>180</m:t>
                          </m:r>
                        </m:den>
                      </m:f>
                      <m:r>
                        <a:rPr lang="en-US" sz="2000" b="0" i="0" smtClean="0">
                          <a:latin typeface="Cambria Math"/>
                        </a:rPr>
                        <m:t> = </m:t>
                      </m:r>
                      <m:f>
                        <m:fPr>
                          <m:ctrlPr>
                            <a:rPr lang="en-US" sz="2000" b="0" i="1" smtClean="0">
                              <a:latin typeface="Cambria Math" panose="02040503050406030204" pitchFamily="18" charset="0"/>
                            </a:rPr>
                          </m:ctrlPr>
                        </m:fPr>
                        <m:num>
                          <m:r>
                            <m:rPr>
                              <m:sty m:val="p"/>
                            </m:rPr>
                            <a:rPr lang="en-US" sz="2000" b="0" i="0" smtClean="0">
                              <a:latin typeface="Cambria Math"/>
                            </a:rPr>
                            <m:t>K</m:t>
                          </m:r>
                          <m:r>
                            <a:rPr lang="en-US" sz="2000" b="0" i="0" smtClean="0">
                              <a:latin typeface="Cambria Math"/>
                            </a:rPr>
                            <m:t>−</m:t>
                          </m:r>
                          <m:r>
                            <a:rPr lang="en-US" sz="2000" b="0" i="0" smtClean="0">
                              <a:latin typeface="Cambria Math"/>
                            </a:rPr>
                            <m:t>273</m:t>
                          </m:r>
                        </m:num>
                        <m:den>
                          <m:r>
                            <a:rPr lang="en-US" sz="2000" b="0" i="0" smtClean="0">
                              <a:latin typeface="Cambria Math"/>
                            </a:rPr>
                            <m:t>100</m:t>
                          </m:r>
                        </m:den>
                      </m:f>
                    </m:oMath>
                  </m:oMathPara>
                </a14:m>
                <a:endParaRPr lang="en-US" sz="2000" dirty="0">
                  <a:latin typeface="Times New Roman" pitchFamily="18" charset="0"/>
                  <a:cs typeface="Times New Roman" pitchFamily="18" charset="0"/>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5038701" y="4038600"/>
                <a:ext cx="3534429" cy="670568"/>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4641435" y="5224949"/>
                <a:ext cx="4022768"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m:t>
                      </m:r>
                      <m:r>
                        <a:rPr lang="en-US" sz="2400" b="0" smtClean="0">
                          <a:latin typeface="Cambria Math"/>
                        </a:rPr>
                        <m:t> </m:t>
                      </m:r>
                      <m:r>
                        <a:rPr lang="en-US" sz="2400" b="0" i="0" smtClean="0">
                          <a:latin typeface="Cambria Math"/>
                        </a:rPr>
                        <m:t>  </m:t>
                      </m:r>
                      <m:f>
                        <m:fPr>
                          <m:ctrlPr>
                            <a:rPr lang="en-US" sz="2400" i="1" smtClean="0">
                              <a:latin typeface="Cambria Math" panose="02040503050406030204" pitchFamily="18" charset="0"/>
                            </a:rPr>
                          </m:ctrlPr>
                        </m:fPr>
                        <m:num>
                          <m:r>
                            <m:rPr>
                              <m:sty m:val="p"/>
                            </m:rPr>
                            <a:rPr lang="en-US" sz="2400" b="0" i="0" smtClean="0">
                              <a:latin typeface="Cambria Math"/>
                            </a:rPr>
                            <m:t>C</m:t>
                          </m:r>
                        </m:num>
                        <m:den>
                          <m:r>
                            <a:rPr lang="en-US" sz="2400" b="0" i="0" smtClean="0">
                              <a:latin typeface="Cambria Math"/>
                            </a:rPr>
                            <m:t>5</m:t>
                          </m:r>
                        </m:den>
                      </m:f>
                      <m:r>
                        <a:rPr lang="en-US" sz="2400" b="0" i="0" smtClean="0">
                          <a:latin typeface="Cambria Math"/>
                        </a:rPr>
                        <m:t> = </m:t>
                      </m:r>
                      <m:f>
                        <m:fPr>
                          <m:ctrlPr>
                            <a:rPr lang="en-US" sz="2400" i="1" smtClean="0">
                              <a:latin typeface="Cambria Math" panose="02040503050406030204" pitchFamily="18" charset="0"/>
                            </a:rPr>
                          </m:ctrlPr>
                        </m:fPr>
                        <m:num>
                          <m:r>
                            <m:rPr>
                              <m:sty m:val="p"/>
                            </m:rPr>
                            <a:rPr lang="en-US" sz="2400" b="0" i="0" smtClean="0">
                              <a:latin typeface="Cambria Math"/>
                            </a:rPr>
                            <m:t>F</m:t>
                          </m:r>
                          <m:r>
                            <a:rPr lang="en-US" sz="2400" b="0" i="0" smtClean="0">
                              <a:latin typeface="Cambria Math"/>
                            </a:rPr>
                            <m:t>−</m:t>
                          </m:r>
                          <m:r>
                            <a:rPr lang="en-US" sz="2400" b="0" i="0" smtClean="0">
                              <a:latin typeface="Cambria Math"/>
                            </a:rPr>
                            <m:t>32</m:t>
                          </m:r>
                        </m:num>
                        <m:den>
                          <m:r>
                            <a:rPr lang="en-US" sz="2400" b="0" i="0" smtClean="0">
                              <a:latin typeface="Cambria Math"/>
                            </a:rPr>
                            <m:t>9</m:t>
                          </m:r>
                        </m:den>
                      </m:f>
                      <m:r>
                        <a:rPr lang="en-US" sz="2400" b="0" i="0" smtClean="0">
                          <a:latin typeface="Cambria Math"/>
                        </a:rPr>
                        <m:t> = </m:t>
                      </m:r>
                      <m:f>
                        <m:fPr>
                          <m:ctrlPr>
                            <a:rPr lang="en-US" sz="2400" i="1" smtClean="0">
                              <a:latin typeface="Cambria Math" panose="02040503050406030204" pitchFamily="18" charset="0"/>
                            </a:rPr>
                          </m:ctrlPr>
                        </m:fPr>
                        <m:num>
                          <m:r>
                            <m:rPr>
                              <m:sty m:val="p"/>
                            </m:rPr>
                            <a:rPr lang="en-US" sz="2400" b="0" i="0" smtClean="0">
                              <a:latin typeface="Cambria Math"/>
                            </a:rPr>
                            <m:t>K</m:t>
                          </m:r>
                          <m:r>
                            <a:rPr lang="en-US" sz="2400" b="0" i="0" smtClean="0">
                              <a:latin typeface="Cambria Math"/>
                            </a:rPr>
                            <m:t>−</m:t>
                          </m:r>
                          <m:r>
                            <a:rPr lang="en-US" sz="2400" b="0" i="0" smtClean="0">
                              <a:latin typeface="Cambria Math"/>
                            </a:rPr>
                            <m:t>273</m:t>
                          </m:r>
                        </m:num>
                        <m:den>
                          <m:r>
                            <a:rPr lang="en-US" sz="2400" b="0" i="0" smtClean="0">
                              <a:latin typeface="Cambria Math"/>
                            </a:rPr>
                            <m:t>5</m:t>
                          </m:r>
                        </m:den>
                      </m:f>
                    </m:oMath>
                  </m:oMathPara>
                </a14:m>
                <a:endParaRPr lang="en-US" sz="2400" dirty="0">
                  <a:latin typeface="Times New Roman" pitchFamily="18" charset="0"/>
                  <a:cs typeface="Times New Roman" pitchFamily="18" charset="0"/>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4641435" y="5224949"/>
                <a:ext cx="4022768" cy="786177"/>
              </a:xfrm>
              <a:prstGeom prst="rect">
                <a:avLst/>
              </a:prstGeom>
              <a:blipFill rotWithShape="1">
                <a:blip r:embed="rId9"/>
                <a:stretch>
                  <a:fillRect/>
                </a:stretch>
              </a:blipFill>
            </p:spPr>
            <p:txBody>
              <a:bodyPr/>
              <a:lstStyle/>
              <a:p>
                <a:r>
                  <a:rPr lang="en-US">
                    <a:noFill/>
                  </a:rPr>
                  <a:t> </a:t>
                </a:r>
              </a:p>
            </p:txBody>
          </p:sp>
        </mc:Fallback>
      </mc:AlternateContent>
      <p:sp>
        <p:nvSpPr>
          <p:cNvPr id="2070" name="TextBox 2069"/>
          <p:cNvSpPr txBox="1"/>
          <p:nvPr/>
        </p:nvSpPr>
        <p:spPr>
          <a:xfrm>
            <a:off x="5156810" y="2362200"/>
            <a:ext cx="3416320" cy="523220"/>
          </a:xfrm>
          <a:prstGeom prst="rect">
            <a:avLst/>
          </a:prstGeom>
          <a:noFill/>
        </p:spPr>
        <p:txBody>
          <a:bodyPr wrap="square" rtlCol="0">
            <a:spAutoFit/>
          </a:bodyPr>
          <a:lstStyle/>
          <a:p>
            <a:pPr algn="ctr"/>
            <a:r>
              <a:rPr lang="bn-BD" sz="2800" dirty="0" smtClean="0">
                <a:latin typeface="NikoshBAN" pitchFamily="2" charset="0"/>
                <a:cs typeface="NikoshBAN" pitchFamily="2" charset="0"/>
              </a:rPr>
              <a:t>বিভিন্ন স্কেলের মধ্যে সম্পর্ক</a:t>
            </a:r>
            <a:endParaRPr lang="en-US" sz="2800" dirty="0">
              <a:latin typeface="NikoshBAN" pitchFamily="2" charset="0"/>
              <a:cs typeface="NikoshBAN" pitchFamily="2" charset="0"/>
            </a:endParaRPr>
          </a:p>
        </p:txBody>
      </p:sp>
      <p:sp>
        <p:nvSpPr>
          <p:cNvPr id="7" name="TextBox 6"/>
          <p:cNvSpPr txBox="1"/>
          <p:nvPr/>
        </p:nvSpPr>
        <p:spPr>
          <a:xfrm>
            <a:off x="5156810" y="685800"/>
            <a:ext cx="3416320" cy="1384995"/>
          </a:xfrm>
          <a:prstGeom prst="rect">
            <a:avLst/>
          </a:prstGeom>
          <a:solidFill>
            <a:srgbClr val="CCFFCC"/>
          </a:solidFill>
          <a:ln w="19050">
            <a:solidFill>
              <a:schemeClr val="tx1"/>
            </a:solidFill>
          </a:ln>
        </p:spPr>
        <p:txBody>
          <a:bodyPr wrap="none" rtlCol="0">
            <a:spAutoFit/>
          </a:bodyPr>
          <a:lstStyle/>
          <a:p>
            <a:pPr algn="ctr"/>
            <a:r>
              <a:rPr lang="bn-BD" sz="2800" dirty="0" smtClean="0">
                <a:latin typeface="NikoshBAN" pitchFamily="2" charset="0"/>
                <a:cs typeface="NikoshBAN" pitchFamily="2" charset="0"/>
              </a:rPr>
              <a:t>মৌলিক ব্যবধানকে নানাভাবে </a:t>
            </a:r>
          </a:p>
          <a:p>
            <a:pPr algn="ctr"/>
            <a:r>
              <a:rPr lang="bn-BD" sz="2800" dirty="0" smtClean="0">
                <a:latin typeface="NikoshBAN" pitchFamily="2" charset="0"/>
                <a:cs typeface="NikoshBAN" pitchFamily="2" charset="0"/>
              </a:rPr>
              <a:t>ভাগ করে তাপমাত্রার বিভিন্ন </a:t>
            </a:r>
          </a:p>
          <a:p>
            <a:pPr algn="ctr"/>
            <a:r>
              <a:rPr lang="bn-BD" sz="2800" dirty="0" smtClean="0">
                <a:latin typeface="NikoshBAN" pitchFamily="2" charset="0"/>
                <a:cs typeface="NikoshBAN" pitchFamily="2" charset="0"/>
              </a:rPr>
              <a:t>স্কেল তৈরি করা হয়েছে </a:t>
            </a:r>
            <a:endParaRPr lang="en-US" sz="2800" dirty="0">
              <a:latin typeface="NikoshBAN" pitchFamily="2" charset="0"/>
              <a:cs typeface="NikoshBAN" pitchFamily="2" charset="0"/>
            </a:endParaRPr>
          </a:p>
        </p:txBody>
      </p:sp>
      <p:cxnSp>
        <p:nvCxnSpPr>
          <p:cNvPr id="9" name="Straight Arrow Connector 8"/>
          <p:cNvCxnSpPr/>
          <p:nvPr/>
        </p:nvCxnSpPr>
        <p:spPr>
          <a:xfrm>
            <a:off x="3287274" y="1478578"/>
            <a:ext cx="0" cy="256002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01230654"/>
      </p:ext>
    </p:extLst>
  </p:cSld>
  <p:clrMapOvr>
    <a:masterClrMapping/>
  </p:clrMapOvr>
  <mc:AlternateContent xmlns:mc="http://schemas.openxmlformats.org/markup-compatibility/2006" xmlns:p14="http://schemas.microsoft.com/office/powerpoint/2010/main">
    <mc:Choice Requires="p14">
      <p:transition spd="slow" p14:dur="1200" advTm="140365">
        <p14:prism dir="r"/>
      </p:transition>
    </mc:Choice>
    <mc:Fallback xmlns="">
      <p:transition spd="slow" advTm="1403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wipe(left)">
                                      <p:cBhvr>
                                        <p:cTn id="75" dur="2000"/>
                                        <p:tgtEl>
                                          <p:spTgt spid="66"/>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anim calcmode="lin" valueType="num">
                                      <p:cBhvr>
                                        <p:cTn id="91" dur="1000" fill="hold"/>
                                        <p:tgtEl>
                                          <p:spTgt spid="29"/>
                                        </p:tgtEl>
                                        <p:attrNameLst>
                                          <p:attrName>ppt_x</p:attrName>
                                        </p:attrNameLst>
                                      </p:cBhvr>
                                      <p:tavLst>
                                        <p:tav tm="0">
                                          <p:val>
                                            <p:strVal val="#ppt_x"/>
                                          </p:val>
                                        </p:tav>
                                        <p:tav tm="100000">
                                          <p:val>
                                            <p:strVal val="#ppt_x"/>
                                          </p:val>
                                        </p:tav>
                                      </p:tavLst>
                                    </p:anim>
                                    <p:anim calcmode="lin" valueType="num">
                                      <p:cBhvr>
                                        <p:cTn id="92" dur="1000" fill="hold"/>
                                        <p:tgtEl>
                                          <p:spTgt spid="2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1000"/>
                                        <p:tgtEl>
                                          <p:spTgt spid="30"/>
                                        </p:tgtEl>
                                      </p:cBhvr>
                                    </p:animEffect>
                                    <p:anim calcmode="lin" valueType="num">
                                      <p:cBhvr>
                                        <p:cTn id="96" dur="1000" fill="hold"/>
                                        <p:tgtEl>
                                          <p:spTgt spid="30"/>
                                        </p:tgtEl>
                                        <p:attrNameLst>
                                          <p:attrName>ppt_x</p:attrName>
                                        </p:attrNameLst>
                                      </p:cBhvr>
                                      <p:tavLst>
                                        <p:tav tm="0">
                                          <p:val>
                                            <p:strVal val="#ppt_x"/>
                                          </p:val>
                                        </p:tav>
                                        <p:tav tm="100000">
                                          <p:val>
                                            <p:strVal val="#ppt_x"/>
                                          </p:val>
                                        </p:tav>
                                      </p:tavLst>
                                    </p:anim>
                                    <p:anim calcmode="lin" valueType="num">
                                      <p:cBhvr>
                                        <p:cTn id="97" dur="1000" fill="hold"/>
                                        <p:tgtEl>
                                          <p:spTgt spid="3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1000"/>
                                        <p:tgtEl>
                                          <p:spTgt spid="33"/>
                                        </p:tgtEl>
                                      </p:cBhvr>
                                    </p:animEffect>
                                    <p:anim calcmode="lin" valueType="num">
                                      <p:cBhvr>
                                        <p:cTn id="101" dur="1000" fill="hold"/>
                                        <p:tgtEl>
                                          <p:spTgt spid="33"/>
                                        </p:tgtEl>
                                        <p:attrNameLst>
                                          <p:attrName>ppt_x</p:attrName>
                                        </p:attrNameLst>
                                      </p:cBhvr>
                                      <p:tavLst>
                                        <p:tav tm="0">
                                          <p:val>
                                            <p:strVal val="#ppt_x"/>
                                          </p:val>
                                        </p:tav>
                                        <p:tav tm="100000">
                                          <p:val>
                                            <p:strVal val="#ppt_x"/>
                                          </p:val>
                                        </p:tav>
                                      </p:tavLst>
                                    </p:anim>
                                    <p:anim calcmode="lin" valueType="num">
                                      <p:cBhvr>
                                        <p:cTn id="102" dur="1000" fill="hold"/>
                                        <p:tgtEl>
                                          <p:spTgt spid="3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1000"/>
                                        <p:tgtEl>
                                          <p:spTgt spid="34"/>
                                        </p:tgtEl>
                                      </p:cBhvr>
                                    </p:animEffect>
                                    <p:anim calcmode="lin" valueType="num">
                                      <p:cBhvr>
                                        <p:cTn id="106" dur="1000" fill="hold"/>
                                        <p:tgtEl>
                                          <p:spTgt spid="34"/>
                                        </p:tgtEl>
                                        <p:attrNameLst>
                                          <p:attrName>ppt_x</p:attrName>
                                        </p:attrNameLst>
                                      </p:cBhvr>
                                      <p:tavLst>
                                        <p:tav tm="0">
                                          <p:val>
                                            <p:strVal val="#ppt_x"/>
                                          </p:val>
                                        </p:tav>
                                        <p:tav tm="100000">
                                          <p:val>
                                            <p:strVal val="#ppt_x"/>
                                          </p:val>
                                        </p:tav>
                                      </p:tavLst>
                                    </p:anim>
                                    <p:anim calcmode="lin" valueType="num">
                                      <p:cBhvr>
                                        <p:cTn id="107" dur="1000" fill="hold"/>
                                        <p:tgtEl>
                                          <p:spTgt spid="3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1000"/>
                                        <p:tgtEl>
                                          <p:spTgt spid="35"/>
                                        </p:tgtEl>
                                      </p:cBhvr>
                                    </p:animEffect>
                                    <p:anim calcmode="lin" valueType="num">
                                      <p:cBhvr>
                                        <p:cTn id="111" dur="1000" fill="hold"/>
                                        <p:tgtEl>
                                          <p:spTgt spid="35"/>
                                        </p:tgtEl>
                                        <p:attrNameLst>
                                          <p:attrName>ppt_x</p:attrName>
                                        </p:attrNameLst>
                                      </p:cBhvr>
                                      <p:tavLst>
                                        <p:tav tm="0">
                                          <p:val>
                                            <p:strVal val="#ppt_x"/>
                                          </p:val>
                                        </p:tav>
                                        <p:tav tm="100000">
                                          <p:val>
                                            <p:strVal val="#ppt_x"/>
                                          </p:val>
                                        </p:tav>
                                      </p:tavLst>
                                    </p:anim>
                                    <p:anim calcmode="lin" valueType="num">
                                      <p:cBhvr>
                                        <p:cTn id="112" dur="1000" fill="hold"/>
                                        <p:tgtEl>
                                          <p:spTgt spid="35"/>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fade">
                                      <p:cBhvr>
                                        <p:cTn id="115" dur="1000"/>
                                        <p:tgtEl>
                                          <p:spTgt spid="2"/>
                                        </p:tgtEl>
                                      </p:cBhvr>
                                    </p:animEffect>
                                    <p:anim calcmode="lin" valueType="num">
                                      <p:cBhvr>
                                        <p:cTn id="116" dur="1000" fill="hold"/>
                                        <p:tgtEl>
                                          <p:spTgt spid="2"/>
                                        </p:tgtEl>
                                        <p:attrNameLst>
                                          <p:attrName>ppt_x</p:attrName>
                                        </p:attrNameLst>
                                      </p:cBhvr>
                                      <p:tavLst>
                                        <p:tav tm="0">
                                          <p:val>
                                            <p:strVal val="#ppt_x"/>
                                          </p:val>
                                        </p:tav>
                                        <p:tav tm="100000">
                                          <p:val>
                                            <p:strVal val="#ppt_x"/>
                                          </p:val>
                                        </p:tav>
                                      </p:tavLst>
                                    </p:anim>
                                    <p:anim calcmode="lin" valueType="num">
                                      <p:cBhvr>
                                        <p:cTn id="1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fade">
                                      <p:cBhvr>
                                        <p:cTn id="122" dur="1000"/>
                                        <p:tgtEl>
                                          <p:spTgt spid="36"/>
                                        </p:tgtEl>
                                      </p:cBhvr>
                                    </p:animEffect>
                                    <p:anim calcmode="lin" valueType="num">
                                      <p:cBhvr>
                                        <p:cTn id="123" dur="1000" fill="hold"/>
                                        <p:tgtEl>
                                          <p:spTgt spid="36"/>
                                        </p:tgtEl>
                                        <p:attrNameLst>
                                          <p:attrName>ppt_x</p:attrName>
                                        </p:attrNameLst>
                                      </p:cBhvr>
                                      <p:tavLst>
                                        <p:tav tm="0">
                                          <p:val>
                                            <p:strVal val="#ppt_x"/>
                                          </p:val>
                                        </p:tav>
                                        <p:tav tm="100000">
                                          <p:val>
                                            <p:strVal val="#ppt_x"/>
                                          </p:val>
                                        </p:tav>
                                      </p:tavLst>
                                    </p:anim>
                                    <p:anim calcmode="lin" valueType="num">
                                      <p:cBhvr>
                                        <p:cTn id="124" dur="1000" fill="hold"/>
                                        <p:tgtEl>
                                          <p:spTgt spid="36"/>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fade">
                                      <p:cBhvr>
                                        <p:cTn id="127" dur="1000"/>
                                        <p:tgtEl>
                                          <p:spTgt spid="37"/>
                                        </p:tgtEl>
                                      </p:cBhvr>
                                    </p:animEffect>
                                    <p:anim calcmode="lin" valueType="num">
                                      <p:cBhvr>
                                        <p:cTn id="128" dur="1000" fill="hold"/>
                                        <p:tgtEl>
                                          <p:spTgt spid="37"/>
                                        </p:tgtEl>
                                        <p:attrNameLst>
                                          <p:attrName>ppt_x</p:attrName>
                                        </p:attrNameLst>
                                      </p:cBhvr>
                                      <p:tavLst>
                                        <p:tav tm="0">
                                          <p:val>
                                            <p:strVal val="#ppt_x"/>
                                          </p:val>
                                        </p:tav>
                                        <p:tav tm="100000">
                                          <p:val>
                                            <p:strVal val="#ppt_x"/>
                                          </p:val>
                                        </p:tav>
                                      </p:tavLst>
                                    </p:anim>
                                    <p:anim calcmode="lin" valueType="num">
                                      <p:cBhvr>
                                        <p:cTn id="129" dur="1000" fill="hold"/>
                                        <p:tgtEl>
                                          <p:spTgt spid="37"/>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fade">
                                      <p:cBhvr>
                                        <p:cTn id="132" dur="1000"/>
                                        <p:tgtEl>
                                          <p:spTgt spid="38"/>
                                        </p:tgtEl>
                                      </p:cBhvr>
                                    </p:animEffect>
                                    <p:anim calcmode="lin" valueType="num">
                                      <p:cBhvr>
                                        <p:cTn id="133" dur="1000" fill="hold"/>
                                        <p:tgtEl>
                                          <p:spTgt spid="38"/>
                                        </p:tgtEl>
                                        <p:attrNameLst>
                                          <p:attrName>ppt_x</p:attrName>
                                        </p:attrNameLst>
                                      </p:cBhvr>
                                      <p:tavLst>
                                        <p:tav tm="0">
                                          <p:val>
                                            <p:strVal val="#ppt_x"/>
                                          </p:val>
                                        </p:tav>
                                        <p:tav tm="100000">
                                          <p:val>
                                            <p:strVal val="#ppt_x"/>
                                          </p:val>
                                        </p:tav>
                                      </p:tavLst>
                                    </p:anim>
                                    <p:anim calcmode="lin" valueType="num">
                                      <p:cBhvr>
                                        <p:cTn id="134" dur="1000" fill="hold"/>
                                        <p:tgtEl>
                                          <p:spTgt spid="38"/>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fade">
                                      <p:cBhvr>
                                        <p:cTn id="137" dur="1000"/>
                                        <p:tgtEl>
                                          <p:spTgt spid="39"/>
                                        </p:tgtEl>
                                      </p:cBhvr>
                                    </p:animEffect>
                                    <p:anim calcmode="lin" valueType="num">
                                      <p:cBhvr>
                                        <p:cTn id="138" dur="1000" fill="hold"/>
                                        <p:tgtEl>
                                          <p:spTgt spid="39"/>
                                        </p:tgtEl>
                                        <p:attrNameLst>
                                          <p:attrName>ppt_x</p:attrName>
                                        </p:attrNameLst>
                                      </p:cBhvr>
                                      <p:tavLst>
                                        <p:tav tm="0">
                                          <p:val>
                                            <p:strVal val="#ppt_x"/>
                                          </p:val>
                                        </p:tav>
                                        <p:tav tm="100000">
                                          <p:val>
                                            <p:strVal val="#ppt_x"/>
                                          </p:val>
                                        </p:tav>
                                      </p:tavLst>
                                    </p:anim>
                                    <p:anim calcmode="lin" valueType="num">
                                      <p:cBhvr>
                                        <p:cTn id="139" dur="1000" fill="hold"/>
                                        <p:tgtEl>
                                          <p:spTgt spid="39"/>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fade">
                                      <p:cBhvr>
                                        <p:cTn id="142" dur="1000"/>
                                        <p:tgtEl>
                                          <p:spTgt spid="41"/>
                                        </p:tgtEl>
                                      </p:cBhvr>
                                    </p:animEffect>
                                    <p:anim calcmode="lin" valueType="num">
                                      <p:cBhvr>
                                        <p:cTn id="143" dur="1000" fill="hold"/>
                                        <p:tgtEl>
                                          <p:spTgt spid="41"/>
                                        </p:tgtEl>
                                        <p:attrNameLst>
                                          <p:attrName>ppt_x</p:attrName>
                                        </p:attrNameLst>
                                      </p:cBhvr>
                                      <p:tavLst>
                                        <p:tav tm="0">
                                          <p:val>
                                            <p:strVal val="#ppt_x"/>
                                          </p:val>
                                        </p:tav>
                                        <p:tav tm="100000">
                                          <p:val>
                                            <p:strVal val="#ppt_x"/>
                                          </p:val>
                                        </p:tav>
                                      </p:tavLst>
                                    </p:anim>
                                    <p:anim calcmode="lin" valueType="num">
                                      <p:cBhvr>
                                        <p:cTn id="144" dur="1000" fill="hold"/>
                                        <p:tgtEl>
                                          <p:spTgt spid="41"/>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fade">
                                      <p:cBhvr>
                                        <p:cTn id="147" dur="1000"/>
                                        <p:tgtEl>
                                          <p:spTgt spid="42"/>
                                        </p:tgtEl>
                                      </p:cBhvr>
                                    </p:animEffect>
                                    <p:anim calcmode="lin" valueType="num">
                                      <p:cBhvr>
                                        <p:cTn id="148" dur="1000" fill="hold"/>
                                        <p:tgtEl>
                                          <p:spTgt spid="42"/>
                                        </p:tgtEl>
                                        <p:attrNameLst>
                                          <p:attrName>ppt_x</p:attrName>
                                        </p:attrNameLst>
                                      </p:cBhvr>
                                      <p:tavLst>
                                        <p:tav tm="0">
                                          <p:val>
                                            <p:strVal val="#ppt_x"/>
                                          </p:val>
                                        </p:tav>
                                        <p:tav tm="100000">
                                          <p:val>
                                            <p:strVal val="#ppt_x"/>
                                          </p:val>
                                        </p:tav>
                                      </p:tavLst>
                                    </p:anim>
                                    <p:anim calcmode="lin" valueType="num">
                                      <p:cBhvr>
                                        <p:cTn id="149" dur="1000" fill="hold"/>
                                        <p:tgtEl>
                                          <p:spTgt spid="42"/>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43"/>
                                        </p:tgtEl>
                                        <p:attrNameLst>
                                          <p:attrName>style.visibility</p:attrName>
                                        </p:attrNameLst>
                                      </p:cBhvr>
                                      <p:to>
                                        <p:strVal val="visible"/>
                                      </p:to>
                                    </p:set>
                                    <p:animEffect transition="in" filter="fade">
                                      <p:cBhvr>
                                        <p:cTn id="152" dur="1000"/>
                                        <p:tgtEl>
                                          <p:spTgt spid="43"/>
                                        </p:tgtEl>
                                      </p:cBhvr>
                                    </p:animEffect>
                                    <p:anim calcmode="lin" valueType="num">
                                      <p:cBhvr>
                                        <p:cTn id="153" dur="1000" fill="hold"/>
                                        <p:tgtEl>
                                          <p:spTgt spid="43"/>
                                        </p:tgtEl>
                                        <p:attrNameLst>
                                          <p:attrName>ppt_x</p:attrName>
                                        </p:attrNameLst>
                                      </p:cBhvr>
                                      <p:tavLst>
                                        <p:tav tm="0">
                                          <p:val>
                                            <p:strVal val="#ppt_x"/>
                                          </p:val>
                                        </p:tav>
                                        <p:tav tm="100000">
                                          <p:val>
                                            <p:strVal val="#ppt_x"/>
                                          </p:val>
                                        </p:tav>
                                      </p:tavLst>
                                    </p:anim>
                                    <p:anim calcmode="lin" valueType="num">
                                      <p:cBhvr>
                                        <p:cTn id="154" dur="1000" fill="hold"/>
                                        <p:tgtEl>
                                          <p:spTgt spid="43"/>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fade">
                                      <p:cBhvr>
                                        <p:cTn id="157" dur="1000"/>
                                        <p:tgtEl>
                                          <p:spTgt spid="44"/>
                                        </p:tgtEl>
                                      </p:cBhvr>
                                    </p:animEffect>
                                    <p:anim calcmode="lin" valueType="num">
                                      <p:cBhvr>
                                        <p:cTn id="158" dur="1000" fill="hold"/>
                                        <p:tgtEl>
                                          <p:spTgt spid="44"/>
                                        </p:tgtEl>
                                        <p:attrNameLst>
                                          <p:attrName>ppt_x</p:attrName>
                                        </p:attrNameLst>
                                      </p:cBhvr>
                                      <p:tavLst>
                                        <p:tav tm="0">
                                          <p:val>
                                            <p:strVal val="#ppt_x"/>
                                          </p:val>
                                        </p:tav>
                                        <p:tav tm="100000">
                                          <p:val>
                                            <p:strVal val="#ppt_x"/>
                                          </p:val>
                                        </p:tav>
                                      </p:tavLst>
                                    </p:anim>
                                    <p:anim calcmode="lin" valueType="num">
                                      <p:cBhvr>
                                        <p:cTn id="15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67"/>
                                        </p:tgtEl>
                                        <p:attrNameLst>
                                          <p:attrName>style.visibility</p:attrName>
                                        </p:attrNameLst>
                                      </p:cBhvr>
                                      <p:to>
                                        <p:strVal val="visible"/>
                                      </p:to>
                                    </p:set>
                                    <p:animEffect transition="in" filter="wipe(left)">
                                      <p:cBhvr>
                                        <p:cTn id="164" dur="2000"/>
                                        <p:tgtEl>
                                          <p:spTgt spid="67"/>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2067"/>
                                        </p:tgtEl>
                                        <p:attrNameLst>
                                          <p:attrName>style.visibility</p:attrName>
                                        </p:attrNameLst>
                                      </p:cBhvr>
                                      <p:to>
                                        <p:strVal val="visible"/>
                                      </p:to>
                                    </p:set>
                                    <p:animEffect transition="in" filter="wipe(left)">
                                      <p:cBhvr>
                                        <p:cTn id="169" dur="2000"/>
                                        <p:tgtEl>
                                          <p:spTgt spid="206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42" repeatCount="indefinite" fill="hold" nodeType="clickEffect">
                                  <p:stCondLst>
                                    <p:cond delay="0"/>
                                  </p:stCondLst>
                                  <p:childTnLst>
                                    <p:set>
                                      <p:cBhvr>
                                        <p:cTn id="173" dur="1" fill="hold">
                                          <p:stCondLst>
                                            <p:cond delay="0"/>
                                          </p:stCondLst>
                                        </p:cTn>
                                        <p:tgtEl>
                                          <p:spTgt spid="9"/>
                                        </p:tgtEl>
                                        <p:attrNameLst>
                                          <p:attrName>style.visibility</p:attrName>
                                        </p:attrNameLst>
                                      </p:cBhvr>
                                      <p:to>
                                        <p:strVal val="visible"/>
                                      </p:to>
                                    </p:set>
                                    <p:animEffect transition="in" filter="barn(outHorizontal)">
                                      <p:cBhvr>
                                        <p:cTn id="174" dur="2000"/>
                                        <p:tgtEl>
                                          <p:spTgt spid="9"/>
                                        </p:tgtEl>
                                      </p:cBhvr>
                                    </p:animEffect>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7"/>
                                        </p:tgtEl>
                                        <p:attrNameLst>
                                          <p:attrName>style.visibility</p:attrName>
                                        </p:attrNameLst>
                                      </p:cBhvr>
                                      <p:to>
                                        <p:strVal val="visible"/>
                                      </p:to>
                                    </p:set>
                                    <p:animEffect transition="in" filter="fade">
                                      <p:cBhvr>
                                        <p:cTn id="179" dur="1000"/>
                                        <p:tgtEl>
                                          <p:spTgt spid="7"/>
                                        </p:tgtEl>
                                      </p:cBhvr>
                                    </p:animEffect>
                                    <p:anim calcmode="lin" valueType="num">
                                      <p:cBhvr>
                                        <p:cTn id="180" dur="1000" fill="hold"/>
                                        <p:tgtEl>
                                          <p:spTgt spid="7"/>
                                        </p:tgtEl>
                                        <p:attrNameLst>
                                          <p:attrName>ppt_x</p:attrName>
                                        </p:attrNameLst>
                                      </p:cBhvr>
                                      <p:tavLst>
                                        <p:tav tm="0">
                                          <p:val>
                                            <p:strVal val="#ppt_x"/>
                                          </p:val>
                                        </p:tav>
                                        <p:tav tm="100000">
                                          <p:val>
                                            <p:strVal val="#ppt_x"/>
                                          </p:val>
                                        </p:tav>
                                      </p:tavLst>
                                    </p:anim>
                                    <p:anim calcmode="lin" valueType="num">
                                      <p:cBhvr>
                                        <p:cTn id="18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2070"/>
                                        </p:tgtEl>
                                        <p:attrNameLst>
                                          <p:attrName>style.visibility</p:attrName>
                                        </p:attrNameLst>
                                      </p:cBhvr>
                                      <p:to>
                                        <p:strVal val="visible"/>
                                      </p:to>
                                    </p:set>
                                    <p:animEffect transition="in" filter="fade">
                                      <p:cBhvr>
                                        <p:cTn id="186" dur="1000"/>
                                        <p:tgtEl>
                                          <p:spTgt spid="2070"/>
                                        </p:tgtEl>
                                      </p:cBhvr>
                                    </p:animEffect>
                                    <p:anim calcmode="lin" valueType="num">
                                      <p:cBhvr>
                                        <p:cTn id="187" dur="1000" fill="hold"/>
                                        <p:tgtEl>
                                          <p:spTgt spid="2070"/>
                                        </p:tgtEl>
                                        <p:attrNameLst>
                                          <p:attrName>ppt_x</p:attrName>
                                        </p:attrNameLst>
                                      </p:cBhvr>
                                      <p:tavLst>
                                        <p:tav tm="0">
                                          <p:val>
                                            <p:strVal val="#ppt_x"/>
                                          </p:val>
                                        </p:tav>
                                        <p:tav tm="100000">
                                          <p:val>
                                            <p:strVal val="#ppt_x"/>
                                          </p:val>
                                        </p:tav>
                                      </p:tavLst>
                                    </p:anim>
                                    <p:anim calcmode="lin" valueType="num">
                                      <p:cBhvr>
                                        <p:cTn id="188"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grpId="0" nodeType="clickEffect">
                                  <p:stCondLst>
                                    <p:cond delay="0"/>
                                  </p:stCondLst>
                                  <p:childTnLst>
                                    <p:set>
                                      <p:cBhvr>
                                        <p:cTn id="192" dur="1" fill="hold">
                                          <p:stCondLst>
                                            <p:cond delay="0"/>
                                          </p:stCondLst>
                                        </p:cTn>
                                        <p:tgtEl>
                                          <p:spTgt spid="2068"/>
                                        </p:tgtEl>
                                        <p:attrNameLst>
                                          <p:attrName>style.visibility</p:attrName>
                                        </p:attrNameLst>
                                      </p:cBhvr>
                                      <p:to>
                                        <p:strVal val="visible"/>
                                      </p:to>
                                    </p:set>
                                    <p:animEffect transition="in" filter="wipe(left)">
                                      <p:cBhvr>
                                        <p:cTn id="193" dur="2000"/>
                                        <p:tgtEl>
                                          <p:spTgt spid="2068"/>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ntr" presetSubtype="8" fill="hold" grpId="0" nodeType="clickEffect">
                                  <p:stCondLst>
                                    <p:cond delay="0"/>
                                  </p:stCondLst>
                                  <p:childTnLst>
                                    <p:set>
                                      <p:cBhvr>
                                        <p:cTn id="197" dur="1" fill="hold">
                                          <p:stCondLst>
                                            <p:cond delay="0"/>
                                          </p:stCondLst>
                                        </p:cTn>
                                        <p:tgtEl>
                                          <p:spTgt spid="69"/>
                                        </p:tgtEl>
                                        <p:attrNameLst>
                                          <p:attrName>style.visibility</p:attrName>
                                        </p:attrNameLst>
                                      </p:cBhvr>
                                      <p:to>
                                        <p:strVal val="visible"/>
                                      </p:to>
                                    </p:set>
                                    <p:animEffect transition="in" filter="wipe(left)">
                                      <p:cBhvr>
                                        <p:cTn id="198" dur="2000"/>
                                        <p:tgtEl>
                                          <p:spTgt spid="69"/>
                                        </p:tgtEl>
                                      </p:cBhvr>
                                    </p:animEffect>
                                  </p:childTnLst>
                                </p:cTn>
                              </p:par>
                            </p:childTnLst>
                          </p:cTn>
                        </p:par>
                      </p:childTnLst>
                    </p:cTn>
                  </p:par>
                  <p:par>
                    <p:cTn id="199" fill="hold">
                      <p:stCondLst>
                        <p:cond delay="indefinite"/>
                      </p:stCondLst>
                      <p:childTnLst>
                        <p:par>
                          <p:cTn id="200" fill="hold">
                            <p:stCondLst>
                              <p:cond delay="0"/>
                            </p:stCondLst>
                            <p:childTnLst>
                              <p:par>
                                <p:cTn id="201" presetID="22" presetClass="entr" presetSubtype="8" fill="hold" grpId="0" nodeType="clickEffect">
                                  <p:stCondLst>
                                    <p:cond delay="0"/>
                                  </p:stCondLst>
                                  <p:childTnLst>
                                    <p:set>
                                      <p:cBhvr>
                                        <p:cTn id="202" dur="1" fill="hold">
                                          <p:stCondLst>
                                            <p:cond delay="0"/>
                                          </p:stCondLst>
                                        </p:cTn>
                                        <p:tgtEl>
                                          <p:spTgt spid="70"/>
                                        </p:tgtEl>
                                        <p:attrNameLst>
                                          <p:attrName>style.visibility</p:attrName>
                                        </p:attrNameLst>
                                      </p:cBhvr>
                                      <p:to>
                                        <p:strVal val="visible"/>
                                      </p:to>
                                    </p:set>
                                    <p:animEffect transition="in" filter="wipe(left)">
                                      <p:cBhvr>
                                        <p:cTn id="203"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4" fill="hold" display="0">
                  <p:stCondLst>
                    <p:cond delay="indefinite"/>
                  </p:stCondLst>
                  <p:endCondLst>
                    <p:cond evt="onStopAudio" delay="0">
                      <p:tgtEl>
                        <p:sldTgt/>
                      </p:tgtEl>
                    </p:cond>
                  </p:endCondLst>
                </p:cTn>
                <p:tgtEl>
                  <p:spTgt spid="8"/>
                </p:tgtEl>
              </p:cMediaNode>
            </p:audio>
          </p:childTnLst>
        </p:cTn>
      </p:par>
    </p:tnLst>
    <p:bldLst>
      <p:bldP spid="17" grpId="0"/>
      <p:bldP spid="24" grpId="0"/>
      <p:bldP spid="25" grpId="0"/>
      <p:bldP spid="26" grpId="0"/>
      <p:bldP spid="33" grpId="0"/>
      <p:bldP spid="34" grpId="0"/>
      <p:bldP spid="35" grpId="0"/>
      <p:bldP spid="2" grpId="0"/>
      <p:bldP spid="41" grpId="0"/>
      <p:bldP spid="42" grpId="0"/>
      <p:bldP spid="43" grpId="0"/>
      <p:bldP spid="44" grpId="0"/>
      <p:bldP spid="2067" grpId="0"/>
      <p:bldP spid="66" grpId="0"/>
      <p:bldP spid="67" grpId="0"/>
      <p:bldP spid="2068" grpId="0"/>
      <p:bldP spid="69" grpId="0"/>
      <p:bldP spid="70" grpId="0"/>
      <p:bldP spid="2070" grpId="0"/>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7450" y="4584918"/>
            <a:ext cx="8001000" cy="1815882"/>
          </a:xfrm>
          <a:prstGeom prst="rect">
            <a:avLst/>
          </a:prstGeom>
          <a:solidFill>
            <a:srgbClr val="C9FF93"/>
          </a:solidFill>
          <a:ln w="19050">
            <a:solidFill>
              <a:schemeClr val="tx1"/>
            </a:solidFill>
          </a:ln>
        </p:spPr>
        <p:txBody>
          <a:bodyPr wrap="square" rtlCol="0">
            <a:spAutoFit/>
          </a:bodyPr>
          <a:lstStyle/>
          <a:p>
            <a:r>
              <a:rPr lang="bn-BD" sz="2800" dirty="0" smtClean="0">
                <a:latin typeface="NikoshBAN" pitchFamily="2" charset="0"/>
                <a:cs typeface="NikoshBAN" pitchFamily="2" charset="0"/>
              </a:rPr>
              <a:t>আজ বিকেলে কূয়াকাটা সমূদ্র সৈকতের তাপমাত্রা</a:t>
            </a:r>
            <a:r>
              <a:rPr lang="en-US" sz="2800" dirty="0" smtClean="0">
                <a:latin typeface="NikoshBAN" pitchFamily="2" charset="0"/>
                <a:cs typeface="NikoshBAN" pitchFamily="2" charset="0"/>
              </a:rPr>
              <a:t> </a:t>
            </a:r>
            <a:r>
              <a:rPr lang="en-US" sz="2800" dirty="0" smtClean="0">
                <a:latin typeface="Times New Roman" pitchFamily="18" charset="0"/>
                <a:cs typeface="Times New Roman" pitchFamily="18" charset="0"/>
              </a:rPr>
              <a:t> 36</a:t>
            </a:r>
            <a:r>
              <a:rPr lang="en-US" sz="2800" baseline="30000" dirty="0" smtClean="0">
                <a:latin typeface="Times New Roman" pitchFamily="18" charset="0"/>
                <a:cs typeface="Times New Roman" pitchFamily="18" charset="0"/>
              </a:rPr>
              <a:t>0</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C</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 ছিল । কিন্তু</a:t>
            </a:r>
            <a:endParaRPr lang="bn-IN" sz="2800" dirty="0" smtClean="0">
              <a:latin typeface="NikoshBAN" pitchFamily="2" charset="0"/>
              <a:cs typeface="NikoshBAN" pitchFamily="2" charset="0"/>
            </a:endParaRPr>
          </a:p>
          <a:p>
            <a:r>
              <a:rPr lang="bn-BD" sz="2800" dirty="0" smtClean="0">
                <a:latin typeface="NikoshBAN" pitchFamily="2" charset="0"/>
                <a:cs typeface="NikoshBAN" pitchFamily="2" charset="0"/>
              </a:rPr>
              <a:t>ঢাকার</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 তাপমাত্রা ছিল </a:t>
            </a:r>
            <a:r>
              <a:rPr lang="en-US" sz="2800" dirty="0" smtClean="0">
                <a:latin typeface="Times New Roman" pitchFamily="18" charset="0"/>
                <a:cs typeface="Times New Roman" pitchFamily="18" charset="0"/>
              </a:rPr>
              <a:t>35</a:t>
            </a:r>
            <a:r>
              <a:rPr lang="en-US" sz="2800" baseline="30000" dirty="0" smtClean="0">
                <a:latin typeface="Times New Roman" pitchFamily="18" charset="0"/>
                <a:cs typeface="Times New Roman" pitchFamily="18" charset="0"/>
              </a:rPr>
              <a:t>0</a:t>
            </a:r>
            <a:r>
              <a:rPr lang="en-US" sz="2800" dirty="0" smtClean="0">
                <a:latin typeface="Times New Roman" pitchFamily="18" charset="0"/>
                <a:cs typeface="Times New Roman" pitchFamily="18" charset="0"/>
              </a:rPr>
              <a:t> C.</a:t>
            </a:r>
          </a:p>
          <a:p>
            <a:r>
              <a:rPr lang="bn-BD" sz="2800" dirty="0" smtClean="0">
                <a:latin typeface="NikoshBAN" pitchFamily="2" charset="0"/>
                <a:cs typeface="NikoshBAN" pitchFamily="2" charset="0"/>
              </a:rPr>
              <a:t>ক. কূয়াকাটার তাপমাত্রা</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কত  ডিগ্রি ফারেনহাইট?</a:t>
            </a:r>
          </a:p>
          <a:p>
            <a:r>
              <a:rPr lang="bn-BD" sz="2800" dirty="0" smtClean="0">
                <a:latin typeface="NikoshBAN" pitchFamily="2" charset="0"/>
                <a:cs typeface="NikoshBAN" pitchFamily="2" charset="0"/>
              </a:rPr>
              <a:t>খ.ঢাকার তাপমাত্রা কত</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কেলভিন?</a:t>
            </a:r>
            <a:endParaRPr lang="en-US" sz="2800" dirty="0">
              <a:latin typeface="NikoshBAN" pitchFamily="2" charset="0"/>
              <a:cs typeface="NikoshBAN" pitchFamily="2"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9316" r="-29125"/>
          <a:stretch/>
        </p:blipFill>
        <p:spPr>
          <a:xfrm>
            <a:off x="568336" y="453292"/>
            <a:ext cx="8001000" cy="4042508"/>
          </a:xfrm>
          <a:prstGeom prst="rect">
            <a:avLst/>
          </a:prstGeom>
          <a:solidFill>
            <a:srgbClr val="501D1C"/>
          </a:solidFill>
        </p:spPr>
      </p:pic>
      <p:sp>
        <p:nvSpPr>
          <p:cNvPr id="2" name="TextBox 1"/>
          <p:cNvSpPr txBox="1"/>
          <p:nvPr/>
        </p:nvSpPr>
        <p:spPr>
          <a:xfrm>
            <a:off x="685800" y="1143000"/>
            <a:ext cx="976550" cy="646331"/>
          </a:xfrm>
          <a:prstGeom prst="rect">
            <a:avLst/>
          </a:prstGeom>
          <a:noFill/>
        </p:spPr>
        <p:txBody>
          <a:bodyPr wrap="none" rtlCol="0">
            <a:spAutoFit/>
          </a:bodyPr>
          <a:lstStyle/>
          <a:p>
            <a:pPr algn="ctr"/>
            <a:r>
              <a:rPr lang="bn-BD" sz="3600" dirty="0" smtClean="0">
                <a:solidFill>
                  <a:schemeClr val="bg1"/>
                </a:solidFill>
                <a:latin typeface="NikoshBAN" pitchFamily="2" charset="0"/>
                <a:cs typeface="NikoshBAN" pitchFamily="2" charset="0"/>
              </a:rPr>
              <a:t>সূর্যাস্ত</a:t>
            </a:r>
            <a:endParaRPr lang="en-US" sz="3600" dirty="0">
              <a:solidFill>
                <a:schemeClr val="bg1"/>
              </a:solidFill>
              <a:latin typeface="NikoshBAN" pitchFamily="2" charset="0"/>
              <a:cs typeface="NikoshBAN" pitchFamily="2" charset="0"/>
            </a:endParaRPr>
          </a:p>
        </p:txBody>
      </p:sp>
      <p:sp>
        <p:nvSpPr>
          <p:cNvPr id="9" name="TextBox 8"/>
          <p:cNvSpPr txBox="1"/>
          <p:nvPr/>
        </p:nvSpPr>
        <p:spPr>
          <a:xfrm>
            <a:off x="6999514" y="1185373"/>
            <a:ext cx="1449436" cy="646331"/>
          </a:xfrm>
          <a:prstGeom prst="rect">
            <a:avLst/>
          </a:prstGeom>
          <a:noFill/>
        </p:spPr>
        <p:txBody>
          <a:bodyPr wrap="none" rtlCol="0">
            <a:spAutoFit/>
          </a:bodyPr>
          <a:lstStyle/>
          <a:p>
            <a:pPr algn="ctr"/>
            <a:r>
              <a:rPr lang="bn-BD" sz="3600" dirty="0" smtClean="0">
                <a:solidFill>
                  <a:schemeClr val="bg1"/>
                </a:solidFill>
                <a:latin typeface="NikoshBAN" pitchFamily="2" charset="0"/>
                <a:cs typeface="NikoshBAN" pitchFamily="2" charset="0"/>
              </a:rPr>
              <a:t>কূয়াকাটা</a:t>
            </a:r>
            <a:endParaRPr lang="en-US" sz="3600" dirty="0">
              <a:solidFill>
                <a:schemeClr val="bg1"/>
              </a:solidFill>
              <a:latin typeface="NikoshBAN" pitchFamily="2" charset="0"/>
              <a:cs typeface="NikoshBAN" pitchFamily="2" charset="0"/>
            </a:endParaRPr>
          </a:p>
        </p:txBody>
      </p:sp>
    </p:spTree>
    <p:custDataLst>
      <p:tags r:id="rId1"/>
    </p:custDataLst>
    <p:extLst>
      <p:ext uri="{BB962C8B-B14F-4D97-AF65-F5344CB8AC3E}">
        <p14:creationId xmlns:p14="http://schemas.microsoft.com/office/powerpoint/2010/main" val="3847597549"/>
      </p:ext>
    </p:extLst>
  </p:cSld>
  <p:clrMapOvr>
    <a:masterClrMapping/>
  </p:clrMapOvr>
  <mc:AlternateContent xmlns:mc="http://schemas.openxmlformats.org/markup-compatibility/2006" xmlns:p14="http://schemas.microsoft.com/office/powerpoint/2010/main">
    <mc:Choice Requires="p14">
      <p:transition spd="slow" p14:dur="1200" advTm="35568">
        <p14:prism dir="r"/>
      </p:transition>
    </mc:Choice>
    <mc:Fallback xmlns="">
      <p:transition spd="slow" advTm="35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bg/>
                                          </p:spTgt>
                                        </p:tgtEl>
                                        <p:attrNameLst>
                                          <p:attrName>style.visibility</p:attrName>
                                        </p:attrNameLst>
                                      </p:cBhvr>
                                      <p:to>
                                        <p:strVal val="visible"/>
                                      </p:to>
                                    </p:set>
                                    <p:animEffect transition="in" filter="wipe(left)">
                                      <p:cBhvr>
                                        <p:cTn id="24" dur="2000"/>
                                        <p:tgtEl>
                                          <p:spTgt spid="6">
                                            <p:bg/>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2000"/>
                                        <p:tgtEl>
                                          <p:spTgt spid="6">
                                            <p:txEl>
                                              <p:pRg st="0" end="0"/>
                                            </p:txEl>
                                          </p:spTgt>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left)">
                                      <p:cBhvr>
                                        <p:cTn id="32" dur="2000"/>
                                        <p:tgtEl>
                                          <p:spTgt spid="6">
                                            <p:txEl>
                                              <p:pRg st="1" end="1"/>
                                            </p:txEl>
                                          </p:spTgt>
                                        </p:tgtEl>
                                      </p:cBhvr>
                                    </p:animEffect>
                                  </p:childTnLst>
                                </p:cTn>
                              </p:par>
                            </p:childTnLst>
                          </p:cTn>
                        </p:par>
                        <p:par>
                          <p:cTn id="33" fill="hold">
                            <p:stCondLst>
                              <p:cond delay="6000"/>
                            </p:stCondLst>
                            <p:childTnLst>
                              <p:par>
                                <p:cTn id="34" presetID="22" presetClass="entr" presetSubtype="8" fill="hold" grpId="0" nodeType="after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wipe(left)">
                                      <p:cBhvr>
                                        <p:cTn id="36" dur="2000"/>
                                        <p:tgtEl>
                                          <p:spTgt spid="6">
                                            <p:txEl>
                                              <p:pRg st="2" end="2"/>
                                            </p:txEl>
                                          </p:spTgt>
                                        </p:tgtEl>
                                      </p:cBhvr>
                                    </p:animEffect>
                                  </p:childTnLst>
                                </p:cTn>
                              </p:par>
                            </p:childTnLst>
                          </p:cTn>
                        </p:par>
                        <p:par>
                          <p:cTn id="37" fill="hold">
                            <p:stCondLst>
                              <p:cond delay="8000"/>
                            </p:stCondLst>
                            <p:childTnLst>
                              <p:par>
                                <p:cTn id="38" presetID="22" presetClass="entr" presetSubtype="8" fill="hold" grpId="0"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2"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3631122" cy="523220"/>
          </a:xfrm>
          <a:prstGeom prst="rect">
            <a:avLst/>
          </a:prstGeom>
        </p:spPr>
        <p:txBody>
          <a:bodyPr wrap="none">
            <a:spAutoFit/>
          </a:bodyPr>
          <a:lstStyle/>
          <a:p>
            <a:r>
              <a:rPr lang="en-US" sz="2800" b="1" u="sng" dirty="0" err="1">
                <a:solidFill>
                  <a:srgbClr val="FF0000"/>
                </a:solidFill>
                <a:latin typeface="SutonnyMJ" pitchFamily="2" charset="0"/>
              </a:rPr>
              <a:t>cÖZ¨veZ©x</a:t>
            </a:r>
            <a:r>
              <a:rPr lang="en-US" sz="2800" b="1" u="sng" dirty="0">
                <a:solidFill>
                  <a:srgbClr val="FF0000"/>
                </a:solidFill>
                <a:latin typeface="SutonnyMJ" pitchFamily="2" charset="0"/>
              </a:rPr>
              <a:t> I </a:t>
            </a:r>
            <a:r>
              <a:rPr lang="en-US" sz="2800" b="1" u="sng" dirty="0" err="1">
                <a:solidFill>
                  <a:srgbClr val="FF0000"/>
                </a:solidFill>
                <a:latin typeface="SutonnyMJ" pitchFamily="2" charset="0"/>
              </a:rPr>
              <a:t>AcÖZ¨veZ©x</a:t>
            </a:r>
            <a:r>
              <a:rPr lang="en-US" sz="2800" b="1" u="sng" dirty="0">
                <a:solidFill>
                  <a:srgbClr val="FF0000"/>
                </a:solidFill>
                <a:latin typeface="SutonnyMJ" pitchFamily="2" charset="0"/>
              </a:rPr>
              <a:t> </a:t>
            </a:r>
            <a:r>
              <a:rPr lang="en-US" sz="2800" b="1" u="sng" dirty="0" err="1" smtClean="0">
                <a:solidFill>
                  <a:srgbClr val="FF0000"/>
                </a:solidFill>
                <a:latin typeface="SutonnyMJ" pitchFamily="2" charset="0"/>
              </a:rPr>
              <a:t>cÖwµqv</a:t>
            </a:r>
            <a:r>
              <a:rPr lang="en-US" sz="2800" b="1" u="sng" dirty="0" smtClean="0">
                <a:latin typeface="SutonnyMJ" pitchFamily="2" charset="0"/>
              </a:rPr>
              <a:t>:</a:t>
            </a:r>
            <a:endParaRPr lang="en-US" sz="2800" b="1" u="sng" dirty="0">
              <a:latin typeface="SutonnyMJ" pitchFamily="2" charset="0"/>
            </a:endParaRPr>
          </a:p>
        </p:txBody>
      </p:sp>
      <p:sp>
        <p:nvSpPr>
          <p:cNvPr id="3" name="Rectangle 2"/>
          <p:cNvSpPr/>
          <p:nvPr/>
        </p:nvSpPr>
        <p:spPr>
          <a:xfrm>
            <a:off x="228600" y="990600"/>
            <a:ext cx="8763000" cy="1815882"/>
          </a:xfrm>
          <a:prstGeom prst="rect">
            <a:avLst/>
          </a:prstGeom>
        </p:spPr>
        <p:txBody>
          <a:bodyPr wrap="square">
            <a:spAutoFit/>
          </a:bodyPr>
          <a:lstStyle/>
          <a:p>
            <a:r>
              <a:rPr lang="en-US" sz="2800" i="1" dirty="0">
                <a:latin typeface="SutonnyMJ" pitchFamily="2" charset="0"/>
              </a:rPr>
              <a:t>†</a:t>
            </a:r>
            <a:r>
              <a:rPr lang="en-US" sz="2800" i="1" dirty="0" err="1">
                <a:latin typeface="SutonnyMJ" pitchFamily="2" charset="0"/>
              </a:rPr>
              <a:t>Kv‡bv</a:t>
            </a:r>
            <a:r>
              <a:rPr lang="en-US" sz="2800" i="1" dirty="0">
                <a:latin typeface="SutonnyMJ" pitchFamily="2" charset="0"/>
              </a:rPr>
              <a:t> </a:t>
            </a:r>
            <a:r>
              <a:rPr lang="en-US" sz="2800" i="1" dirty="0" err="1">
                <a:latin typeface="SutonnyMJ" pitchFamily="2" charset="0"/>
              </a:rPr>
              <a:t>wm</a:t>
            </a:r>
            <a:r>
              <a:rPr lang="en-US" sz="2800" i="1" dirty="0">
                <a:latin typeface="SutonnyMJ" pitchFamily="2" charset="0"/>
              </a:rPr>
              <a:t>‡÷g </a:t>
            </a:r>
            <a:r>
              <a:rPr lang="en-US" sz="2800" i="1" dirty="0" err="1">
                <a:latin typeface="SutonnyMJ" pitchFamily="2" charset="0"/>
              </a:rPr>
              <a:t>hLb</a:t>
            </a:r>
            <a:r>
              <a:rPr lang="en-US" sz="2800" i="1" dirty="0">
                <a:latin typeface="SutonnyMJ" pitchFamily="2" charset="0"/>
              </a:rPr>
              <a:t> GK </a:t>
            </a:r>
            <a:r>
              <a:rPr lang="en-US" sz="2800" i="1" dirty="0" err="1">
                <a:latin typeface="SutonnyMJ" pitchFamily="2" charset="0"/>
              </a:rPr>
              <a:t>Ae</a:t>
            </a:r>
            <a:r>
              <a:rPr lang="en-US" sz="2800" i="1" dirty="0">
                <a:latin typeface="SutonnyMJ" pitchFamily="2" charset="0"/>
              </a:rPr>
              <a:t>¯’v †_‡K </a:t>
            </a:r>
            <a:r>
              <a:rPr lang="en-US" sz="2800" i="1" dirty="0" err="1">
                <a:latin typeface="SutonnyMJ" pitchFamily="2" charset="0"/>
              </a:rPr>
              <a:t>Ab</a:t>
            </a:r>
            <a:r>
              <a:rPr lang="en-US" sz="2800" i="1" dirty="0">
                <a:latin typeface="SutonnyMJ" pitchFamily="2" charset="0"/>
              </a:rPr>
              <a:t>¨ </a:t>
            </a:r>
            <a:r>
              <a:rPr lang="en-US" sz="2800" i="1" dirty="0" err="1">
                <a:latin typeface="SutonnyMJ" pitchFamily="2" charset="0"/>
              </a:rPr>
              <a:t>Ae</a:t>
            </a:r>
            <a:r>
              <a:rPr lang="en-US" sz="2800" i="1" dirty="0">
                <a:latin typeface="SutonnyMJ" pitchFamily="2" charset="0"/>
              </a:rPr>
              <a:t>¯’</a:t>
            </a:r>
            <a:r>
              <a:rPr lang="en-US" sz="2800" i="1" dirty="0" err="1">
                <a:latin typeface="SutonnyMJ" pitchFamily="2" charset="0"/>
              </a:rPr>
              <a:t>vq</a:t>
            </a:r>
            <a:r>
              <a:rPr lang="en-US" sz="2800" i="1" dirty="0">
                <a:latin typeface="SutonnyMJ" pitchFamily="2" charset="0"/>
              </a:rPr>
              <a:t> </a:t>
            </a:r>
            <a:r>
              <a:rPr lang="en-US" sz="2800" i="1" dirty="0" err="1">
                <a:latin typeface="SutonnyMJ" pitchFamily="2" charset="0"/>
              </a:rPr>
              <a:t>hvq</a:t>
            </a:r>
            <a:r>
              <a:rPr lang="en-US" sz="2800" i="1" dirty="0">
                <a:latin typeface="SutonnyMJ" pitchFamily="2" charset="0"/>
              </a:rPr>
              <a:t> </a:t>
            </a:r>
            <a:r>
              <a:rPr lang="en-US" sz="2800" i="1" dirty="0" err="1">
                <a:latin typeface="SutonnyMJ" pitchFamily="2" charset="0"/>
              </a:rPr>
              <a:t>ev</a:t>
            </a:r>
            <a:r>
              <a:rPr lang="en-US" sz="2800" i="1" dirty="0">
                <a:latin typeface="SutonnyMJ" pitchFamily="2" charset="0"/>
              </a:rPr>
              <a:t> </a:t>
            </a:r>
            <a:r>
              <a:rPr lang="en-US" sz="2800" i="1" dirty="0" err="1">
                <a:latin typeface="SutonnyMJ" pitchFamily="2" charset="0"/>
              </a:rPr>
              <a:t>cwiewZ©Z</a:t>
            </a:r>
            <a:r>
              <a:rPr lang="en-US" sz="2800" i="1" dirty="0">
                <a:latin typeface="SutonnyMJ" pitchFamily="2" charset="0"/>
              </a:rPr>
              <a:t> </a:t>
            </a:r>
            <a:r>
              <a:rPr lang="en-US" sz="2800" i="1" dirty="0" err="1">
                <a:latin typeface="SutonnyMJ" pitchFamily="2" charset="0"/>
              </a:rPr>
              <a:t>nq</a:t>
            </a:r>
            <a:r>
              <a:rPr lang="en-US" sz="2800" i="1" dirty="0">
                <a:latin typeface="SutonnyMJ" pitchFamily="2" charset="0"/>
              </a:rPr>
              <a:t>, </a:t>
            </a:r>
            <a:r>
              <a:rPr lang="en-US" sz="2800" i="1" dirty="0" err="1">
                <a:latin typeface="SutonnyMJ" pitchFamily="2" charset="0"/>
              </a:rPr>
              <a:t>ZLb</a:t>
            </a:r>
            <a:r>
              <a:rPr lang="en-US" sz="2800" i="1" dirty="0">
                <a:latin typeface="SutonnyMJ" pitchFamily="2" charset="0"/>
              </a:rPr>
              <a:t> </a:t>
            </a:r>
            <a:r>
              <a:rPr lang="en-US" sz="2800" i="1" dirty="0" err="1">
                <a:latin typeface="SutonnyMJ" pitchFamily="2" charset="0"/>
              </a:rPr>
              <a:t>Ae</a:t>
            </a:r>
            <a:r>
              <a:rPr lang="en-US" sz="2800" i="1" dirty="0">
                <a:latin typeface="SutonnyMJ" pitchFamily="2" charset="0"/>
              </a:rPr>
              <a:t>¯’vi G </a:t>
            </a:r>
            <a:r>
              <a:rPr lang="en-US" sz="2800" i="1" dirty="0" err="1">
                <a:latin typeface="SutonnyMJ" pitchFamily="2" charset="0"/>
              </a:rPr>
              <a:t>cwieZ©b</a:t>
            </a:r>
            <a:r>
              <a:rPr lang="en-US" sz="2800" i="1" dirty="0">
                <a:latin typeface="SutonnyMJ" pitchFamily="2" charset="0"/>
              </a:rPr>
              <a:t> `</a:t>
            </a:r>
            <a:r>
              <a:rPr lang="en-US" sz="2800" i="1" dirty="0" err="1">
                <a:latin typeface="SutonnyMJ" pitchFamily="2" charset="0"/>
              </a:rPr>
              <a:t>yÕfv‡e</a:t>
            </a:r>
            <a:r>
              <a:rPr lang="en-US" sz="2800" i="1" dirty="0">
                <a:latin typeface="SutonnyMJ" pitchFamily="2" charset="0"/>
              </a:rPr>
              <a:t> </a:t>
            </a:r>
            <a:r>
              <a:rPr lang="en-US" sz="2800" i="1" dirty="0" err="1" smtClean="0">
                <a:latin typeface="SutonnyMJ" pitchFamily="2" charset="0"/>
              </a:rPr>
              <a:t>msNwUZ</a:t>
            </a:r>
            <a:r>
              <a:rPr lang="en-US" sz="2800" i="1" dirty="0" smtClean="0">
                <a:latin typeface="SutonnyMJ" pitchFamily="2" charset="0"/>
              </a:rPr>
              <a:t> </a:t>
            </a:r>
            <a:r>
              <a:rPr lang="en-US" sz="2800" i="1" dirty="0" err="1" smtClean="0">
                <a:latin typeface="SutonnyMJ" pitchFamily="2" charset="0"/>
              </a:rPr>
              <a:t>n‡Z</a:t>
            </a:r>
            <a:r>
              <a:rPr lang="en-US" sz="2800" i="1" dirty="0" smtClean="0">
                <a:latin typeface="SutonnyMJ" pitchFamily="2" charset="0"/>
              </a:rPr>
              <a:t> </a:t>
            </a:r>
            <a:r>
              <a:rPr lang="en-US" sz="2800" i="1" dirty="0" err="1">
                <a:latin typeface="SutonnyMJ" pitchFamily="2" charset="0"/>
              </a:rPr>
              <a:t>cv‡i</a:t>
            </a:r>
            <a:r>
              <a:rPr lang="en-US" sz="2800" i="1" dirty="0">
                <a:latin typeface="SutonnyMJ" pitchFamily="2" charset="0"/>
              </a:rPr>
              <a:t>, </a:t>
            </a:r>
            <a:r>
              <a:rPr lang="en-US" sz="2800" i="1" dirty="0" err="1">
                <a:latin typeface="SutonnyMJ" pitchFamily="2" charset="0"/>
              </a:rPr>
              <a:t>h_v</a:t>
            </a:r>
            <a:r>
              <a:rPr lang="en-US" sz="2800" i="1" dirty="0">
                <a:latin typeface="SutonnyMJ" pitchFamily="2" charset="0"/>
              </a:rPr>
              <a:t>:</a:t>
            </a:r>
          </a:p>
          <a:p>
            <a:r>
              <a:rPr lang="en-US" sz="2800" i="1" dirty="0">
                <a:latin typeface="SutonnyMJ" pitchFamily="2" charset="0"/>
              </a:rPr>
              <a:t>1| </a:t>
            </a:r>
            <a:r>
              <a:rPr lang="en-US" sz="2800" i="1" dirty="0" err="1">
                <a:latin typeface="SutonnyMJ" pitchFamily="2" charset="0"/>
              </a:rPr>
              <a:t>cÖZ¨veZ©x</a:t>
            </a:r>
            <a:r>
              <a:rPr lang="en-US" sz="2800" i="1" dirty="0">
                <a:latin typeface="SutonnyMJ" pitchFamily="2" charset="0"/>
              </a:rPr>
              <a:t> </a:t>
            </a:r>
            <a:r>
              <a:rPr lang="en-US" sz="2800" i="1" dirty="0" err="1">
                <a:latin typeface="SutonnyMJ" pitchFamily="2" charset="0"/>
              </a:rPr>
              <a:t>ev</a:t>
            </a:r>
            <a:r>
              <a:rPr lang="en-US" sz="2800" i="1" dirty="0">
                <a:latin typeface="SutonnyMJ" pitchFamily="2" charset="0"/>
              </a:rPr>
              <a:t> </a:t>
            </a:r>
            <a:r>
              <a:rPr lang="en-US" sz="2800" i="1" dirty="0" err="1">
                <a:latin typeface="SutonnyMJ" pitchFamily="2" charset="0"/>
              </a:rPr>
              <a:t>D‡fvgyLx</a:t>
            </a:r>
            <a:r>
              <a:rPr lang="en-US" sz="2800" i="1" dirty="0">
                <a:latin typeface="SutonnyMJ" pitchFamily="2" charset="0"/>
              </a:rPr>
              <a:t> </a:t>
            </a:r>
            <a:r>
              <a:rPr lang="en-US" sz="2800" i="1" dirty="0" err="1">
                <a:latin typeface="SutonnyMJ" pitchFamily="2" charset="0"/>
              </a:rPr>
              <a:t>cÖwµqv</a:t>
            </a:r>
            <a:r>
              <a:rPr lang="en-US" sz="2400" dirty="0" smtClean="0">
                <a:latin typeface="Times New Roman" pitchFamily="18" charset="0"/>
                <a:cs typeface="Times New Roman" pitchFamily="18" charset="0"/>
              </a:rPr>
              <a:t>(Reversible </a:t>
            </a:r>
            <a:r>
              <a:rPr lang="en-US" sz="2400" dirty="0">
                <a:latin typeface="Times New Roman" pitchFamily="18" charset="0"/>
                <a:cs typeface="Times New Roman" pitchFamily="18" charset="0"/>
              </a:rPr>
              <a:t>Process) </a:t>
            </a:r>
            <a:r>
              <a:rPr lang="en-US" sz="2800" i="1" dirty="0" err="1">
                <a:latin typeface="SutonnyMJ" pitchFamily="2" charset="0"/>
              </a:rPr>
              <a:t>Ges</a:t>
            </a:r>
            <a:endParaRPr lang="en-US" sz="2800" i="1" dirty="0">
              <a:latin typeface="SutonnyMJ" pitchFamily="2" charset="0"/>
            </a:endParaRPr>
          </a:p>
          <a:p>
            <a:r>
              <a:rPr lang="en-US" sz="2800" i="1" dirty="0">
                <a:latin typeface="SutonnyMJ" pitchFamily="2" charset="0"/>
              </a:rPr>
              <a:t>2| </a:t>
            </a:r>
            <a:r>
              <a:rPr lang="en-US" sz="2800" i="1" dirty="0" err="1">
                <a:latin typeface="SutonnyMJ" pitchFamily="2" charset="0"/>
              </a:rPr>
              <a:t>AcÖZ¨veZ©x</a:t>
            </a:r>
            <a:r>
              <a:rPr lang="en-US" sz="2800" i="1" dirty="0">
                <a:latin typeface="SutonnyMJ" pitchFamily="2" charset="0"/>
              </a:rPr>
              <a:t> </a:t>
            </a:r>
            <a:r>
              <a:rPr lang="en-US" sz="2800" i="1" dirty="0" err="1">
                <a:latin typeface="SutonnyMJ" pitchFamily="2" charset="0"/>
              </a:rPr>
              <a:t>ev</a:t>
            </a:r>
            <a:r>
              <a:rPr lang="en-US" sz="2800" i="1" dirty="0">
                <a:latin typeface="SutonnyMJ" pitchFamily="2" charset="0"/>
              </a:rPr>
              <a:t> </a:t>
            </a:r>
            <a:r>
              <a:rPr lang="en-US" sz="2800" i="1" dirty="0" err="1">
                <a:latin typeface="SutonnyMJ" pitchFamily="2" charset="0"/>
              </a:rPr>
              <a:t>GKgyLx</a:t>
            </a:r>
            <a:r>
              <a:rPr lang="en-US" sz="2800" i="1" dirty="0">
                <a:latin typeface="SutonnyMJ" pitchFamily="2" charset="0"/>
              </a:rPr>
              <a:t> </a:t>
            </a:r>
            <a:r>
              <a:rPr lang="en-US" sz="2800" i="1" dirty="0" err="1" smtClean="0">
                <a:latin typeface="SutonnyMJ" pitchFamily="2" charset="0"/>
              </a:rPr>
              <a:t>cÖwµqv</a:t>
            </a:r>
            <a:r>
              <a:rPr lang="en-US" sz="2800" i="1" dirty="0" smtClean="0">
                <a:latin typeface="SutonnyMJ" pitchFamily="2" charset="0"/>
              </a:rPr>
              <a:t> </a:t>
            </a:r>
            <a:r>
              <a:rPr lang="en-US" sz="2400" dirty="0">
                <a:latin typeface="Times New Roman" pitchFamily="18" charset="0"/>
                <a:cs typeface="Times New Roman" pitchFamily="18" charset="0"/>
              </a:rPr>
              <a:t>(Irreversible Process)</a:t>
            </a:r>
            <a:endParaRPr lang="en-US" sz="2800" dirty="0">
              <a:latin typeface="Times New Roman" pitchFamily="18" charset="0"/>
              <a:cs typeface="Times New Roman" pitchFamily="18" charset="0"/>
            </a:endParaRPr>
          </a:p>
        </p:txBody>
      </p:sp>
      <p:sp>
        <p:nvSpPr>
          <p:cNvPr id="4" name="Rectangle 3"/>
          <p:cNvSpPr/>
          <p:nvPr/>
        </p:nvSpPr>
        <p:spPr>
          <a:xfrm>
            <a:off x="228600" y="2816718"/>
            <a:ext cx="8763000" cy="1815882"/>
          </a:xfrm>
          <a:prstGeom prst="rect">
            <a:avLst/>
          </a:prstGeom>
        </p:spPr>
        <p:txBody>
          <a:bodyPr wrap="square">
            <a:spAutoFit/>
          </a:bodyPr>
          <a:lstStyle/>
          <a:p>
            <a:r>
              <a:rPr lang="en-US" sz="2800" b="1" i="1" u="sng" dirty="0" err="1">
                <a:solidFill>
                  <a:srgbClr val="FF0000"/>
                </a:solidFill>
                <a:latin typeface="SutonnyMJ" pitchFamily="2" charset="0"/>
              </a:rPr>
              <a:t>cÖZ¨veZ©x</a:t>
            </a:r>
            <a:r>
              <a:rPr lang="en-US" sz="2800" b="1" i="1" u="sng" dirty="0">
                <a:solidFill>
                  <a:srgbClr val="FF0000"/>
                </a:solidFill>
                <a:latin typeface="SutonnyMJ" pitchFamily="2" charset="0"/>
              </a:rPr>
              <a:t> </a:t>
            </a:r>
            <a:r>
              <a:rPr lang="en-US" sz="2800" b="1" i="1" u="sng" dirty="0" err="1">
                <a:solidFill>
                  <a:srgbClr val="FF0000"/>
                </a:solidFill>
                <a:latin typeface="SutonnyMJ" pitchFamily="2" charset="0"/>
              </a:rPr>
              <a:t>ev</a:t>
            </a:r>
            <a:r>
              <a:rPr lang="en-US" sz="2800" b="1" i="1" u="sng" dirty="0">
                <a:solidFill>
                  <a:srgbClr val="FF0000"/>
                </a:solidFill>
                <a:latin typeface="SutonnyMJ" pitchFamily="2" charset="0"/>
              </a:rPr>
              <a:t> </a:t>
            </a:r>
            <a:r>
              <a:rPr lang="en-US" sz="2800" b="1" i="1" u="sng" dirty="0" err="1">
                <a:solidFill>
                  <a:srgbClr val="FF0000"/>
                </a:solidFill>
                <a:latin typeface="SutonnyMJ" pitchFamily="2" charset="0"/>
              </a:rPr>
              <a:t>D‡fvgyLx</a:t>
            </a:r>
            <a:r>
              <a:rPr lang="en-US" sz="2800" b="1" i="1" u="sng" dirty="0">
                <a:solidFill>
                  <a:srgbClr val="FF0000"/>
                </a:solidFill>
                <a:latin typeface="SutonnyMJ" pitchFamily="2" charset="0"/>
              </a:rPr>
              <a:t> </a:t>
            </a:r>
            <a:r>
              <a:rPr lang="en-US" sz="2800" b="1" i="1" u="sng" dirty="0" err="1">
                <a:solidFill>
                  <a:srgbClr val="FF0000"/>
                </a:solidFill>
                <a:latin typeface="SutonnyMJ" pitchFamily="2" charset="0"/>
              </a:rPr>
              <a:t>cÖwµqv</a:t>
            </a:r>
            <a:r>
              <a:rPr lang="en-US" sz="2400" b="1" u="sng" dirty="0">
                <a:solidFill>
                  <a:srgbClr val="FF0000"/>
                </a:solidFill>
                <a:latin typeface="Times New Roman" pitchFamily="18" charset="0"/>
                <a:cs typeface="Times New Roman" pitchFamily="18" charset="0"/>
              </a:rPr>
              <a:t>(Reversible Process) </a:t>
            </a:r>
            <a:r>
              <a:rPr lang="en-US" sz="2800" b="1" i="1" u="sng" dirty="0" smtClean="0">
                <a:solidFill>
                  <a:srgbClr val="FF0000"/>
                </a:solidFill>
                <a:latin typeface="SutonnyMJ" pitchFamily="2" charset="0"/>
              </a:rPr>
              <a:t>:</a:t>
            </a:r>
            <a:r>
              <a:rPr lang="en-US" sz="2800" b="1" i="1" u="sng" dirty="0" smtClean="0">
                <a:latin typeface="SutonnyMJ" pitchFamily="2" charset="0"/>
              </a:rPr>
              <a:t> </a:t>
            </a:r>
            <a:r>
              <a:rPr lang="en-US" sz="2800" i="1" dirty="0">
                <a:latin typeface="SutonnyMJ"/>
              </a:rPr>
              <a:t>†h </a:t>
            </a:r>
            <a:r>
              <a:rPr lang="en-US" sz="2800" i="1" dirty="0" err="1" smtClean="0">
                <a:latin typeface="SutonnyMJ"/>
              </a:rPr>
              <a:t>cÖwµqv</a:t>
            </a:r>
            <a:r>
              <a:rPr lang="en-US" sz="2800" i="1" dirty="0" smtClean="0">
                <a:latin typeface="SutonnyMJ"/>
              </a:rPr>
              <a:t> </a:t>
            </a:r>
            <a:r>
              <a:rPr lang="en-US" sz="2800" i="1" dirty="0" err="1">
                <a:latin typeface="SutonnyMJ"/>
              </a:rPr>
              <a:t>wecixZgyLx</a:t>
            </a:r>
            <a:r>
              <a:rPr lang="en-US" sz="2800" i="1" dirty="0">
                <a:latin typeface="SutonnyMJ"/>
              </a:rPr>
              <a:t> </a:t>
            </a:r>
            <a:r>
              <a:rPr lang="en-US" sz="2800" i="1" dirty="0" err="1">
                <a:latin typeface="SutonnyMJ"/>
              </a:rPr>
              <a:t>n‡q</a:t>
            </a:r>
            <a:r>
              <a:rPr lang="en-US" sz="2800" i="1" dirty="0">
                <a:latin typeface="SutonnyMJ"/>
              </a:rPr>
              <a:t> </a:t>
            </a:r>
            <a:r>
              <a:rPr lang="en-US" sz="2800" i="1" dirty="0" err="1">
                <a:latin typeface="SutonnyMJ"/>
              </a:rPr>
              <a:t>cÖZ¨veZ©b</a:t>
            </a:r>
            <a:r>
              <a:rPr lang="en-US" sz="2800" i="1" dirty="0">
                <a:latin typeface="SutonnyMJ"/>
              </a:rPr>
              <a:t> </a:t>
            </a:r>
            <a:r>
              <a:rPr lang="en-US" sz="2800" i="1" dirty="0" err="1">
                <a:latin typeface="SutonnyMJ"/>
              </a:rPr>
              <a:t>K‡i</a:t>
            </a:r>
            <a:r>
              <a:rPr lang="en-US" sz="2800" i="1" dirty="0">
                <a:latin typeface="SutonnyMJ"/>
              </a:rPr>
              <a:t> </a:t>
            </a:r>
            <a:r>
              <a:rPr lang="en-US" sz="2800" i="1" dirty="0" err="1">
                <a:latin typeface="SutonnyMJ"/>
              </a:rPr>
              <a:t>Ges</a:t>
            </a:r>
            <a:r>
              <a:rPr lang="en-US" sz="2800" i="1" dirty="0">
                <a:latin typeface="SutonnyMJ"/>
              </a:rPr>
              <a:t> m¤§</a:t>
            </a:r>
            <a:r>
              <a:rPr lang="en-US" sz="2800" i="1" dirty="0" err="1">
                <a:latin typeface="SutonnyMJ"/>
              </a:rPr>
              <a:t>yLeZ©x</a:t>
            </a:r>
            <a:r>
              <a:rPr lang="en-US" sz="2800" i="1" dirty="0">
                <a:latin typeface="SutonnyMJ"/>
              </a:rPr>
              <a:t> I </a:t>
            </a:r>
            <a:r>
              <a:rPr lang="en-US" sz="2800" i="1" dirty="0" err="1">
                <a:latin typeface="SutonnyMJ"/>
              </a:rPr>
              <a:t>wecixZgyLx</a:t>
            </a:r>
            <a:r>
              <a:rPr lang="en-US" sz="2800" i="1" dirty="0">
                <a:latin typeface="SutonnyMJ"/>
              </a:rPr>
              <a:t> </a:t>
            </a:r>
            <a:r>
              <a:rPr lang="en-US" sz="2800" i="1" dirty="0" err="1" smtClean="0">
                <a:latin typeface="SutonnyMJ"/>
              </a:rPr>
              <a:t>cÖwµqvi</a:t>
            </a:r>
            <a:r>
              <a:rPr lang="en-US" sz="2800" i="1" dirty="0" smtClean="0">
                <a:latin typeface="SutonnyMJ"/>
              </a:rPr>
              <a:t> </a:t>
            </a:r>
            <a:r>
              <a:rPr lang="en-US" sz="2800" i="1" dirty="0" err="1">
                <a:latin typeface="SutonnyMJ"/>
              </a:rPr>
              <a:t>cÖwZ</a:t>
            </a:r>
            <a:r>
              <a:rPr lang="en-US" sz="2800" i="1" dirty="0">
                <a:latin typeface="SutonnyMJ"/>
              </a:rPr>
              <a:t> ¯</a:t>
            </a:r>
            <a:r>
              <a:rPr lang="en-US" sz="2800" i="1" dirty="0" err="1">
                <a:latin typeface="SutonnyMJ"/>
              </a:rPr>
              <a:t>Í‡i</a:t>
            </a:r>
            <a:r>
              <a:rPr lang="en-US" sz="2800" i="1" dirty="0">
                <a:latin typeface="SutonnyMJ"/>
              </a:rPr>
              <a:t> </a:t>
            </a:r>
            <a:r>
              <a:rPr lang="en-US" sz="2800" i="1" dirty="0" err="1">
                <a:latin typeface="SutonnyMJ"/>
              </a:rPr>
              <a:t>Zvc</a:t>
            </a:r>
            <a:endParaRPr lang="en-US" sz="2800" i="1" dirty="0">
              <a:latin typeface="SutonnyMJ"/>
            </a:endParaRPr>
          </a:p>
          <a:p>
            <a:r>
              <a:rPr lang="en-US" sz="2800" i="1" dirty="0">
                <a:latin typeface="SutonnyMJ"/>
              </a:rPr>
              <a:t>I </a:t>
            </a:r>
            <a:r>
              <a:rPr lang="en-US" sz="2800" i="1" dirty="0" err="1">
                <a:latin typeface="SutonnyMJ"/>
              </a:rPr>
              <a:t>Kv‡Ri</a:t>
            </a:r>
            <a:r>
              <a:rPr lang="en-US" sz="2800" i="1" dirty="0">
                <a:latin typeface="SutonnyMJ"/>
              </a:rPr>
              <a:t> </a:t>
            </a:r>
            <a:r>
              <a:rPr lang="en-US" sz="2800" i="1" dirty="0" err="1">
                <a:latin typeface="SutonnyMJ"/>
              </a:rPr>
              <a:t>djvdj</a:t>
            </a:r>
            <a:r>
              <a:rPr lang="en-US" sz="2800" i="1" dirty="0">
                <a:latin typeface="SutonnyMJ"/>
              </a:rPr>
              <a:t> </a:t>
            </a:r>
            <a:r>
              <a:rPr lang="en-US" sz="2800" i="1" dirty="0" err="1">
                <a:latin typeface="SutonnyMJ"/>
              </a:rPr>
              <a:t>mgvb</a:t>
            </a:r>
            <a:r>
              <a:rPr lang="en-US" sz="2800" i="1" dirty="0">
                <a:latin typeface="SutonnyMJ"/>
              </a:rPr>
              <a:t> I </a:t>
            </a:r>
            <a:r>
              <a:rPr lang="en-US" sz="2800" i="1" dirty="0" err="1">
                <a:latin typeface="SutonnyMJ"/>
              </a:rPr>
              <a:t>wecixZ</a:t>
            </a:r>
            <a:r>
              <a:rPr lang="en-US" sz="2800" i="1" dirty="0">
                <a:latin typeface="SutonnyMJ"/>
              </a:rPr>
              <a:t> </a:t>
            </a:r>
            <a:r>
              <a:rPr lang="en-US" sz="2800" i="1" dirty="0" err="1">
                <a:latin typeface="SutonnyMJ"/>
              </a:rPr>
              <a:t>nq</a:t>
            </a:r>
            <a:r>
              <a:rPr lang="en-US" sz="2800" i="1" dirty="0">
                <a:latin typeface="SutonnyMJ"/>
              </a:rPr>
              <a:t>, †m </a:t>
            </a:r>
            <a:r>
              <a:rPr lang="en-US" sz="2800" i="1" dirty="0" err="1" smtClean="0">
                <a:latin typeface="SutonnyMJ"/>
              </a:rPr>
              <a:t>cÖwµqv‡K</a:t>
            </a:r>
            <a:r>
              <a:rPr lang="en-US" sz="2800" i="1" dirty="0" smtClean="0">
                <a:latin typeface="SutonnyMJ"/>
              </a:rPr>
              <a:t> </a:t>
            </a:r>
            <a:r>
              <a:rPr lang="en-US" sz="2800" i="1" dirty="0" err="1">
                <a:latin typeface="SutonnyMJ"/>
              </a:rPr>
              <a:t>cÖZ¨veZ©x</a:t>
            </a:r>
            <a:r>
              <a:rPr lang="en-US" sz="2800" i="1" dirty="0">
                <a:latin typeface="SutonnyMJ"/>
              </a:rPr>
              <a:t> </a:t>
            </a:r>
            <a:r>
              <a:rPr lang="en-US" sz="2800" i="1" dirty="0" err="1">
                <a:latin typeface="SutonnyMJ"/>
              </a:rPr>
              <a:t>ev</a:t>
            </a:r>
            <a:r>
              <a:rPr lang="en-US" sz="2800" i="1" dirty="0">
                <a:latin typeface="SutonnyMJ"/>
              </a:rPr>
              <a:t> </a:t>
            </a:r>
            <a:r>
              <a:rPr lang="en-US" sz="2800" i="1" dirty="0" err="1">
                <a:latin typeface="SutonnyMJ"/>
              </a:rPr>
              <a:t>cÖZ¨vMvgx</a:t>
            </a:r>
            <a:r>
              <a:rPr lang="en-US" sz="2800" i="1" dirty="0">
                <a:latin typeface="SutonnyMJ"/>
              </a:rPr>
              <a:t> </a:t>
            </a:r>
            <a:r>
              <a:rPr lang="en-US" sz="2800" i="1" dirty="0" err="1" smtClean="0">
                <a:latin typeface="SutonnyMJ"/>
              </a:rPr>
              <a:t>cÖwµqv</a:t>
            </a:r>
            <a:r>
              <a:rPr lang="en-US" sz="2800" i="1" dirty="0" smtClean="0">
                <a:latin typeface="SutonnyMJ"/>
              </a:rPr>
              <a:t> </a:t>
            </a:r>
            <a:r>
              <a:rPr lang="en-US" sz="2800" i="1" dirty="0" err="1">
                <a:latin typeface="SutonnyMJ"/>
              </a:rPr>
              <a:t>e‡j</a:t>
            </a:r>
            <a:r>
              <a:rPr lang="en-US" sz="2800" i="1" dirty="0">
                <a:latin typeface="SutonnyMJ"/>
              </a:rPr>
              <a:t>|</a:t>
            </a:r>
            <a:endParaRPr lang="en-US" sz="2800" dirty="0"/>
          </a:p>
        </p:txBody>
      </p:sp>
      <p:sp>
        <p:nvSpPr>
          <p:cNvPr id="5" name="Rectangle 4"/>
          <p:cNvSpPr/>
          <p:nvPr/>
        </p:nvSpPr>
        <p:spPr>
          <a:xfrm>
            <a:off x="304800" y="4656484"/>
            <a:ext cx="8610600" cy="1384995"/>
          </a:xfrm>
          <a:prstGeom prst="rect">
            <a:avLst/>
          </a:prstGeom>
        </p:spPr>
        <p:txBody>
          <a:bodyPr wrap="square">
            <a:spAutoFit/>
          </a:bodyPr>
          <a:lstStyle/>
          <a:p>
            <a:r>
              <a:rPr lang="en-US" sz="2800" b="1" i="1" dirty="0">
                <a:solidFill>
                  <a:srgbClr val="FF0000"/>
                </a:solidFill>
                <a:latin typeface="SutonnyMJ" pitchFamily="2" charset="0"/>
              </a:rPr>
              <a:t>D`vniY-1:</a:t>
            </a:r>
            <a:r>
              <a:rPr lang="en-US" sz="2800" b="1" i="1" dirty="0">
                <a:latin typeface="SutonnyMJ" pitchFamily="2" charset="0"/>
              </a:rPr>
              <a:t> </a:t>
            </a:r>
            <a:r>
              <a:rPr lang="en-US" sz="2800" i="1" dirty="0" err="1">
                <a:latin typeface="SutonnyMJ"/>
              </a:rPr>
              <a:t>Avgiv</a:t>
            </a:r>
            <a:r>
              <a:rPr lang="en-US" sz="2800" i="1" dirty="0">
                <a:latin typeface="SutonnyMJ"/>
              </a:rPr>
              <a:t> </a:t>
            </a:r>
            <a:r>
              <a:rPr lang="en-US" sz="2800" i="1" dirty="0" err="1">
                <a:latin typeface="SutonnyMJ"/>
              </a:rPr>
              <a:t>Rvwb</a:t>
            </a:r>
            <a:r>
              <a:rPr lang="en-US" sz="2800" i="1" dirty="0">
                <a:latin typeface="SutonnyMJ"/>
              </a:rPr>
              <a:t>, </a:t>
            </a:r>
            <a:r>
              <a:rPr lang="en-US" sz="2800" i="1" dirty="0" err="1">
                <a:latin typeface="SutonnyMJ"/>
              </a:rPr>
              <a:t>eid</a:t>
            </a:r>
            <a:r>
              <a:rPr lang="en-US" sz="2800" i="1" dirty="0">
                <a:latin typeface="SutonnyMJ"/>
              </a:rPr>
              <a:t> </a:t>
            </a:r>
            <a:r>
              <a:rPr lang="en-US" sz="2800" i="1" dirty="0" err="1">
                <a:latin typeface="SutonnyMJ"/>
              </a:rPr>
              <a:t>Zvc</a:t>
            </a:r>
            <a:r>
              <a:rPr lang="en-US" sz="2800" i="1" dirty="0">
                <a:latin typeface="SutonnyMJ"/>
              </a:rPr>
              <a:t> †</a:t>
            </a:r>
            <a:r>
              <a:rPr lang="en-US" sz="2800" i="1" dirty="0" err="1">
                <a:latin typeface="SutonnyMJ"/>
              </a:rPr>
              <a:t>kvlY</a:t>
            </a:r>
            <a:r>
              <a:rPr lang="en-US" sz="2800" i="1" dirty="0">
                <a:latin typeface="SutonnyMJ"/>
              </a:rPr>
              <a:t> </a:t>
            </a:r>
            <a:r>
              <a:rPr lang="en-US" sz="2800" i="1" dirty="0" err="1">
                <a:latin typeface="SutonnyMJ"/>
              </a:rPr>
              <a:t>K‡i</a:t>
            </a:r>
            <a:r>
              <a:rPr lang="en-US" sz="2800" i="1" dirty="0">
                <a:latin typeface="SutonnyMJ"/>
              </a:rPr>
              <a:t> </a:t>
            </a:r>
            <a:r>
              <a:rPr lang="en-US" sz="2800" i="1" dirty="0" err="1">
                <a:latin typeface="SutonnyMJ"/>
              </a:rPr>
              <a:t>cvwb‡Z</a:t>
            </a:r>
            <a:r>
              <a:rPr lang="en-US" sz="2800" i="1" dirty="0">
                <a:latin typeface="SutonnyMJ"/>
              </a:rPr>
              <a:t> </a:t>
            </a:r>
            <a:r>
              <a:rPr lang="en-US" sz="2800" i="1" dirty="0" err="1">
                <a:latin typeface="SutonnyMJ"/>
              </a:rPr>
              <a:t>cwiYZ</a:t>
            </a:r>
            <a:r>
              <a:rPr lang="en-US" sz="2800" i="1" dirty="0">
                <a:latin typeface="SutonnyMJ"/>
              </a:rPr>
              <a:t> </a:t>
            </a:r>
            <a:r>
              <a:rPr lang="en-US" sz="2800" i="1" dirty="0" err="1">
                <a:latin typeface="SutonnyMJ"/>
              </a:rPr>
              <a:t>nq</a:t>
            </a:r>
            <a:r>
              <a:rPr lang="en-US" sz="2800" i="1" dirty="0">
                <a:latin typeface="SutonnyMJ"/>
              </a:rPr>
              <a:t>| </a:t>
            </a:r>
            <a:r>
              <a:rPr lang="en-US" sz="2800" i="1" dirty="0" err="1">
                <a:latin typeface="SutonnyMJ"/>
              </a:rPr>
              <a:t>GLb</a:t>
            </a:r>
            <a:r>
              <a:rPr lang="en-US" sz="2800" i="1" dirty="0">
                <a:latin typeface="SutonnyMJ"/>
              </a:rPr>
              <a:t> </a:t>
            </a:r>
            <a:r>
              <a:rPr lang="en-US" sz="2800" i="1" dirty="0" err="1">
                <a:latin typeface="SutonnyMJ"/>
              </a:rPr>
              <a:t>hw</a:t>
            </a:r>
            <a:r>
              <a:rPr lang="en-US" sz="2800" i="1" dirty="0">
                <a:latin typeface="SutonnyMJ"/>
              </a:rPr>
              <a:t>` †</a:t>
            </a:r>
            <a:r>
              <a:rPr lang="en-US" sz="2800" i="1" dirty="0" err="1">
                <a:latin typeface="SutonnyMJ"/>
              </a:rPr>
              <a:t>mB</a:t>
            </a:r>
            <a:r>
              <a:rPr lang="en-US" sz="2800" i="1" dirty="0">
                <a:latin typeface="SutonnyMJ"/>
              </a:rPr>
              <a:t> </a:t>
            </a:r>
            <a:r>
              <a:rPr lang="en-US" sz="2800" i="1" dirty="0" err="1">
                <a:latin typeface="SutonnyMJ"/>
              </a:rPr>
              <a:t>cvwb</a:t>
            </a:r>
            <a:r>
              <a:rPr lang="en-US" sz="2800" i="1" dirty="0">
                <a:latin typeface="SutonnyMJ"/>
              </a:rPr>
              <a:t> †_‡K </a:t>
            </a:r>
            <a:r>
              <a:rPr lang="en-US" sz="2800" i="1" dirty="0" err="1">
                <a:latin typeface="SutonnyMJ"/>
              </a:rPr>
              <a:t>mgcwigvY</a:t>
            </a:r>
            <a:r>
              <a:rPr lang="en-US" sz="2800" i="1" dirty="0">
                <a:latin typeface="SutonnyMJ"/>
              </a:rPr>
              <a:t> </a:t>
            </a:r>
            <a:r>
              <a:rPr lang="en-US" sz="2800" i="1" dirty="0" err="1" smtClean="0">
                <a:latin typeface="SutonnyMJ"/>
              </a:rPr>
              <a:t>Zvc</a:t>
            </a:r>
            <a:r>
              <a:rPr lang="en-US" sz="2800" i="1" dirty="0" smtClean="0">
                <a:latin typeface="SutonnyMJ"/>
              </a:rPr>
              <a:t> </a:t>
            </a:r>
            <a:r>
              <a:rPr lang="en-US" sz="2800" i="1" dirty="0" err="1" smtClean="0">
                <a:latin typeface="SutonnyMJ"/>
              </a:rPr>
              <a:t>AcmviY</a:t>
            </a:r>
            <a:r>
              <a:rPr lang="en-US" sz="2800" i="1" dirty="0" smtClean="0">
                <a:latin typeface="SutonnyMJ"/>
              </a:rPr>
              <a:t> </a:t>
            </a:r>
            <a:r>
              <a:rPr lang="en-US" sz="2800" i="1" dirty="0" err="1">
                <a:latin typeface="SutonnyMJ"/>
              </a:rPr>
              <a:t>K‡i</a:t>
            </a:r>
            <a:r>
              <a:rPr lang="en-US" sz="2800" i="1" dirty="0">
                <a:latin typeface="SutonnyMJ"/>
              </a:rPr>
              <a:t> </a:t>
            </a:r>
            <a:r>
              <a:rPr lang="en-US" sz="2800" i="1" dirty="0" err="1">
                <a:latin typeface="SutonnyMJ"/>
              </a:rPr>
              <a:t>mgAvqZ‡bi</a:t>
            </a:r>
            <a:r>
              <a:rPr lang="en-US" sz="2800" i="1" dirty="0">
                <a:latin typeface="SutonnyMJ"/>
              </a:rPr>
              <a:t> </a:t>
            </a:r>
            <a:r>
              <a:rPr lang="en-US" sz="2800" i="1" dirty="0" err="1">
                <a:latin typeface="SutonnyMJ"/>
              </a:rPr>
              <a:t>eid</a:t>
            </a:r>
            <a:r>
              <a:rPr lang="en-US" sz="2800" i="1" dirty="0">
                <a:latin typeface="SutonnyMJ"/>
              </a:rPr>
              <a:t> </a:t>
            </a:r>
            <a:r>
              <a:rPr lang="en-US" sz="2800" i="1" dirty="0" err="1">
                <a:latin typeface="SutonnyMJ"/>
              </a:rPr>
              <a:t>cvIqv</a:t>
            </a:r>
            <a:r>
              <a:rPr lang="en-US" sz="2800" i="1" dirty="0">
                <a:latin typeface="SutonnyMJ"/>
              </a:rPr>
              <a:t> </a:t>
            </a:r>
            <a:r>
              <a:rPr lang="en-US" sz="2800" i="1" dirty="0" err="1">
                <a:latin typeface="SutonnyMJ"/>
              </a:rPr>
              <a:t>hvq</a:t>
            </a:r>
            <a:r>
              <a:rPr lang="en-US" sz="2800" i="1" dirty="0">
                <a:latin typeface="SutonnyMJ"/>
              </a:rPr>
              <a:t>, </a:t>
            </a:r>
            <a:r>
              <a:rPr lang="en-US" sz="2800" i="1" dirty="0" err="1">
                <a:latin typeface="SutonnyMJ"/>
              </a:rPr>
              <a:t>Z‡e</a:t>
            </a:r>
            <a:r>
              <a:rPr lang="en-US" sz="2800" i="1" dirty="0">
                <a:latin typeface="SutonnyMJ"/>
              </a:rPr>
              <a:t> </a:t>
            </a:r>
            <a:r>
              <a:rPr lang="en-US" sz="2800" i="1" dirty="0" err="1">
                <a:latin typeface="SutonnyMJ"/>
              </a:rPr>
              <a:t>GwU</a:t>
            </a:r>
            <a:r>
              <a:rPr lang="en-US" sz="2800" i="1" dirty="0">
                <a:latin typeface="SutonnyMJ"/>
              </a:rPr>
              <a:t> </a:t>
            </a:r>
            <a:r>
              <a:rPr lang="en-US" sz="2800" i="1" dirty="0" err="1">
                <a:latin typeface="SutonnyMJ"/>
              </a:rPr>
              <a:t>cÖZ¨veZ©x</a:t>
            </a:r>
            <a:r>
              <a:rPr lang="en-US" sz="2800" i="1" dirty="0">
                <a:latin typeface="SutonnyMJ"/>
              </a:rPr>
              <a:t> </a:t>
            </a:r>
            <a:r>
              <a:rPr lang="en-US" sz="2800" i="1" dirty="0" err="1" smtClean="0">
                <a:latin typeface="SutonnyMJ"/>
              </a:rPr>
              <a:t>cÖwµqvi</a:t>
            </a:r>
            <a:r>
              <a:rPr lang="en-US" sz="2800" i="1" dirty="0" smtClean="0">
                <a:latin typeface="SutonnyMJ"/>
              </a:rPr>
              <a:t> </a:t>
            </a:r>
            <a:r>
              <a:rPr lang="en-US" sz="2800" i="1" dirty="0" err="1">
                <a:latin typeface="SutonnyMJ"/>
              </a:rPr>
              <a:t>GKwU</a:t>
            </a:r>
            <a:r>
              <a:rPr lang="en-US" sz="2800" i="1" dirty="0">
                <a:latin typeface="SutonnyMJ"/>
              </a:rPr>
              <a:t> </a:t>
            </a:r>
            <a:r>
              <a:rPr lang="en-US" sz="2800" i="1" dirty="0" err="1">
                <a:latin typeface="SutonnyMJ"/>
              </a:rPr>
              <a:t>D`vniY</a:t>
            </a:r>
            <a:r>
              <a:rPr lang="en-US" sz="2800" i="1" dirty="0">
                <a:latin typeface="SutonnyMJ"/>
              </a:rPr>
              <a:t>|</a:t>
            </a:r>
            <a:endParaRPr lang="en-US" sz="2800" dirty="0"/>
          </a:p>
        </p:txBody>
      </p:sp>
    </p:spTree>
    <p:extLst>
      <p:ext uri="{BB962C8B-B14F-4D97-AF65-F5344CB8AC3E}">
        <p14:creationId xmlns:p14="http://schemas.microsoft.com/office/powerpoint/2010/main" val="979635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143000"/>
            <a:ext cx="8839200" cy="1384995"/>
          </a:xfrm>
          <a:prstGeom prst="rect">
            <a:avLst/>
          </a:prstGeom>
        </p:spPr>
        <p:txBody>
          <a:bodyPr wrap="square">
            <a:spAutoFit/>
          </a:bodyPr>
          <a:lstStyle/>
          <a:p>
            <a:r>
              <a:rPr lang="en-US" sz="2800" b="1" i="1" u="sng" dirty="0" err="1">
                <a:solidFill>
                  <a:srgbClr val="FF0000"/>
                </a:solidFill>
                <a:latin typeface="SutonnyMJ" pitchFamily="2" charset="0"/>
              </a:rPr>
              <a:t>AcÖZ¨veZ©x</a:t>
            </a:r>
            <a:r>
              <a:rPr lang="en-US" sz="2800" b="1" i="1" u="sng" dirty="0">
                <a:solidFill>
                  <a:srgbClr val="FF0000"/>
                </a:solidFill>
                <a:latin typeface="SutonnyMJ" pitchFamily="2" charset="0"/>
              </a:rPr>
              <a:t> </a:t>
            </a:r>
            <a:r>
              <a:rPr lang="en-US" sz="2800" b="1" i="1" u="sng" dirty="0" err="1">
                <a:solidFill>
                  <a:srgbClr val="FF0000"/>
                </a:solidFill>
                <a:latin typeface="SutonnyMJ" pitchFamily="2" charset="0"/>
              </a:rPr>
              <a:t>ev</a:t>
            </a:r>
            <a:r>
              <a:rPr lang="en-US" sz="2800" b="1" i="1" u="sng" dirty="0">
                <a:solidFill>
                  <a:srgbClr val="FF0000"/>
                </a:solidFill>
                <a:latin typeface="SutonnyMJ" pitchFamily="2" charset="0"/>
              </a:rPr>
              <a:t> </a:t>
            </a:r>
            <a:r>
              <a:rPr lang="en-US" sz="2800" b="1" i="1" u="sng" dirty="0" err="1">
                <a:solidFill>
                  <a:srgbClr val="FF0000"/>
                </a:solidFill>
                <a:latin typeface="SutonnyMJ" pitchFamily="2" charset="0"/>
              </a:rPr>
              <a:t>GKgyLx</a:t>
            </a:r>
            <a:r>
              <a:rPr lang="en-US" sz="2800" b="1" i="1" u="sng" dirty="0">
                <a:solidFill>
                  <a:srgbClr val="FF0000"/>
                </a:solidFill>
                <a:latin typeface="SutonnyMJ" pitchFamily="2" charset="0"/>
              </a:rPr>
              <a:t> </a:t>
            </a:r>
            <a:r>
              <a:rPr lang="en-US" sz="2800" b="1" i="1" u="sng" dirty="0" err="1">
                <a:solidFill>
                  <a:srgbClr val="FF0000"/>
                </a:solidFill>
                <a:latin typeface="SutonnyMJ" pitchFamily="2" charset="0"/>
              </a:rPr>
              <a:t>cÖwµqv</a:t>
            </a:r>
            <a:r>
              <a:rPr lang="en-US" sz="2800" b="1" i="1" u="sng" dirty="0">
                <a:solidFill>
                  <a:srgbClr val="FF0000"/>
                </a:solidFill>
                <a:latin typeface="SutonnyMJ" pitchFamily="2" charset="0"/>
              </a:rPr>
              <a:t> </a:t>
            </a:r>
            <a:r>
              <a:rPr lang="en-US" sz="2400" b="1" u="sng" dirty="0">
                <a:solidFill>
                  <a:srgbClr val="FF0000"/>
                </a:solidFill>
                <a:latin typeface="Times New Roman" pitchFamily="18" charset="0"/>
                <a:cs typeface="Times New Roman" pitchFamily="18" charset="0"/>
              </a:rPr>
              <a:t>(Irreversible Process</a:t>
            </a:r>
            <a:r>
              <a:rPr lang="en-US" sz="2400" b="1" u="sng" dirty="0" smtClean="0">
                <a:solidFill>
                  <a:srgbClr val="FF0000"/>
                </a:solidFill>
                <a:latin typeface="Times New Roman" pitchFamily="18" charset="0"/>
                <a:cs typeface="Times New Roman" pitchFamily="18" charset="0"/>
              </a:rPr>
              <a:t>)</a:t>
            </a:r>
            <a:r>
              <a:rPr lang="en-US" sz="2800" b="1" i="1" u="sng" dirty="0" smtClean="0">
                <a:solidFill>
                  <a:srgbClr val="FF0000"/>
                </a:solidFill>
                <a:latin typeface="SutonnyMJ" pitchFamily="2" charset="0"/>
                <a:cs typeface="Times New Roman" pitchFamily="18" charset="0"/>
              </a:rPr>
              <a:t>: </a:t>
            </a:r>
            <a:r>
              <a:rPr lang="en-US" sz="2800" i="1" dirty="0">
                <a:latin typeface="SutonnyMJ"/>
              </a:rPr>
              <a:t>†h </a:t>
            </a:r>
            <a:r>
              <a:rPr lang="en-US" sz="2800" i="1" dirty="0" err="1" smtClean="0">
                <a:latin typeface="SutonnyMJ"/>
              </a:rPr>
              <a:t>cÖwµqv</a:t>
            </a:r>
            <a:r>
              <a:rPr lang="en-US" sz="2800" i="1" dirty="0" smtClean="0">
                <a:latin typeface="SutonnyMJ"/>
              </a:rPr>
              <a:t> </a:t>
            </a:r>
            <a:r>
              <a:rPr lang="en-US" sz="2800" i="1" dirty="0" err="1">
                <a:latin typeface="SutonnyMJ"/>
              </a:rPr>
              <a:t>wecixZgyLx</a:t>
            </a:r>
            <a:r>
              <a:rPr lang="en-US" sz="2800" i="1" dirty="0">
                <a:latin typeface="SutonnyMJ"/>
              </a:rPr>
              <a:t> </a:t>
            </a:r>
            <a:r>
              <a:rPr lang="en-US" sz="2800" i="1" dirty="0" err="1">
                <a:latin typeface="SutonnyMJ"/>
              </a:rPr>
              <a:t>n‡q</a:t>
            </a:r>
            <a:r>
              <a:rPr lang="en-US" sz="2800" i="1" dirty="0">
                <a:latin typeface="SutonnyMJ"/>
              </a:rPr>
              <a:t> </a:t>
            </a:r>
            <a:r>
              <a:rPr lang="en-US" sz="2800" i="1" dirty="0" err="1">
                <a:latin typeface="SutonnyMJ"/>
              </a:rPr>
              <a:t>cÖZ¨veZ©b</a:t>
            </a:r>
            <a:r>
              <a:rPr lang="en-US" sz="2800" i="1" dirty="0">
                <a:latin typeface="SutonnyMJ"/>
              </a:rPr>
              <a:t> </a:t>
            </a:r>
            <a:r>
              <a:rPr lang="en-US" sz="2800" i="1" dirty="0" err="1">
                <a:latin typeface="SutonnyMJ"/>
              </a:rPr>
              <a:t>Ki‡Z</a:t>
            </a:r>
            <a:r>
              <a:rPr lang="en-US" sz="2800" i="1" dirty="0">
                <a:latin typeface="SutonnyMJ"/>
              </a:rPr>
              <a:t> </a:t>
            </a:r>
            <a:r>
              <a:rPr lang="en-US" sz="2800" i="1" dirty="0" err="1">
                <a:latin typeface="SutonnyMJ"/>
              </a:rPr>
              <a:t>cv‡i</a:t>
            </a:r>
            <a:r>
              <a:rPr lang="en-US" sz="2800" i="1" dirty="0">
                <a:latin typeface="SutonnyMJ"/>
              </a:rPr>
              <a:t> </a:t>
            </a:r>
            <a:r>
              <a:rPr lang="en-US" sz="2800" i="1" dirty="0" err="1">
                <a:latin typeface="SutonnyMJ"/>
              </a:rPr>
              <a:t>bv</a:t>
            </a:r>
            <a:r>
              <a:rPr lang="en-US" sz="2800" i="1" dirty="0">
                <a:latin typeface="SutonnyMJ"/>
              </a:rPr>
              <a:t> A_©</a:t>
            </a:r>
            <a:r>
              <a:rPr lang="en-US" sz="2800" i="1" dirty="0" err="1">
                <a:latin typeface="SutonnyMJ"/>
              </a:rPr>
              <a:t>vr</a:t>
            </a:r>
            <a:r>
              <a:rPr lang="en-US" sz="2800" i="1" dirty="0">
                <a:latin typeface="SutonnyMJ"/>
              </a:rPr>
              <a:t> m¤§</a:t>
            </a:r>
            <a:r>
              <a:rPr lang="en-US" sz="2800" i="1" dirty="0" err="1">
                <a:latin typeface="SutonnyMJ"/>
              </a:rPr>
              <a:t>yLeZ©x</a:t>
            </a:r>
            <a:r>
              <a:rPr lang="en-US" sz="2800" i="1" dirty="0">
                <a:latin typeface="SutonnyMJ"/>
              </a:rPr>
              <a:t> </a:t>
            </a:r>
            <a:r>
              <a:rPr lang="en-US" sz="2800" i="1" dirty="0" smtClean="0">
                <a:latin typeface="SutonnyMJ"/>
              </a:rPr>
              <a:t>I </a:t>
            </a:r>
            <a:r>
              <a:rPr lang="en-US" sz="2800" i="1" dirty="0" err="1" smtClean="0">
                <a:latin typeface="SutonnyMJ"/>
              </a:rPr>
              <a:t>wecixZgyLx</a:t>
            </a:r>
            <a:r>
              <a:rPr lang="en-US" sz="2800" i="1" dirty="0" smtClean="0">
                <a:latin typeface="SutonnyMJ"/>
              </a:rPr>
              <a:t> </a:t>
            </a:r>
            <a:r>
              <a:rPr lang="en-US" sz="2800" i="1" dirty="0" err="1">
                <a:latin typeface="SutonnyMJ"/>
              </a:rPr>
              <a:t>cÖwZ</a:t>
            </a:r>
            <a:r>
              <a:rPr lang="en-US" sz="2800" i="1" dirty="0">
                <a:latin typeface="SutonnyMJ"/>
              </a:rPr>
              <a:t> ¯</a:t>
            </a:r>
            <a:r>
              <a:rPr lang="en-US" sz="2800" i="1" dirty="0" err="1" smtClean="0">
                <a:latin typeface="SutonnyMJ"/>
              </a:rPr>
              <a:t>Í‡i</a:t>
            </a:r>
            <a:r>
              <a:rPr lang="en-US" sz="2800" i="1" dirty="0" smtClean="0">
                <a:latin typeface="SutonnyMJ"/>
              </a:rPr>
              <a:t> </a:t>
            </a:r>
            <a:r>
              <a:rPr lang="en-US" sz="2800" i="1" dirty="0" err="1" smtClean="0">
                <a:latin typeface="SutonnyMJ"/>
              </a:rPr>
              <a:t>Zvc</a:t>
            </a:r>
            <a:r>
              <a:rPr lang="en-US" sz="2800" i="1" dirty="0" smtClean="0">
                <a:latin typeface="SutonnyMJ"/>
              </a:rPr>
              <a:t> </a:t>
            </a:r>
            <a:r>
              <a:rPr lang="en-US" sz="2800" i="1" dirty="0">
                <a:latin typeface="SutonnyMJ"/>
              </a:rPr>
              <a:t>I </a:t>
            </a:r>
            <a:r>
              <a:rPr lang="en-US" sz="2800" i="1" dirty="0" err="1">
                <a:latin typeface="SutonnyMJ"/>
              </a:rPr>
              <a:t>Kv‡Ri</a:t>
            </a:r>
            <a:r>
              <a:rPr lang="en-US" sz="2800" i="1" dirty="0">
                <a:latin typeface="SutonnyMJ"/>
              </a:rPr>
              <a:t> </a:t>
            </a:r>
            <a:r>
              <a:rPr lang="en-US" sz="2800" i="1" dirty="0" err="1">
                <a:latin typeface="SutonnyMJ"/>
              </a:rPr>
              <a:t>djvdj</a:t>
            </a:r>
            <a:r>
              <a:rPr lang="en-US" sz="2800" i="1" dirty="0">
                <a:latin typeface="SutonnyMJ"/>
              </a:rPr>
              <a:t> </a:t>
            </a:r>
            <a:r>
              <a:rPr lang="en-US" sz="2800" i="1" dirty="0" err="1">
                <a:latin typeface="SutonnyMJ"/>
              </a:rPr>
              <a:t>mgvb</a:t>
            </a:r>
            <a:r>
              <a:rPr lang="en-US" sz="2800" i="1" dirty="0">
                <a:latin typeface="SutonnyMJ"/>
              </a:rPr>
              <a:t> I </a:t>
            </a:r>
            <a:r>
              <a:rPr lang="en-US" sz="2800" i="1" dirty="0" err="1">
                <a:latin typeface="SutonnyMJ"/>
              </a:rPr>
              <a:t>wecixZ</a:t>
            </a:r>
            <a:r>
              <a:rPr lang="en-US" sz="2800" i="1" dirty="0">
                <a:latin typeface="SutonnyMJ"/>
              </a:rPr>
              <a:t> </a:t>
            </a:r>
            <a:r>
              <a:rPr lang="en-US" sz="2800" i="1" dirty="0" err="1">
                <a:latin typeface="SutonnyMJ"/>
              </a:rPr>
              <a:t>nq</a:t>
            </a:r>
            <a:r>
              <a:rPr lang="en-US" sz="2800" i="1" dirty="0">
                <a:latin typeface="SutonnyMJ"/>
              </a:rPr>
              <a:t> </a:t>
            </a:r>
            <a:r>
              <a:rPr lang="en-US" sz="2800" i="1" dirty="0" err="1">
                <a:latin typeface="SutonnyMJ"/>
              </a:rPr>
              <a:t>bv</a:t>
            </a:r>
            <a:r>
              <a:rPr lang="en-US" sz="2800" i="1" dirty="0">
                <a:latin typeface="SutonnyMJ"/>
              </a:rPr>
              <a:t> </a:t>
            </a:r>
            <a:r>
              <a:rPr lang="en-US" sz="2800" i="1" dirty="0" err="1">
                <a:latin typeface="SutonnyMJ"/>
              </a:rPr>
              <a:t>Zv‡K</a:t>
            </a:r>
            <a:r>
              <a:rPr lang="en-US" sz="2800" i="1" dirty="0">
                <a:latin typeface="SutonnyMJ"/>
              </a:rPr>
              <a:t> </a:t>
            </a:r>
            <a:r>
              <a:rPr lang="en-US" sz="2800" i="1" dirty="0" err="1">
                <a:latin typeface="SutonnyMJ"/>
              </a:rPr>
              <a:t>AcÖZ¨veZ©x</a:t>
            </a:r>
            <a:r>
              <a:rPr lang="en-US" sz="2800" i="1" dirty="0">
                <a:latin typeface="SutonnyMJ"/>
              </a:rPr>
              <a:t> </a:t>
            </a:r>
            <a:r>
              <a:rPr lang="en-US" sz="2800" i="1" dirty="0" err="1" smtClean="0">
                <a:latin typeface="SutonnyMJ"/>
              </a:rPr>
              <a:t>cÖwµqv</a:t>
            </a:r>
            <a:r>
              <a:rPr lang="en-US" sz="2800" i="1" dirty="0" smtClean="0">
                <a:latin typeface="SutonnyMJ"/>
              </a:rPr>
              <a:t> </a:t>
            </a:r>
            <a:r>
              <a:rPr lang="en-US" sz="2800" i="1" dirty="0" err="1">
                <a:latin typeface="SutonnyMJ"/>
              </a:rPr>
              <a:t>e‡j</a:t>
            </a:r>
            <a:r>
              <a:rPr lang="en-US" sz="2800" i="1" dirty="0">
                <a:latin typeface="SutonnyMJ"/>
              </a:rPr>
              <a:t>|</a:t>
            </a:r>
            <a:endParaRPr lang="en-US" sz="2800" dirty="0"/>
          </a:p>
        </p:txBody>
      </p:sp>
      <p:sp>
        <p:nvSpPr>
          <p:cNvPr id="3" name="Rectangle 2"/>
          <p:cNvSpPr/>
          <p:nvPr/>
        </p:nvSpPr>
        <p:spPr>
          <a:xfrm>
            <a:off x="152400" y="2828836"/>
            <a:ext cx="8839200" cy="1384995"/>
          </a:xfrm>
          <a:prstGeom prst="rect">
            <a:avLst/>
          </a:prstGeom>
        </p:spPr>
        <p:txBody>
          <a:bodyPr wrap="square">
            <a:spAutoFit/>
          </a:bodyPr>
          <a:lstStyle/>
          <a:p>
            <a:r>
              <a:rPr lang="en-US" sz="2800" b="1" i="1" dirty="0">
                <a:solidFill>
                  <a:srgbClr val="FF0000"/>
                </a:solidFill>
                <a:latin typeface="SutonnyMJ" pitchFamily="2" charset="0"/>
              </a:rPr>
              <a:t>D`vniY-1:</a:t>
            </a:r>
            <a:r>
              <a:rPr lang="en-US" sz="2800" b="1" i="1" dirty="0">
                <a:latin typeface="SutonnyMJ" pitchFamily="2" charset="0"/>
              </a:rPr>
              <a:t> </a:t>
            </a:r>
            <a:r>
              <a:rPr lang="en-US" sz="2800" i="1" dirty="0">
                <a:latin typeface="SutonnyMJ"/>
              </a:rPr>
              <a:t>`</a:t>
            </a:r>
            <a:r>
              <a:rPr lang="en-US" sz="2800" i="1" dirty="0" err="1">
                <a:latin typeface="SutonnyMJ"/>
              </a:rPr>
              <a:t>ywU</a:t>
            </a:r>
            <a:r>
              <a:rPr lang="en-US" sz="2800" i="1" dirty="0">
                <a:latin typeface="SutonnyMJ"/>
              </a:rPr>
              <a:t> </a:t>
            </a:r>
            <a:r>
              <a:rPr lang="en-US" sz="2800" i="1" dirty="0" err="1">
                <a:latin typeface="SutonnyMJ"/>
              </a:rPr>
              <a:t>e¯‘i</a:t>
            </a:r>
            <a:r>
              <a:rPr lang="en-US" sz="2800" i="1" dirty="0">
                <a:latin typeface="SutonnyMJ"/>
              </a:rPr>
              <a:t> </a:t>
            </a:r>
            <a:r>
              <a:rPr lang="en-US" sz="2800" i="1" dirty="0" err="1">
                <a:latin typeface="SutonnyMJ"/>
              </a:rPr>
              <a:t>g‡a</a:t>
            </a:r>
            <a:r>
              <a:rPr lang="en-US" sz="2800" i="1" dirty="0">
                <a:latin typeface="SutonnyMJ"/>
              </a:rPr>
              <a:t>¨ </a:t>
            </a:r>
            <a:r>
              <a:rPr lang="en-US" sz="2800" i="1" dirty="0" err="1">
                <a:latin typeface="SutonnyMJ"/>
              </a:rPr>
              <a:t>Nl</a:t>
            </a:r>
            <a:r>
              <a:rPr lang="en-US" sz="2800" i="1" dirty="0">
                <a:latin typeface="SutonnyMJ"/>
              </a:rPr>
              <a:t>©‡Yi </a:t>
            </a:r>
            <a:r>
              <a:rPr lang="en-US" sz="2800" i="1" dirty="0" err="1">
                <a:latin typeface="SutonnyMJ"/>
              </a:rPr>
              <a:t>d‡j</a:t>
            </a:r>
            <a:r>
              <a:rPr lang="en-US" sz="2800" i="1" dirty="0">
                <a:latin typeface="SutonnyMJ"/>
              </a:rPr>
              <a:t> †h </a:t>
            </a:r>
            <a:r>
              <a:rPr lang="en-US" sz="2800" i="1" dirty="0" err="1">
                <a:latin typeface="SutonnyMJ"/>
              </a:rPr>
              <a:t>Zvc</a:t>
            </a:r>
            <a:r>
              <a:rPr lang="en-US" sz="2800" i="1" dirty="0">
                <a:latin typeface="SutonnyMJ"/>
              </a:rPr>
              <a:t> </a:t>
            </a:r>
            <a:r>
              <a:rPr lang="en-US" sz="2800" i="1" dirty="0" err="1">
                <a:latin typeface="SutonnyMJ"/>
              </a:rPr>
              <a:t>m„wó</a:t>
            </a:r>
            <a:r>
              <a:rPr lang="en-US" sz="2800" i="1" dirty="0">
                <a:latin typeface="SutonnyMJ"/>
              </a:rPr>
              <a:t> </a:t>
            </a:r>
            <a:r>
              <a:rPr lang="en-US" sz="2800" i="1" dirty="0" err="1">
                <a:latin typeface="SutonnyMJ"/>
              </a:rPr>
              <a:t>nq</a:t>
            </a:r>
            <a:r>
              <a:rPr lang="en-US" sz="2800" i="1" dirty="0">
                <a:latin typeface="SutonnyMJ"/>
              </a:rPr>
              <a:t> </a:t>
            </a:r>
            <a:r>
              <a:rPr lang="en-US" sz="2800" i="1" dirty="0" err="1">
                <a:latin typeface="SutonnyMJ"/>
              </a:rPr>
              <a:t>Zv</a:t>
            </a:r>
            <a:r>
              <a:rPr lang="en-US" sz="2800" i="1" dirty="0">
                <a:latin typeface="SutonnyMJ"/>
              </a:rPr>
              <a:t> </a:t>
            </a:r>
            <a:r>
              <a:rPr lang="en-US" sz="2800" i="1" dirty="0" err="1">
                <a:latin typeface="SutonnyMJ"/>
              </a:rPr>
              <a:t>GKwU</a:t>
            </a:r>
            <a:r>
              <a:rPr lang="en-US" sz="2800" i="1" dirty="0">
                <a:latin typeface="SutonnyMJ"/>
              </a:rPr>
              <a:t> </a:t>
            </a:r>
            <a:r>
              <a:rPr lang="en-US" sz="2800" i="1" dirty="0" err="1">
                <a:latin typeface="SutonnyMJ"/>
              </a:rPr>
              <a:t>AcÖZ¨veZ©x</a:t>
            </a:r>
            <a:r>
              <a:rPr lang="en-US" sz="2800" i="1" dirty="0">
                <a:latin typeface="SutonnyMJ"/>
              </a:rPr>
              <a:t> </a:t>
            </a:r>
            <a:r>
              <a:rPr lang="en-US" sz="2800" i="1" dirty="0" err="1" smtClean="0">
                <a:latin typeface="SutonnyMJ"/>
              </a:rPr>
              <a:t>cÖwµqv</a:t>
            </a:r>
            <a:r>
              <a:rPr lang="en-US" sz="2800" i="1" dirty="0">
                <a:latin typeface="SutonnyMJ"/>
              </a:rPr>
              <a:t>| </a:t>
            </a:r>
            <a:r>
              <a:rPr lang="en-US" sz="2800" i="1" dirty="0" err="1">
                <a:latin typeface="SutonnyMJ"/>
              </a:rPr>
              <a:t>KviY</a:t>
            </a:r>
            <a:r>
              <a:rPr lang="en-US" sz="2800" i="1" dirty="0">
                <a:latin typeface="SutonnyMJ"/>
              </a:rPr>
              <a:t> </a:t>
            </a:r>
            <a:r>
              <a:rPr lang="en-US" sz="2800" i="1" dirty="0" err="1">
                <a:latin typeface="SutonnyMJ"/>
              </a:rPr>
              <a:t>Nl</a:t>
            </a:r>
            <a:r>
              <a:rPr lang="en-US" sz="2800" i="1" dirty="0">
                <a:latin typeface="SutonnyMJ"/>
              </a:rPr>
              <a:t>©‡Yi </a:t>
            </a:r>
            <a:r>
              <a:rPr lang="en-US" sz="2800" i="1" dirty="0" err="1">
                <a:latin typeface="SutonnyMJ"/>
              </a:rPr>
              <a:t>weiæ</a:t>
            </a:r>
            <a:r>
              <a:rPr lang="en-US" sz="2800" i="1" dirty="0">
                <a:latin typeface="SutonnyMJ"/>
              </a:rPr>
              <a:t>‡× †</a:t>
            </a:r>
            <a:r>
              <a:rPr lang="en-US" sz="2800" i="1" dirty="0" smtClean="0">
                <a:latin typeface="SutonnyMJ"/>
              </a:rPr>
              <a:t>h </a:t>
            </a:r>
            <a:r>
              <a:rPr lang="en-US" sz="2800" i="1" dirty="0" err="1" smtClean="0">
                <a:latin typeface="SutonnyMJ"/>
              </a:rPr>
              <a:t>KvR</a:t>
            </a:r>
            <a:r>
              <a:rPr lang="en-US" sz="2800" i="1" dirty="0" smtClean="0">
                <a:latin typeface="SutonnyMJ"/>
              </a:rPr>
              <a:t> </a:t>
            </a:r>
            <a:r>
              <a:rPr lang="en-US" sz="2800" i="1" dirty="0" err="1">
                <a:latin typeface="SutonnyMJ"/>
              </a:rPr>
              <a:t>nq</a:t>
            </a:r>
            <a:r>
              <a:rPr lang="en-US" sz="2800" i="1" dirty="0">
                <a:latin typeface="SutonnyMJ"/>
              </a:rPr>
              <a:t> </a:t>
            </a:r>
            <a:r>
              <a:rPr lang="en-US" sz="2800" i="1" dirty="0" err="1">
                <a:latin typeface="SutonnyMJ"/>
              </a:rPr>
              <a:t>ZvB</a:t>
            </a:r>
            <a:r>
              <a:rPr lang="en-US" sz="2800" i="1" dirty="0">
                <a:latin typeface="SutonnyMJ"/>
              </a:rPr>
              <a:t> </a:t>
            </a:r>
            <a:r>
              <a:rPr lang="en-US" sz="2800" i="1" dirty="0" err="1">
                <a:latin typeface="SutonnyMJ"/>
              </a:rPr>
              <a:t>Zv‡c</a:t>
            </a:r>
            <a:r>
              <a:rPr lang="en-US" sz="2800" i="1" dirty="0">
                <a:latin typeface="SutonnyMJ"/>
              </a:rPr>
              <a:t> </a:t>
            </a:r>
            <a:r>
              <a:rPr lang="en-US" sz="2800" i="1" dirty="0" err="1">
                <a:latin typeface="SutonnyMJ"/>
              </a:rPr>
              <a:t>iƒcvšÍwiZ</a:t>
            </a:r>
            <a:r>
              <a:rPr lang="en-US" sz="2800" i="1" dirty="0">
                <a:latin typeface="SutonnyMJ"/>
              </a:rPr>
              <a:t> </a:t>
            </a:r>
            <a:r>
              <a:rPr lang="en-US" sz="2800" i="1" dirty="0" err="1">
                <a:latin typeface="SutonnyMJ"/>
              </a:rPr>
              <a:t>nq</a:t>
            </a:r>
            <a:r>
              <a:rPr lang="en-US" sz="2800" i="1" dirty="0">
                <a:latin typeface="SutonnyMJ"/>
              </a:rPr>
              <a:t> </a:t>
            </a:r>
            <a:r>
              <a:rPr lang="en-US" sz="2800" i="1" dirty="0" err="1">
                <a:latin typeface="SutonnyMJ"/>
              </a:rPr>
              <a:t>Ges</a:t>
            </a:r>
            <a:r>
              <a:rPr lang="en-US" sz="2800" i="1" dirty="0">
                <a:latin typeface="SutonnyMJ"/>
              </a:rPr>
              <a:t> G </a:t>
            </a:r>
            <a:r>
              <a:rPr lang="en-US" sz="2800" i="1" dirty="0" err="1">
                <a:latin typeface="SutonnyMJ"/>
              </a:rPr>
              <a:t>Drcvw`Z</a:t>
            </a:r>
            <a:r>
              <a:rPr lang="en-US" sz="2800" i="1" dirty="0">
                <a:latin typeface="SutonnyMJ"/>
              </a:rPr>
              <a:t> </a:t>
            </a:r>
            <a:r>
              <a:rPr lang="en-US" sz="2800" i="1" dirty="0" err="1">
                <a:latin typeface="SutonnyMJ"/>
              </a:rPr>
              <a:t>Zvc‡K</a:t>
            </a:r>
            <a:r>
              <a:rPr lang="en-US" sz="2800" i="1" dirty="0">
                <a:latin typeface="SutonnyMJ"/>
              </a:rPr>
              <a:t> †</a:t>
            </a:r>
            <a:r>
              <a:rPr lang="en-US" sz="2800" i="1" dirty="0" err="1">
                <a:latin typeface="SutonnyMJ"/>
              </a:rPr>
              <a:t>Kv‡bv</a:t>
            </a:r>
            <a:r>
              <a:rPr lang="en-US" sz="2800" i="1" dirty="0">
                <a:latin typeface="SutonnyMJ"/>
              </a:rPr>
              <a:t> </a:t>
            </a:r>
            <a:r>
              <a:rPr lang="en-US" sz="2800" i="1" dirty="0" err="1">
                <a:latin typeface="SutonnyMJ"/>
              </a:rPr>
              <a:t>cÖKv‡iB</a:t>
            </a:r>
            <a:r>
              <a:rPr lang="en-US" sz="2800" i="1" dirty="0">
                <a:latin typeface="SutonnyMJ"/>
              </a:rPr>
              <a:t> </a:t>
            </a:r>
            <a:r>
              <a:rPr lang="en-US" sz="2800" i="1" dirty="0" err="1">
                <a:latin typeface="SutonnyMJ"/>
              </a:rPr>
              <a:t>Kv‡R</a:t>
            </a:r>
            <a:r>
              <a:rPr lang="en-US" sz="2800" i="1" dirty="0">
                <a:latin typeface="SutonnyMJ"/>
              </a:rPr>
              <a:t> </a:t>
            </a:r>
            <a:r>
              <a:rPr lang="en-US" sz="2800" i="1" dirty="0" err="1">
                <a:latin typeface="SutonnyMJ"/>
              </a:rPr>
              <a:t>iƒcvšÍwiZ</a:t>
            </a:r>
            <a:r>
              <a:rPr lang="en-US" sz="2800" i="1" dirty="0">
                <a:latin typeface="SutonnyMJ"/>
              </a:rPr>
              <a:t> </a:t>
            </a:r>
            <a:r>
              <a:rPr lang="en-US" sz="2800" i="1" dirty="0" err="1">
                <a:latin typeface="SutonnyMJ"/>
              </a:rPr>
              <a:t>Kiv</a:t>
            </a:r>
            <a:r>
              <a:rPr lang="en-US" sz="2800" i="1" dirty="0">
                <a:latin typeface="SutonnyMJ"/>
              </a:rPr>
              <a:t> </a:t>
            </a:r>
            <a:r>
              <a:rPr lang="en-US" sz="2800" i="1" dirty="0" err="1">
                <a:latin typeface="SutonnyMJ"/>
              </a:rPr>
              <a:t>hvq</a:t>
            </a:r>
            <a:r>
              <a:rPr lang="en-US" sz="2800" i="1" dirty="0">
                <a:latin typeface="SutonnyMJ"/>
              </a:rPr>
              <a:t> </a:t>
            </a:r>
            <a:r>
              <a:rPr lang="en-US" sz="2800" i="1" dirty="0" err="1">
                <a:latin typeface="SutonnyMJ"/>
              </a:rPr>
              <a:t>bv</a:t>
            </a:r>
            <a:r>
              <a:rPr lang="en-US" sz="2800" i="1" dirty="0">
                <a:latin typeface="SutonnyMJ"/>
              </a:rPr>
              <a:t>|</a:t>
            </a:r>
            <a:endParaRPr lang="en-US" sz="2800" dirty="0"/>
          </a:p>
        </p:txBody>
      </p:sp>
    </p:spTree>
    <p:extLst>
      <p:ext uri="{BB962C8B-B14F-4D97-AF65-F5344CB8AC3E}">
        <p14:creationId xmlns:p14="http://schemas.microsoft.com/office/powerpoint/2010/main" val="133939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wo-stroke-engine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04800"/>
            <a:ext cx="3890940" cy="35746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4038600"/>
            <a:ext cx="9144000" cy="2590800"/>
            <a:chOff x="0" y="4038600"/>
            <a:chExt cx="9144000" cy="2590800"/>
          </a:xfrm>
        </p:grpSpPr>
        <p:pic>
          <p:nvPicPr>
            <p:cNvPr id="7" name="Picture 2" descr="Fire GIF - Fire - Discover &amp; Share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043082"/>
              <a:ext cx="6858000" cy="1752601"/>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0" y="4038600"/>
              <a:ext cx="9144000" cy="2590800"/>
            </a:xfrm>
            <a:custGeom>
              <a:avLst/>
              <a:gdLst/>
              <a:ahLst/>
              <a:cxnLst/>
              <a:rect l="l" t="t" r="r" b="b"/>
              <a:pathLst>
                <a:path w="9144000" h="2590800">
                  <a:moveTo>
                    <a:pt x="5782441" y="1116868"/>
                  </a:moveTo>
                  <a:cubicBezTo>
                    <a:pt x="5783261" y="1135552"/>
                    <a:pt x="5790116" y="1160659"/>
                    <a:pt x="5803006" y="1192188"/>
                  </a:cubicBezTo>
                  <a:cubicBezTo>
                    <a:pt x="5809451" y="1207953"/>
                    <a:pt x="5816773" y="1223276"/>
                    <a:pt x="5824971" y="1238155"/>
                  </a:cubicBezTo>
                  <a:lnTo>
                    <a:pt x="5849287" y="1276837"/>
                  </a:lnTo>
                  <a:lnTo>
                    <a:pt x="5816377" y="1255154"/>
                  </a:lnTo>
                  <a:cubicBezTo>
                    <a:pt x="5786389" y="1286710"/>
                    <a:pt x="5758613" y="1309142"/>
                    <a:pt x="5733047" y="1322451"/>
                  </a:cubicBezTo>
                  <a:cubicBezTo>
                    <a:pt x="5707481" y="1335760"/>
                    <a:pt x="5684269" y="1342415"/>
                    <a:pt x="5663410" y="1342415"/>
                  </a:cubicBezTo>
                  <a:cubicBezTo>
                    <a:pt x="5652392" y="1342415"/>
                    <a:pt x="5643834" y="1340636"/>
                    <a:pt x="5637737" y="1337080"/>
                  </a:cubicBezTo>
                  <a:cubicBezTo>
                    <a:pt x="5631639" y="1333523"/>
                    <a:pt x="5628591" y="1327510"/>
                    <a:pt x="5628591" y="1319042"/>
                  </a:cubicBezTo>
                  <a:cubicBezTo>
                    <a:pt x="5628591" y="1305225"/>
                    <a:pt x="5640442" y="1285275"/>
                    <a:pt x="5664145" y="1259192"/>
                  </a:cubicBezTo>
                  <a:cubicBezTo>
                    <a:pt x="5687848" y="1233109"/>
                    <a:pt x="5715941" y="1204272"/>
                    <a:pt x="5748424" y="1172680"/>
                  </a:cubicBezTo>
                  <a:close/>
                  <a:moveTo>
                    <a:pt x="4461293" y="1044610"/>
                  </a:moveTo>
                  <a:lnTo>
                    <a:pt x="4469892" y="1044610"/>
                  </a:lnTo>
                  <a:lnTo>
                    <a:pt x="4469768" y="1046280"/>
                  </a:lnTo>
                  <a:lnTo>
                    <a:pt x="4466217" y="1046084"/>
                  </a:lnTo>
                  <a:cubicBezTo>
                    <a:pt x="4465462" y="1045943"/>
                    <a:pt x="4465224" y="1045733"/>
                    <a:pt x="4465505" y="1045452"/>
                  </a:cubicBezTo>
                  <a:cubicBezTo>
                    <a:pt x="4466067" y="1044890"/>
                    <a:pt x="4464663" y="1044610"/>
                    <a:pt x="4461293" y="1044610"/>
                  </a:cubicBezTo>
                  <a:close/>
                  <a:moveTo>
                    <a:pt x="4470038" y="1042657"/>
                  </a:moveTo>
                  <a:lnTo>
                    <a:pt x="4470038" y="1044610"/>
                  </a:lnTo>
                  <a:lnTo>
                    <a:pt x="4469892" y="1044610"/>
                  </a:lnTo>
                  <a:close/>
                  <a:moveTo>
                    <a:pt x="3108281" y="933361"/>
                  </a:moveTo>
                  <a:cubicBezTo>
                    <a:pt x="3167061" y="933361"/>
                    <a:pt x="3217845" y="946768"/>
                    <a:pt x="3260633" y="973581"/>
                  </a:cubicBezTo>
                  <a:lnTo>
                    <a:pt x="3129247" y="1105636"/>
                  </a:lnTo>
                  <a:cubicBezTo>
                    <a:pt x="3122418" y="1079090"/>
                    <a:pt x="3105842" y="1056862"/>
                    <a:pt x="3079519" y="1038954"/>
                  </a:cubicBezTo>
                  <a:cubicBezTo>
                    <a:pt x="3053195" y="1021045"/>
                    <a:pt x="3025299" y="1012091"/>
                    <a:pt x="2995828" y="1012091"/>
                  </a:cubicBezTo>
                  <a:cubicBezTo>
                    <a:pt x="2978570" y="1012091"/>
                    <a:pt x="2960929" y="1014801"/>
                    <a:pt x="2942905" y="1020220"/>
                  </a:cubicBezTo>
                  <a:lnTo>
                    <a:pt x="2932246" y="1023964"/>
                  </a:lnTo>
                  <a:lnTo>
                    <a:pt x="2941182" y="1013416"/>
                  </a:lnTo>
                  <a:cubicBezTo>
                    <a:pt x="2960816" y="992400"/>
                    <a:pt x="2982905" y="974959"/>
                    <a:pt x="3007448" y="961093"/>
                  </a:cubicBezTo>
                  <a:cubicBezTo>
                    <a:pt x="3040172" y="942605"/>
                    <a:pt x="3073783" y="933361"/>
                    <a:pt x="3108281" y="933361"/>
                  </a:cubicBezTo>
                  <a:close/>
                  <a:moveTo>
                    <a:pt x="6006998" y="921380"/>
                  </a:moveTo>
                  <a:cubicBezTo>
                    <a:pt x="6031048" y="921380"/>
                    <a:pt x="6049015" y="927348"/>
                    <a:pt x="6060897" y="939284"/>
                  </a:cubicBezTo>
                  <a:cubicBezTo>
                    <a:pt x="6072780" y="951220"/>
                    <a:pt x="6078721" y="963125"/>
                    <a:pt x="6078721" y="974999"/>
                  </a:cubicBezTo>
                  <a:cubicBezTo>
                    <a:pt x="6078721" y="992132"/>
                    <a:pt x="6075664" y="1004362"/>
                    <a:pt x="6069549" y="1011690"/>
                  </a:cubicBezTo>
                  <a:cubicBezTo>
                    <a:pt x="6051239" y="998265"/>
                    <a:pt x="6031485" y="991552"/>
                    <a:pt x="6010287" y="991552"/>
                  </a:cubicBezTo>
                  <a:cubicBezTo>
                    <a:pt x="5982689" y="991552"/>
                    <a:pt x="5959240" y="1002864"/>
                    <a:pt x="5939941" y="1025489"/>
                  </a:cubicBezTo>
                  <a:cubicBezTo>
                    <a:pt x="5920641" y="1048113"/>
                    <a:pt x="5910992" y="1071004"/>
                    <a:pt x="5910992" y="1094164"/>
                  </a:cubicBezTo>
                  <a:cubicBezTo>
                    <a:pt x="5910992" y="1124383"/>
                    <a:pt x="5921470" y="1147925"/>
                    <a:pt x="5942428" y="1164791"/>
                  </a:cubicBezTo>
                  <a:cubicBezTo>
                    <a:pt x="5963385" y="1181656"/>
                    <a:pt x="5987155" y="1190089"/>
                    <a:pt x="6013737" y="1190089"/>
                  </a:cubicBezTo>
                  <a:cubicBezTo>
                    <a:pt x="6021296" y="1190089"/>
                    <a:pt x="6030785" y="1188748"/>
                    <a:pt x="6042204" y="1186064"/>
                  </a:cubicBezTo>
                  <a:cubicBezTo>
                    <a:pt x="6053623" y="1183381"/>
                    <a:pt x="6061347" y="1179686"/>
                    <a:pt x="6065377" y="1174980"/>
                  </a:cubicBezTo>
                  <a:cubicBezTo>
                    <a:pt x="6081119" y="1183466"/>
                    <a:pt x="6088991" y="1196267"/>
                    <a:pt x="6088991" y="1213382"/>
                  </a:cubicBezTo>
                  <a:cubicBezTo>
                    <a:pt x="6088991" y="1224988"/>
                    <a:pt x="6083539" y="1235418"/>
                    <a:pt x="6072637" y="1244671"/>
                  </a:cubicBezTo>
                  <a:cubicBezTo>
                    <a:pt x="6061735" y="1253924"/>
                    <a:pt x="6044927" y="1258550"/>
                    <a:pt x="6022214" y="1258550"/>
                  </a:cubicBezTo>
                  <a:cubicBezTo>
                    <a:pt x="5998556" y="1258550"/>
                    <a:pt x="5977478" y="1253429"/>
                    <a:pt x="5958982" y="1243186"/>
                  </a:cubicBezTo>
                  <a:cubicBezTo>
                    <a:pt x="5940484" y="1232944"/>
                    <a:pt x="5924622" y="1219412"/>
                    <a:pt x="5911393" y="1202591"/>
                  </a:cubicBezTo>
                  <a:cubicBezTo>
                    <a:pt x="5898164" y="1185770"/>
                    <a:pt x="5887944" y="1167041"/>
                    <a:pt x="5880733" y="1146405"/>
                  </a:cubicBezTo>
                  <a:cubicBezTo>
                    <a:pt x="5873521" y="1125769"/>
                    <a:pt x="5869916" y="1106117"/>
                    <a:pt x="5869916" y="1087451"/>
                  </a:cubicBezTo>
                  <a:cubicBezTo>
                    <a:pt x="5869916" y="1062634"/>
                    <a:pt x="5874257" y="1039734"/>
                    <a:pt x="5882939" y="1018750"/>
                  </a:cubicBezTo>
                  <a:cubicBezTo>
                    <a:pt x="5891621" y="997766"/>
                    <a:pt x="5902804" y="980160"/>
                    <a:pt x="5916488" y="965933"/>
                  </a:cubicBezTo>
                  <a:cubicBezTo>
                    <a:pt x="5930171" y="951706"/>
                    <a:pt x="5944977" y="940724"/>
                    <a:pt x="5960907" y="932986"/>
                  </a:cubicBezTo>
                  <a:cubicBezTo>
                    <a:pt x="5976837" y="925249"/>
                    <a:pt x="5992200" y="921380"/>
                    <a:pt x="6006998" y="921380"/>
                  </a:cubicBezTo>
                  <a:close/>
                  <a:moveTo>
                    <a:pt x="4402781" y="919668"/>
                  </a:moveTo>
                  <a:lnTo>
                    <a:pt x="4378739" y="926408"/>
                  </a:lnTo>
                  <a:cubicBezTo>
                    <a:pt x="4355937" y="931560"/>
                    <a:pt x="4332786" y="940019"/>
                    <a:pt x="4309289" y="951786"/>
                  </a:cubicBezTo>
                  <a:cubicBezTo>
                    <a:pt x="4285791" y="963553"/>
                    <a:pt x="4263853" y="978137"/>
                    <a:pt x="4243475" y="995537"/>
                  </a:cubicBezTo>
                  <a:cubicBezTo>
                    <a:pt x="4223097" y="1012937"/>
                    <a:pt x="4205844" y="1033026"/>
                    <a:pt x="4191715" y="1055801"/>
                  </a:cubicBezTo>
                  <a:cubicBezTo>
                    <a:pt x="4177586" y="1078577"/>
                    <a:pt x="4170521" y="1103399"/>
                    <a:pt x="4170521" y="1130266"/>
                  </a:cubicBezTo>
                  <a:cubicBezTo>
                    <a:pt x="4170521" y="1163373"/>
                    <a:pt x="4183144" y="1191604"/>
                    <a:pt x="4208389" y="1214960"/>
                  </a:cubicBezTo>
                  <a:cubicBezTo>
                    <a:pt x="4233634" y="1238315"/>
                    <a:pt x="4264771" y="1249992"/>
                    <a:pt x="4301801" y="1249992"/>
                  </a:cubicBezTo>
                  <a:cubicBezTo>
                    <a:pt x="4322731" y="1249992"/>
                    <a:pt x="4343376" y="1245205"/>
                    <a:pt x="4363736" y="1235632"/>
                  </a:cubicBezTo>
                  <a:cubicBezTo>
                    <a:pt x="4384096" y="1226058"/>
                    <a:pt x="4402375" y="1212210"/>
                    <a:pt x="4418572" y="1194087"/>
                  </a:cubicBezTo>
                  <a:cubicBezTo>
                    <a:pt x="4434769" y="1175965"/>
                    <a:pt x="4447396" y="1154201"/>
                    <a:pt x="4456453" y="1128795"/>
                  </a:cubicBezTo>
                  <a:cubicBezTo>
                    <a:pt x="4460981" y="1116092"/>
                    <a:pt x="4464378" y="1102563"/>
                    <a:pt x="4466642" y="1088207"/>
                  </a:cubicBezTo>
                  <a:lnTo>
                    <a:pt x="4469768" y="1046280"/>
                  </a:lnTo>
                  <a:lnTo>
                    <a:pt x="4470038" y="1046294"/>
                  </a:lnTo>
                  <a:lnTo>
                    <a:pt x="4470038" y="1044610"/>
                  </a:lnTo>
                  <a:lnTo>
                    <a:pt x="4474745" y="1044610"/>
                  </a:lnTo>
                  <a:cubicBezTo>
                    <a:pt x="4521919" y="1044610"/>
                    <a:pt x="4557459" y="1054812"/>
                    <a:pt x="4581367" y="1075216"/>
                  </a:cubicBezTo>
                  <a:cubicBezTo>
                    <a:pt x="4605275" y="1095621"/>
                    <a:pt x="4617229" y="1125435"/>
                    <a:pt x="4617229" y="1164657"/>
                  </a:cubicBezTo>
                  <a:cubicBezTo>
                    <a:pt x="4617229" y="1184286"/>
                    <a:pt x="4611520" y="1206522"/>
                    <a:pt x="4600100" y="1231366"/>
                  </a:cubicBezTo>
                  <a:cubicBezTo>
                    <a:pt x="4588681" y="1256210"/>
                    <a:pt x="4571268" y="1279525"/>
                    <a:pt x="4547859" y="1301311"/>
                  </a:cubicBezTo>
                  <a:cubicBezTo>
                    <a:pt x="4524450" y="1323098"/>
                    <a:pt x="4494213" y="1341385"/>
                    <a:pt x="4457148" y="1356174"/>
                  </a:cubicBezTo>
                  <a:cubicBezTo>
                    <a:pt x="4420083" y="1370962"/>
                    <a:pt x="4375753" y="1378357"/>
                    <a:pt x="4324157" y="1378357"/>
                  </a:cubicBezTo>
                  <a:cubicBezTo>
                    <a:pt x="4273382" y="1378357"/>
                    <a:pt x="4202844" y="1366617"/>
                    <a:pt x="4112544" y="1343137"/>
                  </a:cubicBezTo>
                  <a:lnTo>
                    <a:pt x="4250642" y="1565982"/>
                  </a:lnTo>
                  <a:cubicBezTo>
                    <a:pt x="4297673" y="1569619"/>
                    <a:pt x="4342646" y="1580731"/>
                    <a:pt x="4385558" y="1599317"/>
                  </a:cubicBezTo>
                  <a:cubicBezTo>
                    <a:pt x="4428471" y="1617903"/>
                    <a:pt x="4472146" y="1641512"/>
                    <a:pt x="4516583" y="1670145"/>
                  </a:cubicBezTo>
                  <a:cubicBezTo>
                    <a:pt x="4561021" y="1698777"/>
                    <a:pt x="4605578" y="1731875"/>
                    <a:pt x="4650256" y="1769440"/>
                  </a:cubicBezTo>
                  <a:cubicBezTo>
                    <a:pt x="4694934" y="1807004"/>
                    <a:pt x="4749524" y="1847225"/>
                    <a:pt x="4814028" y="1890102"/>
                  </a:cubicBezTo>
                  <a:lnTo>
                    <a:pt x="4814028" y="1789523"/>
                  </a:lnTo>
                  <a:cubicBezTo>
                    <a:pt x="4762076" y="1736145"/>
                    <a:pt x="4708898" y="1685793"/>
                    <a:pt x="4654495" y="1638468"/>
                  </a:cubicBezTo>
                  <a:cubicBezTo>
                    <a:pt x="4600091" y="1591143"/>
                    <a:pt x="4537483" y="1548493"/>
                    <a:pt x="4466668" y="1510518"/>
                  </a:cubicBezTo>
                  <a:cubicBezTo>
                    <a:pt x="4560374" y="1487181"/>
                    <a:pt x="4630003" y="1446626"/>
                    <a:pt x="4675555" y="1388853"/>
                  </a:cubicBezTo>
                  <a:cubicBezTo>
                    <a:pt x="4721106" y="1331080"/>
                    <a:pt x="4743882" y="1269122"/>
                    <a:pt x="4743882" y="1202979"/>
                  </a:cubicBezTo>
                  <a:cubicBezTo>
                    <a:pt x="4743882" y="1167768"/>
                    <a:pt x="4736385" y="1132820"/>
                    <a:pt x="4721391" y="1098135"/>
                  </a:cubicBezTo>
                  <a:cubicBezTo>
                    <a:pt x="4706398" y="1063450"/>
                    <a:pt x="4685218" y="1033057"/>
                    <a:pt x="4657851" y="1006956"/>
                  </a:cubicBezTo>
                  <a:cubicBezTo>
                    <a:pt x="4630484" y="980855"/>
                    <a:pt x="4597123" y="959782"/>
                    <a:pt x="4557767" y="943737"/>
                  </a:cubicBezTo>
                  <a:cubicBezTo>
                    <a:pt x="4518411" y="927691"/>
                    <a:pt x="4475083" y="919668"/>
                    <a:pt x="4427785" y="919668"/>
                  </a:cubicBezTo>
                  <a:close/>
                  <a:moveTo>
                    <a:pt x="6223298" y="787881"/>
                  </a:moveTo>
                  <a:lnTo>
                    <a:pt x="6286598" y="902553"/>
                  </a:lnTo>
                  <a:lnTo>
                    <a:pt x="6835810" y="902553"/>
                  </a:lnTo>
                  <a:lnTo>
                    <a:pt x="6835810" y="1349689"/>
                  </a:lnTo>
                  <a:cubicBezTo>
                    <a:pt x="6836238" y="1313230"/>
                    <a:pt x="6822296" y="1280283"/>
                    <a:pt x="6793984" y="1250848"/>
                  </a:cubicBezTo>
                  <a:cubicBezTo>
                    <a:pt x="6765673" y="1221414"/>
                    <a:pt x="6736470" y="1197559"/>
                    <a:pt x="6706376" y="1179285"/>
                  </a:cubicBezTo>
                  <a:cubicBezTo>
                    <a:pt x="6676282" y="1161011"/>
                    <a:pt x="6646549" y="1147689"/>
                    <a:pt x="6617176" y="1139318"/>
                  </a:cubicBezTo>
                  <a:cubicBezTo>
                    <a:pt x="6587804" y="1130948"/>
                    <a:pt x="6561200" y="1126763"/>
                    <a:pt x="6537363" y="1126763"/>
                  </a:cubicBezTo>
                  <a:cubicBezTo>
                    <a:pt x="6507822" y="1126763"/>
                    <a:pt x="6479876" y="1130649"/>
                    <a:pt x="6453525" y="1138422"/>
                  </a:cubicBezTo>
                  <a:cubicBezTo>
                    <a:pt x="6427175" y="1146196"/>
                    <a:pt x="6403481" y="1158118"/>
                    <a:pt x="6382443" y="1174191"/>
                  </a:cubicBezTo>
                  <a:cubicBezTo>
                    <a:pt x="6361406" y="1190263"/>
                    <a:pt x="6344705" y="1210333"/>
                    <a:pt x="6332341" y="1234402"/>
                  </a:cubicBezTo>
                  <a:cubicBezTo>
                    <a:pt x="6319977" y="1258470"/>
                    <a:pt x="6313795" y="1285845"/>
                    <a:pt x="6313795" y="1316528"/>
                  </a:cubicBezTo>
                  <a:cubicBezTo>
                    <a:pt x="6313795" y="1338813"/>
                    <a:pt x="6317522" y="1359873"/>
                    <a:pt x="6324973" y="1379707"/>
                  </a:cubicBezTo>
                  <a:cubicBezTo>
                    <a:pt x="6332426" y="1399541"/>
                    <a:pt x="6343372" y="1417606"/>
                    <a:pt x="6357813" y="1433901"/>
                  </a:cubicBezTo>
                  <a:cubicBezTo>
                    <a:pt x="6372254" y="1450196"/>
                    <a:pt x="6389717" y="1462983"/>
                    <a:pt x="6410202" y="1472263"/>
                  </a:cubicBezTo>
                  <a:cubicBezTo>
                    <a:pt x="6430687" y="1481543"/>
                    <a:pt x="6453561" y="1486183"/>
                    <a:pt x="6478823" y="1486183"/>
                  </a:cubicBezTo>
                  <a:cubicBezTo>
                    <a:pt x="6496099" y="1486183"/>
                    <a:pt x="6513714" y="1482670"/>
                    <a:pt x="6531667" y="1475646"/>
                  </a:cubicBezTo>
                  <a:cubicBezTo>
                    <a:pt x="6549620" y="1468622"/>
                    <a:pt x="6566022" y="1458620"/>
                    <a:pt x="6580873" y="1445641"/>
                  </a:cubicBezTo>
                  <a:cubicBezTo>
                    <a:pt x="6595724" y="1432662"/>
                    <a:pt x="6607981" y="1416857"/>
                    <a:pt x="6617644" y="1398226"/>
                  </a:cubicBezTo>
                  <a:cubicBezTo>
                    <a:pt x="6627307" y="1379596"/>
                    <a:pt x="6632138" y="1359628"/>
                    <a:pt x="6632138" y="1338323"/>
                  </a:cubicBezTo>
                  <a:cubicBezTo>
                    <a:pt x="6632138" y="1326325"/>
                    <a:pt x="6630570" y="1313747"/>
                    <a:pt x="6627432" y="1300589"/>
                  </a:cubicBezTo>
                  <a:cubicBezTo>
                    <a:pt x="6625863" y="1294011"/>
                    <a:pt x="6623791" y="1289146"/>
                    <a:pt x="6621214" y="1285995"/>
                  </a:cubicBezTo>
                  <a:lnTo>
                    <a:pt x="6618536" y="1283821"/>
                  </a:lnTo>
                  <a:lnTo>
                    <a:pt x="6627500" y="1286744"/>
                  </a:lnTo>
                  <a:cubicBezTo>
                    <a:pt x="6644363" y="1293793"/>
                    <a:pt x="6665239" y="1306800"/>
                    <a:pt x="6690130" y="1325767"/>
                  </a:cubicBezTo>
                  <a:cubicBezTo>
                    <a:pt x="6723317" y="1351057"/>
                    <a:pt x="6753750" y="1383768"/>
                    <a:pt x="6781429" y="1423899"/>
                  </a:cubicBezTo>
                  <a:cubicBezTo>
                    <a:pt x="6809107" y="1464031"/>
                    <a:pt x="6831366" y="1509065"/>
                    <a:pt x="6848205" y="1559003"/>
                  </a:cubicBezTo>
                  <a:cubicBezTo>
                    <a:pt x="6865044" y="1608940"/>
                    <a:pt x="6873463" y="1662354"/>
                    <a:pt x="6873463" y="1719244"/>
                  </a:cubicBezTo>
                  <a:lnTo>
                    <a:pt x="6960751" y="1775430"/>
                  </a:lnTo>
                  <a:lnTo>
                    <a:pt x="6960751" y="902553"/>
                  </a:lnTo>
                  <a:lnTo>
                    <a:pt x="7100053" y="902553"/>
                  </a:lnTo>
                  <a:lnTo>
                    <a:pt x="7032207" y="787881"/>
                  </a:lnTo>
                  <a:close/>
                  <a:moveTo>
                    <a:pt x="5621531" y="787881"/>
                  </a:moveTo>
                  <a:cubicBezTo>
                    <a:pt x="5593932" y="787881"/>
                    <a:pt x="5565349" y="793203"/>
                    <a:pt x="5535781" y="803846"/>
                  </a:cubicBezTo>
                  <a:cubicBezTo>
                    <a:pt x="5506212" y="814490"/>
                    <a:pt x="5478659" y="828726"/>
                    <a:pt x="5453119" y="846554"/>
                  </a:cubicBezTo>
                  <a:cubicBezTo>
                    <a:pt x="5427580" y="864383"/>
                    <a:pt x="5406226" y="885870"/>
                    <a:pt x="5389058" y="911017"/>
                  </a:cubicBezTo>
                  <a:cubicBezTo>
                    <a:pt x="5371889" y="936164"/>
                    <a:pt x="5363304" y="963348"/>
                    <a:pt x="5363304" y="992569"/>
                  </a:cubicBezTo>
                  <a:cubicBezTo>
                    <a:pt x="5363304" y="1036712"/>
                    <a:pt x="5376720" y="1071254"/>
                    <a:pt x="5403552" y="1096196"/>
                  </a:cubicBezTo>
                  <a:cubicBezTo>
                    <a:pt x="5430384" y="1121138"/>
                    <a:pt x="5462270" y="1133609"/>
                    <a:pt x="5499210" y="1133609"/>
                  </a:cubicBezTo>
                  <a:cubicBezTo>
                    <a:pt x="5516575" y="1133609"/>
                    <a:pt x="5532857" y="1130302"/>
                    <a:pt x="5548055" y="1123687"/>
                  </a:cubicBezTo>
                  <a:cubicBezTo>
                    <a:pt x="5563254" y="1117073"/>
                    <a:pt x="5576028" y="1108261"/>
                    <a:pt x="5586378" y="1097252"/>
                  </a:cubicBezTo>
                  <a:cubicBezTo>
                    <a:pt x="5596727" y="1086243"/>
                    <a:pt x="5605209" y="1074459"/>
                    <a:pt x="5611823" y="1061899"/>
                  </a:cubicBezTo>
                  <a:cubicBezTo>
                    <a:pt x="5618438" y="1049339"/>
                    <a:pt x="5621745" y="1036854"/>
                    <a:pt x="5621745" y="1024446"/>
                  </a:cubicBezTo>
                  <a:cubicBezTo>
                    <a:pt x="5621745" y="997846"/>
                    <a:pt x="5613606" y="976403"/>
                    <a:pt x="5597329" y="960117"/>
                  </a:cubicBezTo>
                  <a:cubicBezTo>
                    <a:pt x="5581051" y="943830"/>
                    <a:pt x="5564658" y="934368"/>
                    <a:pt x="5548149" y="931729"/>
                  </a:cubicBezTo>
                  <a:cubicBezTo>
                    <a:pt x="5560397" y="921389"/>
                    <a:pt x="5574856" y="911659"/>
                    <a:pt x="5591526" y="902540"/>
                  </a:cubicBezTo>
                  <a:cubicBezTo>
                    <a:pt x="5608195" y="893421"/>
                    <a:pt x="5624749" y="888861"/>
                    <a:pt x="5641186" y="888861"/>
                  </a:cubicBezTo>
                  <a:cubicBezTo>
                    <a:pt x="5655752" y="888861"/>
                    <a:pt x="5667644" y="891513"/>
                    <a:pt x="5676861" y="896817"/>
                  </a:cubicBezTo>
                  <a:cubicBezTo>
                    <a:pt x="5686078" y="902121"/>
                    <a:pt x="5693678" y="908940"/>
                    <a:pt x="5699659" y="917275"/>
                  </a:cubicBezTo>
                  <a:cubicBezTo>
                    <a:pt x="5705640" y="925610"/>
                    <a:pt x="5709839" y="934649"/>
                    <a:pt x="5712255" y="944392"/>
                  </a:cubicBezTo>
                  <a:cubicBezTo>
                    <a:pt x="5714671" y="954135"/>
                    <a:pt x="5715878" y="961859"/>
                    <a:pt x="5715878" y="967564"/>
                  </a:cubicBezTo>
                  <a:cubicBezTo>
                    <a:pt x="5715878" y="992257"/>
                    <a:pt x="5706041" y="1015794"/>
                    <a:pt x="5686368" y="1038178"/>
                  </a:cubicBezTo>
                  <a:cubicBezTo>
                    <a:pt x="5666694" y="1060562"/>
                    <a:pt x="5644324" y="1083306"/>
                    <a:pt x="5619258" y="1106412"/>
                  </a:cubicBezTo>
                  <a:cubicBezTo>
                    <a:pt x="5588842" y="1134723"/>
                    <a:pt x="5561400" y="1163525"/>
                    <a:pt x="5536931" y="1192817"/>
                  </a:cubicBezTo>
                  <a:cubicBezTo>
                    <a:pt x="5512461" y="1222109"/>
                    <a:pt x="5500226" y="1256286"/>
                    <a:pt x="5500226" y="1295348"/>
                  </a:cubicBezTo>
                  <a:cubicBezTo>
                    <a:pt x="5500226" y="1328312"/>
                    <a:pt x="5507875" y="1355331"/>
                    <a:pt x="5523172" y="1376404"/>
                  </a:cubicBezTo>
                  <a:cubicBezTo>
                    <a:pt x="5538468" y="1397478"/>
                    <a:pt x="5556181" y="1413514"/>
                    <a:pt x="5576309" y="1424514"/>
                  </a:cubicBezTo>
                  <a:cubicBezTo>
                    <a:pt x="5596437" y="1435514"/>
                    <a:pt x="5616721" y="1443123"/>
                    <a:pt x="5637162" y="1447339"/>
                  </a:cubicBezTo>
                  <a:cubicBezTo>
                    <a:pt x="5657602" y="1451556"/>
                    <a:pt x="5674704" y="1453664"/>
                    <a:pt x="5688467" y="1453664"/>
                  </a:cubicBezTo>
                  <a:cubicBezTo>
                    <a:pt x="5712589" y="1453664"/>
                    <a:pt x="5737304" y="1450352"/>
                    <a:pt x="5762611" y="1443729"/>
                  </a:cubicBezTo>
                  <a:cubicBezTo>
                    <a:pt x="5787918" y="1437106"/>
                    <a:pt x="5810164" y="1426440"/>
                    <a:pt x="5829347" y="1411731"/>
                  </a:cubicBezTo>
                  <a:cubicBezTo>
                    <a:pt x="5829579" y="1414976"/>
                    <a:pt x="5831264" y="1421078"/>
                    <a:pt x="5834401" y="1430037"/>
                  </a:cubicBezTo>
                  <a:cubicBezTo>
                    <a:pt x="5837539" y="1438995"/>
                    <a:pt x="5839108" y="1447290"/>
                    <a:pt x="5839108" y="1454921"/>
                  </a:cubicBezTo>
                  <a:cubicBezTo>
                    <a:pt x="5839108" y="1472000"/>
                    <a:pt x="5835560" y="1486905"/>
                    <a:pt x="5828465" y="1499634"/>
                  </a:cubicBezTo>
                  <a:cubicBezTo>
                    <a:pt x="5821369" y="1512364"/>
                    <a:pt x="5811496" y="1523324"/>
                    <a:pt x="5798847" y="1532514"/>
                  </a:cubicBezTo>
                  <a:cubicBezTo>
                    <a:pt x="5786198" y="1541705"/>
                    <a:pt x="5771855" y="1548546"/>
                    <a:pt x="5755818" y="1553039"/>
                  </a:cubicBezTo>
                  <a:cubicBezTo>
                    <a:pt x="5739782" y="1557532"/>
                    <a:pt x="5722912" y="1559778"/>
                    <a:pt x="5705208" y="1559778"/>
                  </a:cubicBezTo>
                  <a:cubicBezTo>
                    <a:pt x="5659728" y="1559778"/>
                    <a:pt x="5617412" y="1550637"/>
                    <a:pt x="5578261" y="1532354"/>
                  </a:cubicBezTo>
                  <a:cubicBezTo>
                    <a:pt x="5539110" y="1514071"/>
                    <a:pt x="5504055" y="1486227"/>
                    <a:pt x="5473096" y="1448823"/>
                  </a:cubicBezTo>
                  <a:cubicBezTo>
                    <a:pt x="5442137" y="1411419"/>
                    <a:pt x="5416580" y="1363546"/>
                    <a:pt x="5396425" y="1305202"/>
                  </a:cubicBezTo>
                  <a:cubicBezTo>
                    <a:pt x="5376270" y="1246859"/>
                    <a:pt x="5363830" y="1175327"/>
                    <a:pt x="5359106" y="1090607"/>
                  </a:cubicBezTo>
                  <a:lnTo>
                    <a:pt x="5270882" y="1050841"/>
                  </a:lnTo>
                  <a:cubicBezTo>
                    <a:pt x="5270882" y="1151143"/>
                    <a:pt x="5277706" y="1234366"/>
                    <a:pt x="5291354" y="1300509"/>
                  </a:cubicBezTo>
                  <a:cubicBezTo>
                    <a:pt x="5305001" y="1366652"/>
                    <a:pt x="5323329" y="1423672"/>
                    <a:pt x="5346336" y="1471568"/>
                  </a:cubicBezTo>
                  <a:cubicBezTo>
                    <a:pt x="5369344" y="1519464"/>
                    <a:pt x="5395110" y="1559172"/>
                    <a:pt x="5423636" y="1590693"/>
                  </a:cubicBezTo>
                  <a:cubicBezTo>
                    <a:pt x="5452161" y="1622213"/>
                    <a:pt x="5480673" y="1647311"/>
                    <a:pt x="5509172" y="1665986"/>
                  </a:cubicBezTo>
                  <a:cubicBezTo>
                    <a:pt x="5537670" y="1684661"/>
                    <a:pt x="5565336" y="1697587"/>
                    <a:pt x="5592167" y="1704763"/>
                  </a:cubicBezTo>
                  <a:cubicBezTo>
                    <a:pt x="5618999" y="1711939"/>
                    <a:pt x="5642203" y="1715527"/>
                    <a:pt x="5661778" y="1715527"/>
                  </a:cubicBezTo>
                  <a:cubicBezTo>
                    <a:pt x="5705743" y="1715527"/>
                    <a:pt x="5745754" y="1709019"/>
                    <a:pt x="5781812" y="1696005"/>
                  </a:cubicBezTo>
                  <a:cubicBezTo>
                    <a:pt x="5817870" y="1682990"/>
                    <a:pt x="5848851" y="1665331"/>
                    <a:pt x="5874756" y="1643028"/>
                  </a:cubicBezTo>
                  <a:cubicBezTo>
                    <a:pt x="5900660" y="1620724"/>
                    <a:pt x="5920593" y="1594699"/>
                    <a:pt x="5934552" y="1564953"/>
                  </a:cubicBezTo>
                  <a:cubicBezTo>
                    <a:pt x="5948512" y="1535206"/>
                    <a:pt x="5955492" y="1503637"/>
                    <a:pt x="5955492" y="1470244"/>
                  </a:cubicBezTo>
                  <a:cubicBezTo>
                    <a:pt x="5955492" y="1433304"/>
                    <a:pt x="5946185" y="1396493"/>
                    <a:pt x="5927572" y="1359811"/>
                  </a:cubicBezTo>
                  <a:lnTo>
                    <a:pt x="5925580" y="1356703"/>
                  </a:lnTo>
                  <a:lnTo>
                    <a:pt x="5941846" y="1368044"/>
                  </a:lnTo>
                  <a:cubicBezTo>
                    <a:pt x="5961275" y="1380138"/>
                    <a:pt x="5979801" y="1387249"/>
                    <a:pt x="5997424" y="1389375"/>
                  </a:cubicBezTo>
                  <a:cubicBezTo>
                    <a:pt x="5985479" y="1408201"/>
                    <a:pt x="5975219" y="1437944"/>
                    <a:pt x="5966643" y="1478601"/>
                  </a:cubicBezTo>
                  <a:cubicBezTo>
                    <a:pt x="5958068" y="1519259"/>
                    <a:pt x="5953780" y="1553770"/>
                    <a:pt x="5953780" y="1582135"/>
                  </a:cubicBezTo>
                  <a:cubicBezTo>
                    <a:pt x="5953780" y="1622159"/>
                    <a:pt x="5957685" y="1665589"/>
                    <a:pt x="5965493" y="1712425"/>
                  </a:cubicBezTo>
                  <a:cubicBezTo>
                    <a:pt x="5973302" y="1759260"/>
                    <a:pt x="5984097" y="1804856"/>
                    <a:pt x="5997879" y="1849213"/>
                  </a:cubicBezTo>
                  <a:lnTo>
                    <a:pt x="6087787" y="1886679"/>
                  </a:lnTo>
                  <a:lnTo>
                    <a:pt x="6075298" y="1724058"/>
                  </a:lnTo>
                  <a:lnTo>
                    <a:pt x="6075298" y="1676590"/>
                  </a:lnTo>
                  <a:cubicBezTo>
                    <a:pt x="6075298" y="1656230"/>
                    <a:pt x="6076038" y="1636658"/>
                    <a:pt x="6077518" y="1617876"/>
                  </a:cubicBezTo>
                  <a:cubicBezTo>
                    <a:pt x="6078998" y="1599094"/>
                    <a:pt x="6082407" y="1578752"/>
                    <a:pt x="6087747" y="1556850"/>
                  </a:cubicBezTo>
                  <a:cubicBezTo>
                    <a:pt x="6093086" y="1534948"/>
                    <a:pt x="6101626" y="1511312"/>
                    <a:pt x="6113366" y="1485942"/>
                  </a:cubicBezTo>
                  <a:cubicBezTo>
                    <a:pt x="6125106" y="1460572"/>
                    <a:pt x="6141727" y="1428927"/>
                    <a:pt x="6163228" y="1391006"/>
                  </a:cubicBezTo>
                  <a:lnTo>
                    <a:pt x="6112898" y="1360680"/>
                  </a:lnTo>
                  <a:cubicBezTo>
                    <a:pt x="6131939" y="1356009"/>
                    <a:pt x="6149259" y="1340529"/>
                    <a:pt x="6164859" y="1314241"/>
                  </a:cubicBezTo>
                  <a:cubicBezTo>
                    <a:pt x="6180459" y="1287953"/>
                    <a:pt x="6188259" y="1258238"/>
                    <a:pt x="6188259" y="1225095"/>
                  </a:cubicBezTo>
                  <a:cubicBezTo>
                    <a:pt x="6188259" y="1210618"/>
                    <a:pt x="6186137" y="1196102"/>
                    <a:pt x="6181894" y="1181545"/>
                  </a:cubicBezTo>
                  <a:cubicBezTo>
                    <a:pt x="6177651" y="1166988"/>
                    <a:pt x="6172507" y="1152743"/>
                    <a:pt x="6166463" y="1138810"/>
                  </a:cubicBezTo>
                  <a:cubicBezTo>
                    <a:pt x="6160420" y="1124877"/>
                    <a:pt x="6154162" y="1113062"/>
                    <a:pt x="6147690" y="1103363"/>
                  </a:cubicBezTo>
                  <a:cubicBezTo>
                    <a:pt x="6141218" y="1093664"/>
                    <a:pt x="6136289" y="1088476"/>
                    <a:pt x="6132901" y="1087799"/>
                  </a:cubicBezTo>
                  <a:cubicBezTo>
                    <a:pt x="6146558" y="1074641"/>
                    <a:pt x="6159199" y="1057036"/>
                    <a:pt x="6170822" y="1034982"/>
                  </a:cubicBezTo>
                  <a:cubicBezTo>
                    <a:pt x="6182447" y="1012929"/>
                    <a:pt x="6188259" y="986721"/>
                    <a:pt x="6188259" y="956359"/>
                  </a:cubicBezTo>
                  <a:cubicBezTo>
                    <a:pt x="6188259" y="940563"/>
                    <a:pt x="6185134" y="923283"/>
                    <a:pt x="6178885" y="904519"/>
                  </a:cubicBezTo>
                  <a:cubicBezTo>
                    <a:pt x="6172637" y="885754"/>
                    <a:pt x="6163264" y="868541"/>
                    <a:pt x="6150766" y="852879"/>
                  </a:cubicBezTo>
                  <a:cubicBezTo>
                    <a:pt x="6138268" y="837217"/>
                    <a:pt x="6121942" y="824180"/>
                    <a:pt x="6101787" y="813768"/>
                  </a:cubicBezTo>
                  <a:cubicBezTo>
                    <a:pt x="6081632" y="803356"/>
                    <a:pt x="6057800" y="798150"/>
                    <a:pt x="6030291" y="798150"/>
                  </a:cubicBezTo>
                  <a:cubicBezTo>
                    <a:pt x="6022036" y="798150"/>
                    <a:pt x="6008553" y="798792"/>
                    <a:pt x="5989842" y="800076"/>
                  </a:cubicBezTo>
                  <a:cubicBezTo>
                    <a:pt x="5971131" y="801359"/>
                    <a:pt x="5951721" y="806570"/>
                    <a:pt x="5931611" y="815707"/>
                  </a:cubicBezTo>
                  <a:cubicBezTo>
                    <a:pt x="5911500" y="824844"/>
                    <a:pt x="5891020" y="838919"/>
                    <a:pt x="5870170" y="857933"/>
                  </a:cubicBezTo>
                  <a:cubicBezTo>
                    <a:pt x="5849319" y="876947"/>
                    <a:pt x="5835934" y="900530"/>
                    <a:pt x="5830016" y="928681"/>
                  </a:cubicBezTo>
                  <a:cubicBezTo>
                    <a:pt x="5833064" y="919766"/>
                    <a:pt x="5828585" y="906297"/>
                    <a:pt x="5816577" y="888273"/>
                  </a:cubicBezTo>
                  <a:cubicBezTo>
                    <a:pt x="5804570" y="870248"/>
                    <a:pt x="5789425" y="853913"/>
                    <a:pt x="5771142" y="839267"/>
                  </a:cubicBezTo>
                  <a:cubicBezTo>
                    <a:pt x="5752859" y="824621"/>
                    <a:pt x="5731166" y="812395"/>
                    <a:pt x="5706064" y="802589"/>
                  </a:cubicBezTo>
                  <a:cubicBezTo>
                    <a:pt x="5680962" y="792784"/>
                    <a:pt x="5652784" y="787881"/>
                    <a:pt x="5621531" y="787881"/>
                  </a:cubicBezTo>
                  <a:close/>
                  <a:moveTo>
                    <a:pt x="3407182" y="623575"/>
                  </a:moveTo>
                  <a:lnTo>
                    <a:pt x="3407182" y="1009818"/>
                  </a:lnTo>
                  <a:cubicBezTo>
                    <a:pt x="3390227" y="952268"/>
                    <a:pt x="3353586" y="901746"/>
                    <a:pt x="3297257" y="858254"/>
                  </a:cubicBezTo>
                  <a:cubicBezTo>
                    <a:pt x="3240928" y="814762"/>
                    <a:pt x="3170840" y="793016"/>
                    <a:pt x="3086993" y="793016"/>
                  </a:cubicBezTo>
                  <a:cubicBezTo>
                    <a:pt x="3043171" y="793016"/>
                    <a:pt x="3001578" y="801841"/>
                    <a:pt x="2962213" y="819491"/>
                  </a:cubicBezTo>
                  <a:cubicBezTo>
                    <a:pt x="2922848" y="837141"/>
                    <a:pt x="2887828" y="860148"/>
                    <a:pt x="2857155" y="888513"/>
                  </a:cubicBezTo>
                  <a:cubicBezTo>
                    <a:pt x="2826481" y="916878"/>
                    <a:pt x="2801967" y="947958"/>
                    <a:pt x="2783613" y="981751"/>
                  </a:cubicBezTo>
                  <a:cubicBezTo>
                    <a:pt x="2765258" y="1015545"/>
                    <a:pt x="2756081" y="1049093"/>
                    <a:pt x="2756081" y="1082397"/>
                  </a:cubicBezTo>
                  <a:cubicBezTo>
                    <a:pt x="2756081" y="1105146"/>
                    <a:pt x="2759353" y="1124062"/>
                    <a:pt x="2765896" y="1139145"/>
                  </a:cubicBezTo>
                  <a:cubicBezTo>
                    <a:pt x="2772439" y="1154227"/>
                    <a:pt x="2780827" y="1166212"/>
                    <a:pt x="2791060" y="1175100"/>
                  </a:cubicBezTo>
                  <a:cubicBezTo>
                    <a:pt x="2801294" y="1183987"/>
                    <a:pt x="2812365" y="1190419"/>
                    <a:pt x="2824275" y="1194395"/>
                  </a:cubicBezTo>
                  <a:cubicBezTo>
                    <a:pt x="2836184" y="1198370"/>
                    <a:pt x="2848245" y="1200358"/>
                    <a:pt x="2860457" y="1200358"/>
                  </a:cubicBezTo>
                  <a:cubicBezTo>
                    <a:pt x="2874667" y="1200358"/>
                    <a:pt x="2889763" y="1196556"/>
                    <a:pt x="2905746" y="1188953"/>
                  </a:cubicBezTo>
                  <a:cubicBezTo>
                    <a:pt x="2917733" y="1183250"/>
                    <a:pt x="2930555" y="1171302"/>
                    <a:pt x="2944212" y="1153108"/>
                  </a:cubicBezTo>
                  <a:lnTo>
                    <a:pt x="2957171" y="1134255"/>
                  </a:lnTo>
                  <a:lnTo>
                    <a:pt x="2961074" y="1142100"/>
                  </a:lnTo>
                  <a:cubicBezTo>
                    <a:pt x="2966152" y="1149456"/>
                    <a:pt x="2972629" y="1151078"/>
                    <a:pt x="2980505" y="1146967"/>
                  </a:cubicBezTo>
                  <a:cubicBezTo>
                    <a:pt x="2991006" y="1141485"/>
                    <a:pt x="2999091" y="1138743"/>
                    <a:pt x="3004760" y="1138743"/>
                  </a:cubicBezTo>
                  <a:cubicBezTo>
                    <a:pt x="3017686" y="1138743"/>
                    <a:pt x="3028695" y="1142091"/>
                    <a:pt x="3037787" y="1148785"/>
                  </a:cubicBezTo>
                  <a:cubicBezTo>
                    <a:pt x="3046880" y="1155480"/>
                    <a:pt x="3051426" y="1163133"/>
                    <a:pt x="3051426" y="1171744"/>
                  </a:cubicBezTo>
                  <a:cubicBezTo>
                    <a:pt x="3051426" y="1173027"/>
                    <a:pt x="3041023" y="1185311"/>
                    <a:pt x="3020217" y="1208595"/>
                  </a:cubicBezTo>
                  <a:cubicBezTo>
                    <a:pt x="2999412" y="1231879"/>
                    <a:pt x="2960590" y="1273891"/>
                    <a:pt x="2903754" y="1334633"/>
                  </a:cubicBezTo>
                  <a:lnTo>
                    <a:pt x="3038723" y="1406249"/>
                  </a:lnTo>
                  <a:lnTo>
                    <a:pt x="3363485" y="1082397"/>
                  </a:lnTo>
                  <a:cubicBezTo>
                    <a:pt x="3368245" y="1095750"/>
                    <a:pt x="3376718" y="1113815"/>
                    <a:pt x="3388904" y="1136591"/>
                  </a:cubicBezTo>
                  <a:cubicBezTo>
                    <a:pt x="3401089" y="1159366"/>
                    <a:pt x="3407182" y="1179784"/>
                    <a:pt x="3407182" y="1197844"/>
                  </a:cubicBezTo>
                  <a:lnTo>
                    <a:pt x="3407182" y="1683971"/>
                  </a:lnTo>
                  <a:lnTo>
                    <a:pt x="3532123" y="1775430"/>
                  </a:lnTo>
                  <a:lnTo>
                    <a:pt x="3532123" y="902553"/>
                  </a:lnTo>
                  <a:lnTo>
                    <a:pt x="3664713" y="902553"/>
                  </a:lnTo>
                  <a:lnTo>
                    <a:pt x="3598980" y="787881"/>
                  </a:lnTo>
                  <a:lnTo>
                    <a:pt x="3525352" y="787881"/>
                  </a:lnTo>
                  <a:lnTo>
                    <a:pt x="3512401" y="746751"/>
                  </a:lnTo>
                  <a:cubicBezTo>
                    <a:pt x="3507792" y="732453"/>
                    <a:pt x="3501967" y="717967"/>
                    <a:pt x="3494925" y="703294"/>
                  </a:cubicBezTo>
                  <a:cubicBezTo>
                    <a:pt x="3487882" y="688622"/>
                    <a:pt x="3479690" y="674448"/>
                    <a:pt x="3470348" y="660774"/>
                  </a:cubicBezTo>
                  <a:cubicBezTo>
                    <a:pt x="3461006" y="647099"/>
                    <a:pt x="3439951" y="634700"/>
                    <a:pt x="3407182" y="623575"/>
                  </a:cubicBezTo>
                  <a:close/>
                  <a:moveTo>
                    <a:pt x="2469937" y="623575"/>
                  </a:moveTo>
                  <a:lnTo>
                    <a:pt x="2469937" y="825249"/>
                  </a:lnTo>
                  <a:lnTo>
                    <a:pt x="2454169" y="812695"/>
                  </a:lnTo>
                  <a:cubicBezTo>
                    <a:pt x="2444856" y="805539"/>
                    <a:pt x="2433817" y="797268"/>
                    <a:pt x="2421052" y="787881"/>
                  </a:cubicBezTo>
                  <a:lnTo>
                    <a:pt x="2300730" y="787881"/>
                  </a:lnTo>
                  <a:lnTo>
                    <a:pt x="2246770" y="787881"/>
                  </a:lnTo>
                  <a:lnTo>
                    <a:pt x="1300585" y="787881"/>
                  </a:lnTo>
                  <a:lnTo>
                    <a:pt x="1363858" y="902553"/>
                  </a:lnTo>
                  <a:lnTo>
                    <a:pt x="1380793" y="902553"/>
                  </a:lnTo>
                  <a:lnTo>
                    <a:pt x="1389151" y="941195"/>
                  </a:lnTo>
                  <a:cubicBezTo>
                    <a:pt x="1412758" y="1045911"/>
                    <a:pt x="1439222" y="1132807"/>
                    <a:pt x="1468542" y="1201883"/>
                  </a:cubicBezTo>
                  <a:cubicBezTo>
                    <a:pt x="1502050" y="1280827"/>
                    <a:pt x="1537359" y="1347121"/>
                    <a:pt x="1574469" y="1400767"/>
                  </a:cubicBezTo>
                  <a:cubicBezTo>
                    <a:pt x="1611579" y="1454412"/>
                    <a:pt x="1649148" y="1497009"/>
                    <a:pt x="1687176" y="1528556"/>
                  </a:cubicBezTo>
                  <a:cubicBezTo>
                    <a:pt x="1725204" y="1560104"/>
                    <a:pt x="1761520" y="1584042"/>
                    <a:pt x="1796125" y="1600373"/>
                  </a:cubicBezTo>
                  <a:cubicBezTo>
                    <a:pt x="1830730" y="1616704"/>
                    <a:pt x="1862036" y="1627143"/>
                    <a:pt x="1890045" y="1631689"/>
                  </a:cubicBezTo>
                  <a:cubicBezTo>
                    <a:pt x="1918053" y="1636235"/>
                    <a:pt x="1941426" y="1638508"/>
                    <a:pt x="1960164" y="1638508"/>
                  </a:cubicBezTo>
                  <a:cubicBezTo>
                    <a:pt x="2013791" y="1638508"/>
                    <a:pt x="2060087" y="1628342"/>
                    <a:pt x="2099051" y="1608008"/>
                  </a:cubicBezTo>
                  <a:cubicBezTo>
                    <a:pt x="2138015" y="1587675"/>
                    <a:pt x="2170534" y="1561240"/>
                    <a:pt x="2196608" y="1528703"/>
                  </a:cubicBezTo>
                  <a:cubicBezTo>
                    <a:pt x="2222682" y="1496166"/>
                    <a:pt x="2241851" y="1460051"/>
                    <a:pt x="2254118" y="1420356"/>
                  </a:cubicBezTo>
                  <a:cubicBezTo>
                    <a:pt x="2266384" y="1380661"/>
                    <a:pt x="2272516" y="1340543"/>
                    <a:pt x="2272516" y="1300001"/>
                  </a:cubicBezTo>
                  <a:cubicBezTo>
                    <a:pt x="2272516" y="1222555"/>
                    <a:pt x="2258187" y="1159286"/>
                    <a:pt x="2229528" y="1110196"/>
                  </a:cubicBezTo>
                  <a:cubicBezTo>
                    <a:pt x="2200869" y="1061105"/>
                    <a:pt x="2167066" y="1022409"/>
                    <a:pt x="2128120" y="994106"/>
                  </a:cubicBezTo>
                  <a:cubicBezTo>
                    <a:pt x="2089174" y="965804"/>
                    <a:pt x="2049559" y="946322"/>
                    <a:pt x="2009276" y="935660"/>
                  </a:cubicBezTo>
                  <a:cubicBezTo>
                    <a:pt x="1968993" y="924999"/>
                    <a:pt x="1937682" y="919668"/>
                    <a:pt x="1915343" y="919668"/>
                  </a:cubicBezTo>
                  <a:cubicBezTo>
                    <a:pt x="1878403" y="919668"/>
                    <a:pt x="1845701" y="926341"/>
                    <a:pt x="1817238" y="939685"/>
                  </a:cubicBezTo>
                  <a:cubicBezTo>
                    <a:pt x="1788775" y="953030"/>
                    <a:pt x="1764809" y="969762"/>
                    <a:pt x="1745340" y="989881"/>
                  </a:cubicBezTo>
                  <a:cubicBezTo>
                    <a:pt x="1725872" y="1010000"/>
                    <a:pt x="1711311" y="1031550"/>
                    <a:pt x="1701657" y="1054531"/>
                  </a:cubicBezTo>
                  <a:cubicBezTo>
                    <a:pt x="1692003" y="1077512"/>
                    <a:pt x="1687176" y="1099806"/>
                    <a:pt x="1687176" y="1121414"/>
                  </a:cubicBezTo>
                  <a:cubicBezTo>
                    <a:pt x="1687176" y="1170727"/>
                    <a:pt x="1703560" y="1213043"/>
                    <a:pt x="1736328" y="1248361"/>
                  </a:cubicBezTo>
                  <a:cubicBezTo>
                    <a:pt x="1769097" y="1283679"/>
                    <a:pt x="1813695" y="1301338"/>
                    <a:pt x="1870121" y="1301338"/>
                  </a:cubicBezTo>
                  <a:cubicBezTo>
                    <a:pt x="1886720" y="1301338"/>
                    <a:pt x="1904873" y="1298561"/>
                    <a:pt x="1924583" y="1293008"/>
                  </a:cubicBezTo>
                  <a:cubicBezTo>
                    <a:pt x="1944292" y="1287454"/>
                    <a:pt x="1962463" y="1278589"/>
                    <a:pt x="1979097" y="1266412"/>
                  </a:cubicBezTo>
                  <a:cubicBezTo>
                    <a:pt x="1995731" y="1254236"/>
                    <a:pt x="2009713" y="1238364"/>
                    <a:pt x="2021043" y="1218797"/>
                  </a:cubicBezTo>
                  <a:cubicBezTo>
                    <a:pt x="2032373" y="1199231"/>
                    <a:pt x="2038038" y="1175719"/>
                    <a:pt x="2038038" y="1148264"/>
                  </a:cubicBezTo>
                  <a:cubicBezTo>
                    <a:pt x="2038038" y="1136961"/>
                    <a:pt x="2036643" y="1125853"/>
                    <a:pt x="2033853" y="1114943"/>
                  </a:cubicBezTo>
                  <a:lnTo>
                    <a:pt x="2023109" y="1087436"/>
                  </a:lnTo>
                  <a:lnTo>
                    <a:pt x="2036467" y="1088361"/>
                  </a:lnTo>
                  <a:cubicBezTo>
                    <a:pt x="2050119" y="1090288"/>
                    <a:pt x="2062989" y="1095106"/>
                    <a:pt x="2075076" y="1102815"/>
                  </a:cubicBezTo>
                  <a:cubicBezTo>
                    <a:pt x="2091193" y="1113093"/>
                    <a:pt x="2105327" y="1126593"/>
                    <a:pt x="2117477" y="1143316"/>
                  </a:cubicBezTo>
                  <a:cubicBezTo>
                    <a:pt x="2129626" y="1160039"/>
                    <a:pt x="2139392" y="1178425"/>
                    <a:pt x="2146773" y="1198473"/>
                  </a:cubicBezTo>
                  <a:cubicBezTo>
                    <a:pt x="2154154" y="1218521"/>
                    <a:pt x="2157844" y="1236728"/>
                    <a:pt x="2157844" y="1253095"/>
                  </a:cubicBezTo>
                  <a:cubicBezTo>
                    <a:pt x="2157844" y="1273722"/>
                    <a:pt x="2153655" y="1296859"/>
                    <a:pt x="2145276" y="1322505"/>
                  </a:cubicBezTo>
                  <a:cubicBezTo>
                    <a:pt x="2136896" y="1348151"/>
                    <a:pt x="2124153" y="1372112"/>
                    <a:pt x="2107047" y="1394389"/>
                  </a:cubicBezTo>
                  <a:cubicBezTo>
                    <a:pt x="2089941" y="1416665"/>
                    <a:pt x="2068025" y="1435251"/>
                    <a:pt x="2041300" y="1450147"/>
                  </a:cubicBezTo>
                  <a:cubicBezTo>
                    <a:pt x="2014576" y="1465043"/>
                    <a:pt x="1981932" y="1472490"/>
                    <a:pt x="1943369" y="1472490"/>
                  </a:cubicBezTo>
                  <a:cubicBezTo>
                    <a:pt x="1901722" y="1472490"/>
                    <a:pt x="1860137" y="1464610"/>
                    <a:pt x="1818615" y="1448850"/>
                  </a:cubicBezTo>
                  <a:cubicBezTo>
                    <a:pt x="1777093" y="1433090"/>
                    <a:pt x="1736458" y="1405072"/>
                    <a:pt x="1696709" y="1364798"/>
                  </a:cubicBezTo>
                  <a:cubicBezTo>
                    <a:pt x="1656961" y="1324524"/>
                    <a:pt x="1618358" y="1269951"/>
                    <a:pt x="1580901" y="1201080"/>
                  </a:cubicBezTo>
                  <a:cubicBezTo>
                    <a:pt x="1543443" y="1132209"/>
                    <a:pt x="1508509" y="1042818"/>
                    <a:pt x="1476097" y="932906"/>
                  </a:cubicBezTo>
                  <a:lnTo>
                    <a:pt x="1398050" y="902553"/>
                  </a:lnTo>
                  <a:lnTo>
                    <a:pt x="2319082" y="902553"/>
                  </a:lnTo>
                  <a:lnTo>
                    <a:pt x="2368549" y="902553"/>
                  </a:lnTo>
                  <a:lnTo>
                    <a:pt x="2397678" y="902553"/>
                  </a:lnTo>
                  <a:cubicBezTo>
                    <a:pt x="2400995" y="903979"/>
                    <a:pt x="2406780" y="909546"/>
                    <a:pt x="2415034" y="919254"/>
                  </a:cubicBezTo>
                  <a:cubicBezTo>
                    <a:pt x="2423289" y="928961"/>
                    <a:pt x="2431744" y="940314"/>
                    <a:pt x="2440400" y="953311"/>
                  </a:cubicBezTo>
                  <a:cubicBezTo>
                    <a:pt x="2449055" y="966307"/>
                    <a:pt x="2456142" y="978827"/>
                    <a:pt x="2461660" y="990870"/>
                  </a:cubicBezTo>
                  <a:cubicBezTo>
                    <a:pt x="2467178" y="1002914"/>
                    <a:pt x="2469937" y="1011413"/>
                    <a:pt x="2469937" y="1016369"/>
                  </a:cubicBezTo>
                  <a:lnTo>
                    <a:pt x="2469937" y="1685629"/>
                  </a:lnTo>
                  <a:lnTo>
                    <a:pt x="2593167" y="1775430"/>
                  </a:lnTo>
                  <a:lnTo>
                    <a:pt x="2593167" y="902553"/>
                  </a:lnTo>
                  <a:lnTo>
                    <a:pt x="2781113" y="902553"/>
                  </a:lnTo>
                  <a:lnTo>
                    <a:pt x="2707946" y="787881"/>
                  </a:lnTo>
                  <a:lnTo>
                    <a:pt x="2586829" y="787881"/>
                  </a:lnTo>
                  <a:lnTo>
                    <a:pt x="2582336" y="773520"/>
                  </a:lnTo>
                  <a:cubicBezTo>
                    <a:pt x="2577023" y="752215"/>
                    <a:pt x="2567926" y="726266"/>
                    <a:pt x="2555045" y="695673"/>
                  </a:cubicBezTo>
                  <a:cubicBezTo>
                    <a:pt x="2542164" y="665079"/>
                    <a:pt x="2513795" y="641047"/>
                    <a:pt x="2469937" y="623575"/>
                  </a:cubicBezTo>
                  <a:close/>
                  <a:moveTo>
                    <a:pt x="5344968" y="416480"/>
                  </a:moveTo>
                  <a:cubicBezTo>
                    <a:pt x="5299381" y="416480"/>
                    <a:pt x="5256201" y="420857"/>
                    <a:pt x="5215427" y="429611"/>
                  </a:cubicBezTo>
                  <a:cubicBezTo>
                    <a:pt x="5174654" y="438365"/>
                    <a:pt x="5135859" y="452979"/>
                    <a:pt x="5099044" y="473455"/>
                  </a:cubicBezTo>
                  <a:cubicBezTo>
                    <a:pt x="5062228" y="493931"/>
                    <a:pt x="5027325" y="519831"/>
                    <a:pt x="4994333" y="551156"/>
                  </a:cubicBezTo>
                  <a:cubicBezTo>
                    <a:pt x="4961342" y="582480"/>
                    <a:pt x="4927071" y="624743"/>
                    <a:pt x="4891522" y="677942"/>
                  </a:cubicBezTo>
                  <a:lnTo>
                    <a:pt x="4992207" y="787881"/>
                  </a:lnTo>
                  <a:lnTo>
                    <a:pt x="4817130" y="787881"/>
                  </a:lnTo>
                  <a:lnTo>
                    <a:pt x="4805945" y="787881"/>
                  </a:lnTo>
                  <a:lnTo>
                    <a:pt x="4704127" y="787881"/>
                  </a:lnTo>
                  <a:lnTo>
                    <a:pt x="4704437" y="785929"/>
                  </a:lnTo>
                  <a:cubicBezTo>
                    <a:pt x="4705524" y="776141"/>
                    <a:pt x="4706826" y="762912"/>
                    <a:pt x="4708341" y="746243"/>
                  </a:cubicBezTo>
                  <a:lnTo>
                    <a:pt x="4708047" y="744184"/>
                  </a:lnTo>
                  <a:cubicBezTo>
                    <a:pt x="4699204" y="708188"/>
                    <a:pt x="4678055" y="676235"/>
                    <a:pt x="4644600" y="648325"/>
                  </a:cubicBezTo>
                  <a:cubicBezTo>
                    <a:pt x="4611145" y="620415"/>
                    <a:pt x="4559572" y="606460"/>
                    <a:pt x="4489881" y="606460"/>
                  </a:cubicBezTo>
                  <a:cubicBezTo>
                    <a:pt x="4473461" y="606460"/>
                    <a:pt x="4454086" y="607075"/>
                    <a:pt x="4431756" y="608305"/>
                  </a:cubicBezTo>
                  <a:cubicBezTo>
                    <a:pt x="4409426" y="609535"/>
                    <a:pt x="4387617" y="610756"/>
                    <a:pt x="4366330" y="611969"/>
                  </a:cubicBezTo>
                  <a:cubicBezTo>
                    <a:pt x="4330014" y="615142"/>
                    <a:pt x="4293484" y="616729"/>
                    <a:pt x="4256739" y="616729"/>
                  </a:cubicBezTo>
                  <a:cubicBezTo>
                    <a:pt x="4216715" y="616729"/>
                    <a:pt x="4187205" y="610832"/>
                    <a:pt x="4168208" y="599039"/>
                  </a:cubicBezTo>
                  <a:cubicBezTo>
                    <a:pt x="4149212" y="587245"/>
                    <a:pt x="4139714" y="568583"/>
                    <a:pt x="4139714" y="543053"/>
                  </a:cubicBezTo>
                  <a:cubicBezTo>
                    <a:pt x="4139714" y="534674"/>
                    <a:pt x="4140779" y="525421"/>
                    <a:pt x="4142910" y="515294"/>
                  </a:cubicBezTo>
                  <a:cubicBezTo>
                    <a:pt x="4145040" y="505168"/>
                    <a:pt x="4147888" y="490539"/>
                    <a:pt x="4151454" y="471410"/>
                  </a:cubicBezTo>
                  <a:lnTo>
                    <a:pt x="4058791" y="426750"/>
                  </a:lnTo>
                  <a:cubicBezTo>
                    <a:pt x="4045420" y="486243"/>
                    <a:pt x="4038734" y="526713"/>
                    <a:pt x="4038734" y="548161"/>
                  </a:cubicBezTo>
                  <a:cubicBezTo>
                    <a:pt x="4038734" y="581607"/>
                    <a:pt x="4045745" y="611487"/>
                    <a:pt x="4059767" y="637802"/>
                  </a:cubicBezTo>
                  <a:cubicBezTo>
                    <a:pt x="4073789" y="664117"/>
                    <a:pt x="4091703" y="685782"/>
                    <a:pt x="4113507" y="702800"/>
                  </a:cubicBezTo>
                  <a:cubicBezTo>
                    <a:pt x="4135311" y="719817"/>
                    <a:pt x="4159673" y="732832"/>
                    <a:pt x="4186594" y="741844"/>
                  </a:cubicBezTo>
                  <a:cubicBezTo>
                    <a:pt x="4213514" y="750856"/>
                    <a:pt x="4240328" y="755362"/>
                    <a:pt x="4267035" y="755362"/>
                  </a:cubicBezTo>
                  <a:cubicBezTo>
                    <a:pt x="4281084" y="755362"/>
                    <a:pt x="4298449" y="754774"/>
                    <a:pt x="4319130" y="753597"/>
                  </a:cubicBezTo>
                  <a:cubicBezTo>
                    <a:pt x="4339811" y="752420"/>
                    <a:pt x="4361035" y="750727"/>
                    <a:pt x="4382804" y="748516"/>
                  </a:cubicBezTo>
                  <a:cubicBezTo>
                    <a:pt x="4405892" y="746216"/>
                    <a:pt x="4427718" y="744523"/>
                    <a:pt x="4448283" y="743435"/>
                  </a:cubicBezTo>
                  <a:cubicBezTo>
                    <a:pt x="4468848" y="742347"/>
                    <a:pt x="4485540" y="741804"/>
                    <a:pt x="4498358" y="741804"/>
                  </a:cubicBezTo>
                  <a:cubicBezTo>
                    <a:pt x="4511516" y="741804"/>
                    <a:pt x="4524900" y="742593"/>
                    <a:pt x="4538512" y="744170"/>
                  </a:cubicBezTo>
                  <a:cubicBezTo>
                    <a:pt x="4552124" y="745748"/>
                    <a:pt x="4564239" y="748703"/>
                    <a:pt x="4574855" y="753035"/>
                  </a:cubicBezTo>
                  <a:cubicBezTo>
                    <a:pt x="4585472" y="757368"/>
                    <a:pt x="4593477" y="762226"/>
                    <a:pt x="4598870" y="767610"/>
                  </a:cubicBezTo>
                  <a:cubicBezTo>
                    <a:pt x="4604263" y="772994"/>
                    <a:pt x="4606960" y="779885"/>
                    <a:pt x="4606960" y="788282"/>
                  </a:cubicBezTo>
                  <a:cubicBezTo>
                    <a:pt x="4606960" y="787480"/>
                    <a:pt x="4605979" y="787346"/>
                    <a:pt x="4604018" y="787881"/>
                  </a:cubicBezTo>
                  <a:lnTo>
                    <a:pt x="3994689" y="787881"/>
                  </a:lnTo>
                  <a:lnTo>
                    <a:pt x="4057989" y="902553"/>
                  </a:lnTo>
                  <a:lnTo>
                    <a:pt x="4869218" y="902553"/>
                  </a:lnTo>
                  <a:lnTo>
                    <a:pt x="4882863" y="902553"/>
                  </a:lnTo>
                  <a:lnTo>
                    <a:pt x="4995550" y="902553"/>
                  </a:lnTo>
                  <a:lnTo>
                    <a:pt x="4995550" y="1685629"/>
                  </a:lnTo>
                  <a:lnTo>
                    <a:pt x="5118780" y="1775430"/>
                  </a:lnTo>
                  <a:lnTo>
                    <a:pt x="5118780" y="902553"/>
                  </a:lnTo>
                  <a:lnTo>
                    <a:pt x="5325206" y="902553"/>
                  </a:lnTo>
                  <a:lnTo>
                    <a:pt x="5253830" y="787881"/>
                  </a:lnTo>
                  <a:lnTo>
                    <a:pt x="5093535" y="787881"/>
                  </a:lnTo>
                  <a:lnTo>
                    <a:pt x="5049944" y="728620"/>
                  </a:lnTo>
                  <a:cubicBezTo>
                    <a:pt x="5096352" y="672924"/>
                    <a:pt x="5147591" y="630653"/>
                    <a:pt x="5203661" y="601806"/>
                  </a:cubicBezTo>
                  <a:cubicBezTo>
                    <a:pt x="5259731" y="572960"/>
                    <a:pt x="5321372" y="558537"/>
                    <a:pt x="5388585" y="558537"/>
                  </a:cubicBezTo>
                  <a:cubicBezTo>
                    <a:pt x="5425651" y="558537"/>
                    <a:pt x="5461945" y="562909"/>
                    <a:pt x="5497468" y="571654"/>
                  </a:cubicBezTo>
                  <a:cubicBezTo>
                    <a:pt x="5532991" y="580399"/>
                    <a:pt x="5568050" y="592732"/>
                    <a:pt x="5602646" y="608652"/>
                  </a:cubicBezTo>
                  <a:cubicBezTo>
                    <a:pt x="5637242" y="624573"/>
                    <a:pt x="5671081" y="642567"/>
                    <a:pt x="5704161" y="662632"/>
                  </a:cubicBezTo>
                  <a:cubicBezTo>
                    <a:pt x="5737242" y="682698"/>
                    <a:pt x="5781523" y="705612"/>
                    <a:pt x="5837005" y="731374"/>
                  </a:cubicBezTo>
                  <a:lnTo>
                    <a:pt x="5837005" y="637534"/>
                  </a:lnTo>
                  <a:cubicBezTo>
                    <a:pt x="5788583" y="601236"/>
                    <a:pt x="5745037" y="569796"/>
                    <a:pt x="5706367" y="543213"/>
                  </a:cubicBezTo>
                  <a:cubicBezTo>
                    <a:pt x="5667698" y="516631"/>
                    <a:pt x="5629393" y="493815"/>
                    <a:pt x="5591455" y="474766"/>
                  </a:cubicBezTo>
                  <a:cubicBezTo>
                    <a:pt x="5553516" y="455716"/>
                    <a:pt x="5514512" y="441239"/>
                    <a:pt x="5474443" y="431336"/>
                  </a:cubicBezTo>
                  <a:cubicBezTo>
                    <a:pt x="5434373" y="421432"/>
                    <a:pt x="5391215" y="416480"/>
                    <a:pt x="5344968" y="416480"/>
                  </a:cubicBezTo>
                  <a:close/>
                  <a:moveTo>
                    <a:pt x="0" y="0"/>
                  </a:moveTo>
                  <a:lnTo>
                    <a:pt x="9144000" y="0"/>
                  </a:lnTo>
                  <a:lnTo>
                    <a:pt x="9144000" y="2590800"/>
                  </a:lnTo>
                  <a:lnTo>
                    <a:pt x="0" y="2590800"/>
                  </a:lnTo>
                  <a:close/>
                </a:path>
              </a:pathLst>
            </a:cu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8" name="Rectangle 7"/>
          <p:cNvSpPr/>
          <p:nvPr/>
        </p:nvSpPr>
        <p:spPr>
          <a:xfrm>
            <a:off x="838200" y="4191000"/>
            <a:ext cx="6553200" cy="1981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bn-IN" sz="440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এটি </a:t>
            </a:r>
            <a:r>
              <a:rPr lang="bn-IN" sz="440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 ? </a:t>
            </a:r>
            <a:endParaRPr lang="en-US" sz="440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78636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grpId="0" nodeType="clickEffect">
                                  <p:stCondLst>
                                    <p:cond delay="0"/>
                                  </p:stCondLst>
                                  <p:childTnLst>
                                    <p:anim calcmode="lin" valueType="num">
                                      <p:cBhvr additive="base">
                                        <p:cTn id="16" dur="500"/>
                                        <p:tgtEl>
                                          <p:spTgt spid="8">
                                            <p:txEl>
                                              <p:pRg st="0" end="0"/>
                                            </p:txEl>
                                          </p:spTgt>
                                        </p:tgtEl>
                                        <p:attrNameLst>
                                          <p:attrName>ppt_y</p:attrName>
                                        </p:attrNameLst>
                                      </p:cBhvr>
                                      <p:tavLst>
                                        <p:tav tm="0">
                                          <p:val>
                                            <p:strVal val="#ppt_y"/>
                                          </p:val>
                                        </p:tav>
                                        <p:tav tm="100000">
                                          <p:val>
                                            <p:strVal val="#ppt_y+#ppt_h*1.125000"/>
                                          </p:val>
                                        </p:tav>
                                      </p:tavLst>
                                    </p:anim>
                                    <p:animEffect transition="out" filter="wipe(down)">
                                      <p:cBhvr>
                                        <p:cTn id="17" dur="500"/>
                                        <p:tgtEl>
                                          <p:spTgt spid="8">
                                            <p:txEl>
                                              <p:pRg st="0" end="0"/>
                                            </p:txEl>
                                          </p:spTgt>
                                        </p:tgtEl>
                                      </p:cBhvr>
                                    </p:animEffect>
                                    <p:set>
                                      <p:cBhvr>
                                        <p:cTn id="18" dur="1" fill="hold">
                                          <p:stCondLst>
                                            <p:cond delay="499"/>
                                          </p:stCondLst>
                                        </p:cTn>
                                        <p:tgtEl>
                                          <p:spTgt spid="8">
                                            <p:txEl>
                                              <p:pRg st="0" end="0"/>
                                            </p:txEl>
                                          </p:spTgt>
                                        </p:tgtEl>
                                        <p:attrNameLst>
                                          <p:attrName>style.visibility</p:attrName>
                                        </p:attrNameLst>
                                      </p:cBhvr>
                                      <p:to>
                                        <p:strVal val="hidden"/>
                                      </p:to>
                                    </p:set>
                                  </p:childTnLst>
                                </p:cTn>
                              </p:par>
                              <p:par>
                                <p:cTn id="19" presetID="12" presetClass="exit" presetSubtype="4" fill="hold" grpId="0" nodeType="withEffect">
                                  <p:stCondLst>
                                    <p:cond delay="0"/>
                                  </p:stCondLst>
                                  <p:childTnLst>
                                    <p:anim calcmode="lin" valueType="num">
                                      <p:cBhvr additive="base">
                                        <p:cTn id="20" dur="500"/>
                                        <p:tgtEl>
                                          <p:spTgt spid="8">
                                            <p:bg/>
                                          </p:spTgt>
                                        </p:tgtEl>
                                        <p:attrNameLst>
                                          <p:attrName>ppt_y</p:attrName>
                                        </p:attrNameLst>
                                      </p:cBhvr>
                                      <p:tavLst>
                                        <p:tav tm="0">
                                          <p:val>
                                            <p:strVal val="#ppt_y"/>
                                          </p:val>
                                        </p:tav>
                                        <p:tav tm="100000">
                                          <p:val>
                                            <p:strVal val="#ppt_y+#ppt_h*1.125000"/>
                                          </p:val>
                                        </p:tav>
                                      </p:tavLst>
                                    </p:anim>
                                    <p:animEffect transition="out" filter="wipe(down)">
                                      <p:cBhvr>
                                        <p:cTn id="21" dur="500"/>
                                        <p:tgtEl>
                                          <p:spTgt spid="8">
                                            <p:bg/>
                                          </p:spTgt>
                                        </p:tgtEl>
                                      </p:cBhvr>
                                    </p:animEffect>
                                    <p:set>
                                      <p:cBhvr>
                                        <p:cTn id="22" dur="1" fill="hold">
                                          <p:stCondLst>
                                            <p:cond delay="499"/>
                                          </p:stCondLst>
                                        </p:cTn>
                                        <p:tgtEl>
                                          <p:spTgt spid="8">
                                            <p:bg/>
                                          </p:spTgt>
                                        </p:tgtEl>
                                        <p:attrNameLst>
                                          <p:attrName>style.visibility</p:attrName>
                                        </p:attrNameLst>
                                      </p:cBhvr>
                                      <p:to>
                                        <p:strVal val="hidden"/>
                                      </p:to>
                                    </p:set>
                                  </p:childTnLst>
                                </p:cTn>
                              </p:par>
                            </p:childTnLst>
                          </p:cTn>
                        </p:par>
                        <p:par>
                          <p:cTn id="23" fill="hold">
                            <p:stCondLst>
                              <p:cond delay="500"/>
                            </p:stCondLst>
                            <p:childTnLst>
                              <p:par>
                                <p:cTn id="24" presetID="6"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Downloads\Modern-Interior-Design-and-feet-beautiful-villa-design-Kerala-home-design-and-floor-plans-Beautiful-House-Plans-Ideas.jpg"/>
          <p:cNvPicPr>
            <a:picLocks noChangeAspect="1" noChangeArrowheads="1"/>
          </p:cNvPicPr>
          <p:nvPr/>
        </p:nvPicPr>
        <p:blipFill>
          <a:blip r:embed="rId2" cstate="print"/>
          <a:srcRect/>
          <a:stretch>
            <a:fillRect/>
          </a:stretch>
        </p:blipFill>
        <p:spPr bwMode="auto">
          <a:xfrm>
            <a:off x="-4482" y="0"/>
            <a:ext cx="9144000" cy="4953000"/>
          </a:xfrm>
          <a:prstGeom prst="rect">
            <a:avLst/>
          </a:prstGeom>
          <a:ln>
            <a:noFill/>
          </a:ln>
          <a:effectLst>
            <a:softEdge rad="112500"/>
          </a:effectLst>
        </p:spPr>
      </p:pic>
      <p:sp>
        <p:nvSpPr>
          <p:cNvPr id="2" name="Title 1"/>
          <p:cNvSpPr>
            <a:spLocks noGrp="1"/>
          </p:cNvSpPr>
          <p:nvPr>
            <p:ph type="title"/>
          </p:nvPr>
        </p:nvSpPr>
        <p:spPr>
          <a:xfrm>
            <a:off x="3195918" y="228600"/>
            <a:ext cx="2743200" cy="685800"/>
          </a:xfrm>
        </p:spPr>
        <p:style>
          <a:lnRef idx="2">
            <a:schemeClr val="accent1"/>
          </a:lnRef>
          <a:fillRef idx="1">
            <a:schemeClr val="lt1"/>
          </a:fillRef>
          <a:effectRef idx="0">
            <a:schemeClr val="accent1"/>
          </a:effectRef>
          <a:fontRef idx="minor">
            <a:schemeClr val="dk1"/>
          </a:fontRef>
        </p:style>
        <p:txBody>
          <a:bodyPr>
            <a:normAutofit/>
          </a:bodyPr>
          <a:lstStyle/>
          <a:p>
            <a:r>
              <a:rPr lang="en-US" sz="3600" dirty="0" err="1" smtClean="0">
                <a:latin typeface="NikoshBAN" pitchFamily="2" charset="0"/>
                <a:cs typeface="NikoshBAN" pitchFamily="2" charset="0"/>
              </a:rPr>
              <a:t>বাড়ীর</a:t>
            </a:r>
            <a:r>
              <a:rPr lang="en-US" sz="3600" dirty="0" smtClean="0">
                <a:latin typeface="NikoshBAN" pitchFamily="2" charset="0"/>
                <a:cs typeface="NikoshBAN" pitchFamily="2" charset="0"/>
              </a:rPr>
              <a:t> </a:t>
            </a:r>
            <a:r>
              <a:rPr lang="en-US" sz="3600" dirty="0" err="1" smtClean="0">
                <a:latin typeface="NikoshBAN" pitchFamily="2" charset="0"/>
                <a:cs typeface="NikoshBAN" pitchFamily="2" charset="0"/>
              </a:rPr>
              <a:t>কাজ</a:t>
            </a:r>
            <a:endParaRPr lang="en-US" sz="3600" dirty="0">
              <a:latin typeface="NikoshBAN" pitchFamily="2" charset="0"/>
              <a:cs typeface="NikoshBAN" pitchFamily="2" charset="0"/>
            </a:endParaRPr>
          </a:p>
        </p:txBody>
      </p:sp>
      <mc:AlternateContent xmlns:mc="http://schemas.openxmlformats.org/markup-compatibility/2006" xmlns:a14="http://schemas.microsoft.com/office/drawing/2010/main">
        <mc:Choice Requires="a14">
          <p:sp>
            <p:nvSpPr>
              <p:cNvPr id="5" name="Title 1"/>
              <p:cNvSpPr txBox="1">
                <a:spLocks/>
              </p:cNvSpPr>
              <p:nvPr/>
            </p:nvSpPr>
            <p:spPr>
              <a:xfrm>
                <a:off x="85165" y="4961965"/>
                <a:ext cx="8991600" cy="133525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a:spcBef>
                    <a:spcPct val="0"/>
                  </a:spcBef>
                </a:pPr>
                <a:r>
                  <a:rPr kumimoji="0" lang="en-US" sz="3200" b="0" i="0" u="none" strike="noStrike" kern="1200" cap="none" spc="0" normalizeH="0" baseline="0" noProof="0" dirty="0" err="1" smtClean="0">
                    <a:ln>
                      <a:noFill/>
                    </a:ln>
                    <a:solidFill>
                      <a:schemeClr val="dk1"/>
                    </a:solidFill>
                    <a:effectLst/>
                    <a:uLnTx/>
                    <a:uFillTx/>
                    <a:latin typeface="NikoshBAN" pitchFamily="2" charset="0"/>
                    <a:cs typeface="NikoshBAN" pitchFamily="2" charset="0"/>
                  </a:rPr>
                  <a:t>কোন</a:t>
                </a:r>
                <a:r>
                  <a:rPr kumimoji="0" lang="en-US" sz="3200" b="0" i="0" u="none" strike="noStrike" kern="1200" cap="none" spc="0" normalizeH="0" baseline="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baseline="0" noProof="0" dirty="0" err="1" smtClean="0">
                    <a:ln>
                      <a:noFill/>
                    </a:ln>
                    <a:solidFill>
                      <a:schemeClr val="dk1"/>
                    </a:solidFill>
                    <a:effectLst/>
                    <a:uLnTx/>
                    <a:uFillTx/>
                    <a:latin typeface="NikoshBAN" pitchFamily="2" charset="0"/>
                    <a:cs typeface="NikoshBAN" pitchFamily="2" charset="0"/>
                  </a:rPr>
                  <a:t>সিস্টেম</a:t>
                </a:r>
                <a:r>
                  <a:rPr kumimoji="0" lang="en-US" sz="3200" b="0" i="0" u="none" strike="noStrike" kern="1200" cap="none" spc="0" normalizeH="0" baseline="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baseline="0" noProof="0" dirty="0" err="1" smtClean="0">
                    <a:ln>
                      <a:noFill/>
                    </a:ln>
                    <a:solidFill>
                      <a:schemeClr val="dk1"/>
                    </a:solidFill>
                    <a:effectLst/>
                    <a:uLnTx/>
                    <a:uFillTx/>
                    <a:latin typeface="NikoshBAN" pitchFamily="2" charset="0"/>
                    <a:cs typeface="NikoshBAN" pitchFamily="2" charset="0"/>
                  </a:rPr>
                  <a:t>পরিবেশ</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থেকে</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14:m>
                  <m:oMath xmlns:m="http://schemas.openxmlformats.org/officeDocument/2006/math">
                    <m:r>
                      <a:rPr lang="en-US" sz="3200" i="1" noProof="0" dirty="0" smtClean="0">
                        <a:latin typeface="Cambria Math"/>
                        <a:ea typeface="Cambria Math"/>
                      </a:rPr>
                      <m:t>8</m:t>
                    </m:r>
                    <m:r>
                      <a:rPr lang="en-US" sz="3200" i="1">
                        <a:latin typeface="Cambria Math"/>
                        <a:ea typeface="Cambria Math"/>
                      </a:rPr>
                      <m:t>00</m:t>
                    </m:r>
                    <m:r>
                      <a:rPr lang="en-US" sz="3200" i="1">
                        <a:latin typeface="Cambria Math"/>
                        <a:ea typeface="Cambria Math"/>
                      </a:rPr>
                      <m:t>𝐽</m:t>
                    </m:r>
                  </m:oMath>
                </a14:m>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তাপশক্তি</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শোষণ</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করায়</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এর</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অন্তঃস্থ</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শক্তি</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14:m>
                  <m:oMath xmlns:m="http://schemas.openxmlformats.org/officeDocument/2006/math">
                    <m:r>
                      <a:rPr lang="en-US" sz="3200" i="1" noProof="0" dirty="0" smtClean="0">
                        <a:latin typeface="Cambria Math"/>
                        <a:ea typeface="Cambria Math"/>
                      </a:rPr>
                      <m:t>5</m:t>
                    </m:r>
                    <m:r>
                      <a:rPr lang="en-US" sz="3200" i="1">
                        <a:latin typeface="Cambria Math"/>
                        <a:ea typeface="Cambria Math"/>
                      </a:rPr>
                      <m:t>00</m:t>
                    </m:r>
                    <m:r>
                      <a:rPr lang="en-US" sz="3200" i="1">
                        <a:latin typeface="Cambria Math"/>
                        <a:ea typeface="Cambria Math"/>
                      </a:rPr>
                      <m:t>𝐽</m:t>
                    </m:r>
                  </m:oMath>
                </a14:m>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বৃদ্ধি</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 </a:t>
                </a:r>
                <a:r>
                  <a:rPr kumimoji="0" lang="en-US" sz="3200" b="0" i="0" u="none" strike="noStrike" kern="1200" cap="none" spc="0" normalizeH="0" noProof="0" dirty="0" err="1" smtClean="0">
                    <a:ln>
                      <a:noFill/>
                    </a:ln>
                    <a:solidFill>
                      <a:schemeClr val="dk1"/>
                    </a:solidFill>
                    <a:effectLst/>
                    <a:uLnTx/>
                    <a:uFillTx/>
                    <a:latin typeface="NikoshBAN" pitchFamily="2" charset="0"/>
                    <a:cs typeface="NikoshBAN" pitchFamily="2" charset="0"/>
                  </a:rPr>
                  <a:t>পেল</a:t>
                </a:r>
                <a:r>
                  <a:rPr kumimoji="0" lang="en-US" sz="3200" b="0" i="0" u="none" strike="noStrike" kern="1200" cap="none" spc="0" normalizeH="0" noProof="0" dirty="0" smtClean="0">
                    <a:ln>
                      <a:noFill/>
                    </a:ln>
                    <a:solidFill>
                      <a:schemeClr val="dk1"/>
                    </a:solidFill>
                    <a:effectLst/>
                    <a:uLnTx/>
                    <a:uFillTx/>
                    <a:latin typeface="NikoshBAN" pitchFamily="2" charset="0"/>
                    <a:cs typeface="NikoshBAN" pitchFamily="2" charset="0"/>
                  </a:rPr>
                  <a:t>।</a:t>
                </a:r>
                <a:r>
                  <a:rPr lang="en-US" sz="3200" dirty="0">
                    <a:latin typeface="NikoshBAN" pitchFamily="2" charset="0"/>
                    <a:cs typeface="NikoshBAN" pitchFamily="2" charset="0"/>
                  </a:rPr>
                  <a:t> </a:t>
                </a:r>
                <a:r>
                  <a:rPr lang="en-US" sz="3200" dirty="0" err="1">
                    <a:latin typeface="NikoshBAN" pitchFamily="2" charset="0"/>
                    <a:cs typeface="NikoshBAN" pitchFamily="2" charset="0"/>
                  </a:rPr>
                  <a:t>সিস্টেম</a:t>
                </a:r>
                <a:r>
                  <a:rPr lang="en-US" sz="3200" dirty="0">
                    <a:latin typeface="NikoshBAN" pitchFamily="2" charset="0"/>
                    <a:cs typeface="NikoshBAN" pitchFamily="2" charset="0"/>
                  </a:rPr>
                  <a:t> </a:t>
                </a:r>
                <a:r>
                  <a:rPr lang="bn-IN" sz="3200" dirty="0" smtClean="0">
                    <a:latin typeface="NikoshBAN" pitchFamily="2" charset="0"/>
                    <a:cs typeface="NikoshBAN" pitchFamily="2" charset="0"/>
                  </a:rPr>
                  <a:t>কর্তৃক </a:t>
                </a:r>
                <a:r>
                  <a:rPr lang="en-US" sz="3200" dirty="0" err="1" smtClean="0">
                    <a:latin typeface="NikoshBAN" pitchFamily="2" charset="0"/>
                    <a:cs typeface="NikoshBAN" pitchFamily="2" charset="0"/>
                  </a:rPr>
                  <a:t>পরিবে</a:t>
                </a:r>
                <a:r>
                  <a:rPr lang="bn-IN" sz="3200" dirty="0" smtClean="0">
                    <a:latin typeface="NikoshBAN" pitchFamily="2" charset="0"/>
                    <a:cs typeface="NikoshBAN" pitchFamily="2" charset="0"/>
                  </a:rPr>
                  <a:t>শের উপর সম্পাদিত কাজ </a:t>
                </a:r>
                <a:r>
                  <a:rPr kumimoji="0" lang="bn-IN" sz="3200" b="0" i="0" u="none" strike="noStrike" kern="1200" cap="none" spc="0" normalizeH="0" noProof="0" dirty="0" smtClean="0">
                    <a:ln>
                      <a:noFill/>
                    </a:ln>
                    <a:solidFill>
                      <a:schemeClr val="dk1"/>
                    </a:solidFill>
                    <a:effectLst/>
                    <a:uLnTx/>
                    <a:uFillTx/>
                    <a:latin typeface="NikoshBAN" pitchFamily="2" charset="0"/>
                    <a:cs typeface="NikoshBAN" pitchFamily="2" charset="0"/>
                  </a:rPr>
                  <a:t>নির্ণয় কর? </a:t>
                </a:r>
                <a:endParaRPr kumimoji="0" lang="en-US" sz="3200" b="0" i="0" u="none" strike="noStrike" kern="1200" cap="none" spc="0" normalizeH="0" baseline="0" noProof="0" dirty="0" smtClean="0">
                  <a:ln>
                    <a:noFill/>
                  </a:ln>
                  <a:solidFill>
                    <a:schemeClr val="dk1"/>
                  </a:solidFill>
                  <a:effectLst/>
                  <a:uLnTx/>
                  <a:uFillTx/>
                  <a:latin typeface="NikoshBAN" pitchFamily="2" charset="0"/>
                  <a:cs typeface="NikoshBAN" pitchFamily="2"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85165" y="4961965"/>
                <a:ext cx="8991600" cy="1335259"/>
              </a:xfrm>
              <a:prstGeom prst="rect">
                <a:avLst/>
              </a:prstGeom>
              <a:blipFill>
                <a:blip r:embed="rId3"/>
                <a:stretch>
                  <a:fillRect l="-1623" t="-12556" r="-1555" b="-21973"/>
                </a:stretch>
              </a:blipFill>
            </p:spPr>
            <p:txBody>
              <a:bodyPr/>
              <a:lstStyle/>
              <a:p>
                <a:r>
                  <a:rPr lang="en-US">
                    <a:noFill/>
                  </a:rPr>
                  <a:t> </a:t>
                </a:r>
              </a:p>
            </p:txBody>
          </p:sp>
        </mc:Fallback>
      </mc:AlternateContent>
    </p:spTree>
    <p:extLst>
      <p:ext uri="{BB962C8B-B14F-4D97-AF65-F5344CB8AC3E}">
        <p14:creationId xmlns:p14="http://schemas.microsoft.com/office/powerpoint/2010/main" val="3882711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Wednesday, November 27, 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89C0F2-17E0-497A-9BBE-0C73201AAFE3}" type="slidenum">
              <a:rPr lang="en-US" smtClean="0"/>
              <a:pPr/>
              <a:t>51</a:t>
            </a:fld>
            <a:endParaRPr lang="en-US" dirty="0"/>
          </a:p>
        </p:txBody>
      </p:sp>
      <p:sp>
        <p:nvSpPr>
          <p:cNvPr id="5" name="TextBox 4"/>
          <p:cNvSpPr txBox="1"/>
          <p:nvPr/>
        </p:nvSpPr>
        <p:spPr>
          <a:xfrm>
            <a:off x="0" y="0"/>
            <a:ext cx="91440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n-BD" sz="5400" b="1" u="sng" dirty="0" smtClean="0">
                <a:solidFill>
                  <a:srgbClr val="FF0000"/>
                </a:solidFill>
                <a:latin typeface="NikoshBAN" pitchFamily="2" charset="0"/>
                <a:cs typeface="NikoshBAN" pitchFamily="2" charset="0"/>
              </a:rPr>
              <a:t>               বাড়ির কাজ</a:t>
            </a:r>
            <a:endParaRPr lang="en-US" sz="5400" b="1" u="sng" dirty="0">
              <a:solidFill>
                <a:srgbClr val="FF0000"/>
              </a:solidFill>
              <a:latin typeface="NikoshBAN" pitchFamily="2" charset="0"/>
              <a:cs typeface="NikoshBAN" pitchFamily="2" charset="0"/>
            </a:endParaRPr>
          </a:p>
        </p:txBody>
      </p:sp>
      <p:sp>
        <p:nvSpPr>
          <p:cNvPr id="6" name="TextBox 5"/>
          <p:cNvSpPr txBox="1"/>
          <p:nvPr/>
        </p:nvSpPr>
        <p:spPr>
          <a:xfrm>
            <a:off x="0" y="888606"/>
            <a:ext cx="9144000" cy="63094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3200" dirty="0" smtClean="0">
              <a:latin typeface="NikoshBAN" pitchFamily="2" charset="0"/>
              <a:cs typeface="NikoshBAN" pitchFamily="2" charset="0"/>
            </a:endParaRPr>
          </a:p>
          <a:p>
            <a:pPr algn="ctr"/>
            <a:r>
              <a:rPr lang="en-US" sz="3200" dirty="0">
                <a:latin typeface="NikoshBAN" pitchFamily="2" charset="0"/>
                <a:cs typeface="NikoshBAN" pitchFamily="2" charset="0"/>
              </a:rPr>
              <a:t> </a:t>
            </a:r>
            <a:r>
              <a:rPr lang="en-US" sz="3200" dirty="0" smtClean="0">
                <a:latin typeface="NikoshBAN" pitchFamily="2" charset="0"/>
                <a:cs typeface="NikoshBAN" pitchFamily="2" charset="0"/>
              </a:rPr>
              <a:t>  </a:t>
            </a:r>
            <a:r>
              <a:rPr lang="bn-BD" sz="3600" dirty="0" smtClean="0">
                <a:latin typeface="NikoshBAN" pitchFamily="2" charset="0"/>
                <a:cs typeface="NikoshBAN" pitchFamily="2" charset="0"/>
              </a:rPr>
              <a:t>প্রশ্নঃ একটি সিলিন্ডারে               চাপে এবং         তাপমাত্রায় নির্দিষ্ট ভরের হাইড্রোজেন নেয়া হল যার আয়তন             </a:t>
            </a:r>
            <a:r>
              <a:rPr lang="en-US" sz="3600" dirty="0" smtClean="0">
                <a:latin typeface="NikoshBAN" pitchFamily="2" charset="0"/>
                <a:cs typeface="NikoshBAN" pitchFamily="2" charset="0"/>
              </a:rPr>
              <a:t>              </a:t>
            </a:r>
            <a:r>
              <a:rPr lang="bn-BD" sz="3200" dirty="0" smtClean="0">
                <a:latin typeface="NikoshBAN" pitchFamily="2" charset="0"/>
                <a:cs typeface="NikoshBAN" pitchFamily="2" charset="0"/>
              </a:rPr>
              <a:t>(                 )</a:t>
            </a:r>
          </a:p>
          <a:p>
            <a:endParaRPr lang="bn-BD" sz="3200" dirty="0" smtClean="0">
              <a:latin typeface="NikoshBAN" pitchFamily="2" charset="0"/>
              <a:cs typeface="NikoshBAN" pitchFamily="2" charset="0"/>
            </a:endParaRPr>
          </a:p>
          <a:p>
            <a:r>
              <a:rPr lang="bn-BD" sz="3600" dirty="0">
                <a:solidFill>
                  <a:srgbClr val="C00000"/>
                </a:solidFill>
                <a:latin typeface="NikoshBAN" pitchFamily="2" charset="0"/>
                <a:cs typeface="NikoshBAN" pitchFamily="2" charset="0"/>
              </a:rPr>
              <a:t> </a:t>
            </a:r>
            <a:r>
              <a:rPr lang="bn-BD" sz="3600" dirty="0" smtClean="0">
                <a:solidFill>
                  <a:srgbClr val="C00000"/>
                </a:solidFill>
                <a:latin typeface="NikoshBAN" pitchFamily="2" charset="0"/>
                <a:cs typeface="NikoshBAN" pitchFamily="2" charset="0"/>
              </a:rPr>
              <a:t> </a:t>
            </a:r>
            <a:r>
              <a:rPr lang="en-US" sz="3600" dirty="0" smtClean="0">
                <a:solidFill>
                  <a:srgbClr val="C00000"/>
                </a:solidFill>
                <a:latin typeface="NikoshBAN" pitchFamily="2" charset="0"/>
                <a:cs typeface="NikoshBAN" pitchFamily="2" charset="0"/>
              </a:rPr>
              <a:t>      </a:t>
            </a:r>
            <a:r>
              <a:rPr lang="bn-BD" sz="3600" dirty="0" smtClean="0">
                <a:solidFill>
                  <a:srgbClr val="C00000"/>
                </a:solidFill>
                <a:latin typeface="NikoshBAN" pitchFamily="2" charset="0"/>
                <a:cs typeface="NikoshBAN" pitchFamily="2" charset="0"/>
              </a:rPr>
              <a:t>গ)</a:t>
            </a:r>
            <a:r>
              <a:rPr lang="en-US" sz="3600" dirty="0" smtClean="0">
                <a:solidFill>
                  <a:srgbClr val="C00000"/>
                </a:solidFill>
                <a:latin typeface="NikoshBAN" pitchFamily="2" charset="0"/>
                <a:cs typeface="NikoshBAN" pitchFamily="2" charset="0"/>
              </a:rPr>
              <a:t>  </a:t>
            </a:r>
            <a:r>
              <a:rPr lang="bn-BD" sz="3600" dirty="0" smtClean="0">
                <a:solidFill>
                  <a:srgbClr val="C00000"/>
                </a:solidFill>
                <a:latin typeface="NikoshBAN" pitchFamily="2" charset="0"/>
                <a:cs typeface="NikoshBAN" pitchFamily="2" charset="0"/>
              </a:rPr>
              <a:t>পাত্রে কত মোল গ্যাস আছে নির্ণয় কর।</a:t>
            </a:r>
          </a:p>
          <a:p>
            <a:r>
              <a:rPr lang="bn-BD" sz="3600" dirty="0">
                <a:solidFill>
                  <a:srgbClr val="C00000"/>
                </a:solidFill>
                <a:latin typeface="NikoshBAN" pitchFamily="2" charset="0"/>
                <a:cs typeface="NikoshBAN" pitchFamily="2" charset="0"/>
              </a:rPr>
              <a:t> </a:t>
            </a:r>
            <a:r>
              <a:rPr lang="bn-BD" sz="3600" dirty="0" smtClean="0">
                <a:solidFill>
                  <a:srgbClr val="C00000"/>
                </a:solidFill>
                <a:latin typeface="NikoshBAN" pitchFamily="2" charset="0"/>
                <a:cs typeface="NikoshBAN" pitchFamily="2" charset="0"/>
              </a:rPr>
              <a:t>  </a:t>
            </a:r>
            <a:r>
              <a:rPr lang="en-US" sz="3600" dirty="0" smtClean="0">
                <a:solidFill>
                  <a:srgbClr val="C00000"/>
                </a:solidFill>
                <a:latin typeface="NikoshBAN" pitchFamily="2" charset="0"/>
                <a:cs typeface="NikoshBAN" pitchFamily="2" charset="0"/>
              </a:rPr>
              <a:t>     </a:t>
            </a:r>
            <a:r>
              <a:rPr lang="bn-BD" sz="3600" dirty="0" smtClean="0">
                <a:solidFill>
                  <a:srgbClr val="C00000"/>
                </a:solidFill>
                <a:latin typeface="NikoshBAN" pitchFamily="2" charset="0"/>
                <a:cs typeface="NikoshBAN" pitchFamily="2" charset="0"/>
              </a:rPr>
              <a:t>ঘ)  রূদ্ধতাপীয় প্রক্রিয়ায় হঠাৎ  চাপ দ্বিগুন করা হলে এর </a:t>
            </a:r>
            <a:r>
              <a:rPr lang="en-US" sz="3600" dirty="0" smtClean="0">
                <a:solidFill>
                  <a:srgbClr val="C00000"/>
                </a:solidFill>
                <a:latin typeface="NikoshBAN" pitchFamily="2" charset="0"/>
                <a:cs typeface="NikoshBAN" pitchFamily="2" charset="0"/>
              </a:rPr>
              <a:t>        </a:t>
            </a:r>
            <a:r>
              <a:rPr lang="bn-BD" sz="3600" dirty="0" smtClean="0">
                <a:solidFill>
                  <a:srgbClr val="C00000"/>
                </a:solidFill>
                <a:latin typeface="NikoshBAN" pitchFamily="2" charset="0"/>
                <a:cs typeface="NikoshBAN" pitchFamily="2" charset="0"/>
              </a:rPr>
              <a:t>অন্তঃস্থ শক্তি নির্ণয় কর। </a:t>
            </a:r>
          </a:p>
          <a:p>
            <a:endParaRPr lang="bn-BD" sz="3200" dirty="0">
              <a:latin typeface="NikoshBAN" pitchFamily="2" charset="0"/>
              <a:cs typeface="NikoshBAN" pitchFamily="2" charset="0"/>
            </a:endParaRPr>
          </a:p>
          <a:p>
            <a:endParaRPr lang="bn-BD" sz="3200" dirty="0">
              <a:latin typeface="NikoshBAN" pitchFamily="2" charset="0"/>
              <a:cs typeface="NikoshBAN" pitchFamily="2" charset="0"/>
            </a:endParaRPr>
          </a:p>
          <a:p>
            <a:endParaRPr lang="bn-BD" sz="3200" dirty="0" smtClean="0">
              <a:latin typeface="NikoshBAN" pitchFamily="2" charset="0"/>
              <a:cs typeface="NikoshBAN" pitchFamily="2" charset="0"/>
            </a:endParaRPr>
          </a:p>
          <a:p>
            <a:endParaRPr lang="bn-BD" sz="3200" dirty="0">
              <a:latin typeface="NikoshBAN" pitchFamily="2" charset="0"/>
              <a:cs typeface="NikoshBAN" pitchFamily="2" charset="0"/>
            </a:endParaRPr>
          </a:p>
        </p:txBody>
      </p:sp>
      <p:graphicFrame>
        <p:nvGraphicFramePr>
          <p:cNvPr id="7" name="Object 6"/>
          <p:cNvGraphicFramePr>
            <a:graphicFrameLocks noChangeAspect="1"/>
          </p:cNvGraphicFramePr>
          <p:nvPr>
            <p:extLst/>
          </p:nvPr>
        </p:nvGraphicFramePr>
        <p:xfrm>
          <a:off x="3581400" y="1447800"/>
          <a:ext cx="1295400" cy="439737"/>
        </p:xfrm>
        <a:graphic>
          <a:graphicData uri="http://schemas.openxmlformats.org/presentationml/2006/ole">
            <mc:AlternateContent xmlns:mc="http://schemas.openxmlformats.org/markup-compatibility/2006">
              <mc:Choice xmlns:v="urn:schemas-microsoft-com:vml" Requires="v">
                <p:oleObj spid="_x0000_s4470" name="Equation" r:id="rId3" imgW="609480" imgH="203040" progId="Equation.3">
                  <p:embed/>
                </p:oleObj>
              </mc:Choice>
              <mc:Fallback>
                <p:oleObj name="Equation" r:id="rId3" imgW="609480" imgH="203040" progId="Equation.3">
                  <p:embed/>
                  <p:pic>
                    <p:nvPicPr>
                      <p:cNvPr id="7" name="Object 6"/>
                      <p:cNvPicPr/>
                      <p:nvPr/>
                    </p:nvPicPr>
                    <p:blipFill>
                      <a:blip r:embed="rId4"/>
                      <a:stretch>
                        <a:fillRect/>
                      </a:stretch>
                    </p:blipFill>
                    <p:spPr>
                      <a:xfrm>
                        <a:off x="3581400" y="1447800"/>
                        <a:ext cx="1295400" cy="43973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553200" y="1447800"/>
          <a:ext cx="1066800" cy="429287"/>
        </p:xfrm>
        <a:graphic>
          <a:graphicData uri="http://schemas.openxmlformats.org/presentationml/2006/ole">
            <mc:AlternateContent xmlns:mc="http://schemas.openxmlformats.org/markup-compatibility/2006">
              <mc:Choice xmlns:v="urn:schemas-microsoft-com:vml" Requires="v">
                <p:oleObj spid="_x0000_s4471" name="Equation" r:id="rId5" imgW="406080" imgH="177480" progId="Equation.3">
                  <p:embed/>
                </p:oleObj>
              </mc:Choice>
              <mc:Fallback>
                <p:oleObj name="Equation" r:id="rId5" imgW="406080" imgH="177480" progId="Equation.3">
                  <p:embed/>
                  <p:pic>
                    <p:nvPicPr>
                      <p:cNvPr id="8" name="Object 7"/>
                      <p:cNvPicPr/>
                      <p:nvPr/>
                    </p:nvPicPr>
                    <p:blipFill>
                      <a:blip r:embed="rId6"/>
                      <a:stretch>
                        <a:fillRect/>
                      </a:stretch>
                    </p:blipFill>
                    <p:spPr>
                      <a:xfrm>
                        <a:off x="6553200" y="1447800"/>
                        <a:ext cx="1066800" cy="429287"/>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7924800" y="1905000"/>
          <a:ext cx="971550" cy="490537"/>
        </p:xfrm>
        <a:graphic>
          <a:graphicData uri="http://schemas.openxmlformats.org/presentationml/2006/ole">
            <mc:AlternateContent xmlns:mc="http://schemas.openxmlformats.org/markup-compatibility/2006">
              <mc:Choice xmlns:v="urn:schemas-microsoft-com:vml" Requires="v">
                <p:oleObj spid="_x0000_s4472" name="Equation" r:id="rId7" imgW="457200" imgH="203040" progId="Equation.3">
                  <p:embed/>
                </p:oleObj>
              </mc:Choice>
              <mc:Fallback>
                <p:oleObj name="Equation" r:id="rId7" imgW="457200" imgH="203040" progId="Equation.3">
                  <p:embed/>
                  <p:pic>
                    <p:nvPicPr>
                      <p:cNvPr id="9" name="Object 8"/>
                      <p:cNvPicPr/>
                      <p:nvPr/>
                    </p:nvPicPr>
                    <p:blipFill>
                      <a:blip r:embed="rId8"/>
                      <a:stretch>
                        <a:fillRect/>
                      </a:stretch>
                    </p:blipFill>
                    <p:spPr>
                      <a:xfrm>
                        <a:off x="7924800" y="1905000"/>
                        <a:ext cx="971550" cy="490537"/>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3789362" y="2514600"/>
          <a:ext cx="1565275" cy="495300"/>
        </p:xfrm>
        <a:graphic>
          <a:graphicData uri="http://schemas.openxmlformats.org/presentationml/2006/ole">
            <mc:AlternateContent xmlns:mc="http://schemas.openxmlformats.org/markup-compatibility/2006">
              <mc:Choice xmlns:v="urn:schemas-microsoft-com:vml" Requires="v">
                <p:oleObj spid="_x0000_s4473" name="Equation" r:id="rId9" imgW="736560" imgH="228600" progId="Equation.3">
                  <p:embed/>
                </p:oleObj>
              </mc:Choice>
              <mc:Fallback>
                <p:oleObj name="Equation" r:id="rId9" imgW="736560" imgH="228600" progId="Equation.3">
                  <p:embed/>
                  <p:pic>
                    <p:nvPicPr>
                      <p:cNvPr id="12" name="Object 11"/>
                      <p:cNvPicPr/>
                      <p:nvPr/>
                    </p:nvPicPr>
                    <p:blipFill>
                      <a:blip r:embed="rId10"/>
                      <a:stretch>
                        <a:fillRect/>
                      </a:stretch>
                    </p:blipFill>
                    <p:spPr>
                      <a:xfrm>
                        <a:off x="3789362" y="2514600"/>
                        <a:ext cx="1565275" cy="495300"/>
                      </a:xfrm>
                      <a:prstGeom prst="rect">
                        <a:avLst/>
                      </a:prstGeom>
                    </p:spPr>
                  </p:pic>
                </p:oleObj>
              </mc:Fallback>
            </mc:AlternateContent>
          </a:graphicData>
        </a:graphic>
      </p:graphicFrame>
    </p:spTree>
    <p:extLst>
      <p:ext uri="{BB962C8B-B14F-4D97-AF65-F5344CB8AC3E}">
        <p14:creationId xmlns:p14="http://schemas.microsoft.com/office/powerpoint/2010/main" val="80528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3400" y="152400"/>
            <a:ext cx="2177199" cy="769441"/>
          </a:xfrm>
          <a:prstGeom prst="rect">
            <a:avLst/>
          </a:prstGeom>
        </p:spPr>
        <p:txBody>
          <a:bodyPr wrap="none">
            <a:spAutoFit/>
          </a:bodyPr>
          <a:lstStyle/>
          <a:p>
            <a:r>
              <a:rPr lang="en-US" sz="4400" b="1" dirty="0" err="1">
                <a:solidFill>
                  <a:srgbClr val="FF0000"/>
                </a:solidFill>
                <a:latin typeface="Nikosh" pitchFamily="2" charset="0"/>
                <a:cs typeface="Nikosh" pitchFamily="2" charset="0"/>
              </a:rPr>
              <a:t>বাড়ির</a:t>
            </a:r>
            <a:r>
              <a:rPr lang="en-US" sz="4400" b="1" dirty="0">
                <a:solidFill>
                  <a:srgbClr val="FF0000"/>
                </a:solidFill>
                <a:latin typeface="Nikosh" pitchFamily="2" charset="0"/>
                <a:cs typeface="Nikosh" pitchFamily="2" charset="0"/>
              </a:rPr>
              <a:t> </a:t>
            </a:r>
            <a:r>
              <a:rPr lang="en-US" sz="4400" b="1" dirty="0" err="1">
                <a:solidFill>
                  <a:srgbClr val="FF0000"/>
                </a:solidFill>
                <a:latin typeface="Nikosh" pitchFamily="2" charset="0"/>
                <a:cs typeface="Nikosh" pitchFamily="2" charset="0"/>
              </a:rPr>
              <a:t>কাজ</a:t>
            </a:r>
            <a:endParaRPr lang="en-US" dirty="0"/>
          </a:p>
        </p:txBody>
      </p:sp>
      <p:sp>
        <p:nvSpPr>
          <p:cNvPr id="7" name="Rectangle 6"/>
          <p:cNvSpPr/>
          <p:nvPr/>
        </p:nvSpPr>
        <p:spPr>
          <a:xfrm>
            <a:off x="228600" y="894947"/>
            <a:ext cx="8839200" cy="5730800"/>
          </a:xfrm>
          <a:prstGeom prst="rect">
            <a:avLst/>
          </a:prstGeom>
        </p:spPr>
        <p:txBody>
          <a:bodyPr wrap="square">
            <a:spAutoFit/>
          </a:bodyPr>
          <a:lstStyle/>
          <a:p>
            <a:pPr lvl="0">
              <a:spcBef>
                <a:spcPct val="20000"/>
              </a:spcBef>
            </a:pPr>
            <a:r>
              <a:rPr lang="bn-BD" sz="3600" dirty="0" smtClean="0">
                <a:solidFill>
                  <a:prstClr val="black"/>
                </a:solidFill>
                <a:latin typeface="Nikosh" pitchFamily="2" charset="0"/>
                <a:cs typeface="Nikosh" pitchFamily="2" charset="0"/>
              </a:rPr>
              <a:t>একটি </a:t>
            </a:r>
            <a:r>
              <a:rPr lang="bn-BD" sz="3600" dirty="0">
                <a:solidFill>
                  <a:prstClr val="black"/>
                </a:solidFill>
                <a:latin typeface="Nikosh" pitchFamily="2" charset="0"/>
                <a:cs typeface="Nikosh" pitchFamily="2" charset="0"/>
              </a:rPr>
              <a:t>কার্ণো ইঞ্জিনের তাপ উৎসের ও তাপ গ্রাহকের তাপমাত্রা</a:t>
            </a:r>
            <a:r>
              <a:rPr lang="en-US" sz="3600" dirty="0">
                <a:solidFill>
                  <a:prstClr val="black"/>
                </a:solidFill>
                <a:latin typeface="Nikosh" pitchFamily="2" charset="0"/>
                <a:cs typeface="Nikosh" pitchFamily="2" charset="0"/>
              </a:rPr>
              <a:t> </a:t>
            </a:r>
            <a:r>
              <a:rPr lang="bn-BD" sz="3600" dirty="0">
                <a:solidFill>
                  <a:prstClr val="black"/>
                </a:solidFill>
                <a:latin typeface="Nikosh" pitchFamily="2" charset="0"/>
                <a:cs typeface="Nikosh" pitchFamily="2" charset="0"/>
              </a:rPr>
              <a:t>যথাক্রমে</a:t>
            </a:r>
            <a:r>
              <a:rPr lang="en-US" sz="3600" dirty="0">
                <a:solidFill>
                  <a:prstClr val="black"/>
                </a:solidFill>
                <a:latin typeface="Nikosh" pitchFamily="2" charset="0"/>
                <a:cs typeface="Nikosh" pitchFamily="2" charset="0"/>
              </a:rPr>
              <a:t> </a:t>
            </a:r>
            <a:r>
              <a:rPr lang="en-US" sz="2800" dirty="0">
                <a:solidFill>
                  <a:prstClr val="black"/>
                </a:solidFill>
                <a:latin typeface="Nikosh" pitchFamily="2" charset="0"/>
                <a:cs typeface="Nikosh" pitchFamily="2" charset="0"/>
              </a:rPr>
              <a:t>1200</a:t>
            </a:r>
            <a:r>
              <a:rPr lang="bn-BD" sz="3200" dirty="0">
                <a:solidFill>
                  <a:prstClr val="black"/>
                </a:solidFill>
                <a:latin typeface="Nikosh" pitchFamily="2" charset="0"/>
                <a:cs typeface="Nikosh" pitchFamily="2" charset="0"/>
              </a:rPr>
              <a:t> </a:t>
            </a:r>
            <a:r>
              <a:rPr lang="en-US" sz="3600" dirty="0" err="1">
                <a:solidFill>
                  <a:prstClr val="black"/>
                </a:solidFill>
                <a:latin typeface="Nikosh" pitchFamily="2" charset="0"/>
                <a:cs typeface="Nikosh" pitchFamily="2" charset="0"/>
              </a:rPr>
              <a:t>ডিগ্রী</a:t>
            </a:r>
            <a:r>
              <a:rPr lang="en-US" sz="3600" dirty="0">
                <a:solidFill>
                  <a:prstClr val="black"/>
                </a:solidFill>
                <a:latin typeface="Nikosh" pitchFamily="2" charset="0"/>
                <a:cs typeface="Nikosh" pitchFamily="2" charset="0"/>
              </a:rPr>
              <a:t>  </a:t>
            </a:r>
            <a:r>
              <a:rPr lang="en-US" sz="3600" dirty="0" err="1">
                <a:solidFill>
                  <a:prstClr val="black"/>
                </a:solidFill>
                <a:latin typeface="Nikosh" pitchFamily="2" charset="0"/>
                <a:cs typeface="Nikosh" pitchFamily="2" charset="0"/>
              </a:rPr>
              <a:t>সেল</a:t>
            </a:r>
            <a:r>
              <a:rPr lang="bn-BD" sz="3600" dirty="0">
                <a:solidFill>
                  <a:prstClr val="black"/>
                </a:solidFill>
                <a:latin typeface="Nikosh" pitchFamily="2" charset="0"/>
                <a:cs typeface="Nikosh" pitchFamily="2" charset="0"/>
              </a:rPr>
              <a:t>. ও </a:t>
            </a:r>
            <a:r>
              <a:rPr lang="en-US" sz="2800" dirty="0">
                <a:solidFill>
                  <a:prstClr val="black"/>
                </a:solidFill>
                <a:latin typeface="Nikosh" pitchFamily="2" charset="0"/>
                <a:cs typeface="Nikosh" pitchFamily="2" charset="0"/>
              </a:rPr>
              <a:t>600</a:t>
            </a:r>
            <a:r>
              <a:rPr lang="bn-BD" sz="2800" dirty="0">
                <a:solidFill>
                  <a:prstClr val="black"/>
                </a:solidFill>
                <a:latin typeface="Nikosh" pitchFamily="2" charset="0"/>
                <a:cs typeface="Nikosh" pitchFamily="2" charset="0"/>
              </a:rPr>
              <a:t> </a:t>
            </a:r>
            <a:r>
              <a:rPr lang="bn-BD" sz="3600" dirty="0">
                <a:solidFill>
                  <a:prstClr val="black"/>
                </a:solidFill>
                <a:latin typeface="Nikosh" pitchFamily="2" charset="0"/>
                <a:cs typeface="Nikosh" pitchFamily="2" charset="0"/>
              </a:rPr>
              <a:t>ডিগ্রী সেল.। এতে চারটি ধাপে সম্পাদিত কাজের পরিমাণ যথাক্রমে </a:t>
            </a:r>
            <a:r>
              <a:rPr lang="en-US" sz="2800" dirty="0">
                <a:solidFill>
                  <a:prstClr val="black"/>
                </a:solidFill>
                <a:latin typeface="Nikosh" pitchFamily="2" charset="0"/>
                <a:cs typeface="Nikosh" pitchFamily="2" charset="0"/>
              </a:rPr>
              <a:t>1100</a:t>
            </a:r>
            <a:r>
              <a:rPr lang="bn-BD" sz="2800" dirty="0">
                <a:solidFill>
                  <a:prstClr val="black"/>
                </a:solidFill>
                <a:latin typeface="Nikosh" pitchFamily="2" charset="0"/>
                <a:cs typeface="Nikosh" pitchFamily="2" charset="0"/>
              </a:rPr>
              <a:t> </a:t>
            </a:r>
            <a:r>
              <a:rPr lang="bn-BD" sz="3600" dirty="0">
                <a:solidFill>
                  <a:prstClr val="black"/>
                </a:solidFill>
                <a:latin typeface="Nikosh" pitchFamily="2" charset="0"/>
                <a:cs typeface="Nikosh" pitchFamily="2" charset="0"/>
              </a:rPr>
              <a:t>জুল, </a:t>
            </a:r>
            <a:r>
              <a:rPr lang="en-US" sz="2800" dirty="0">
                <a:solidFill>
                  <a:prstClr val="black"/>
                </a:solidFill>
                <a:latin typeface="Nikosh" pitchFamily="2" charset="0"/>
                <a:cs typeface="Nikosh" pitchFamily="2" charset="0"/>
              </a:rPr>
              <a:t>1150 </a:t>
            </a:r>
            <a:r>
              <a:rPr lang="bn-BD" sz="3600" dirty="0">
                <a:solidFill>
                  <a:prstClr val="black"/>
                </a:solidFill>
                <a:latin typeface="Nikosh" pitchFamily="2" charset="0"/>
                <a:cs typeface="Nikosh" pitchFamily="2" charset="0"/>
              </a:rPr>
              <a:t>জুল,</a:t>
            </a:r>
            <a:r>
              <a:rPr lang="en-US" sz="2800" dirty="0">
                <a:solidFill>
                  <a:prstClr val="black"/>
                </a:solidFill>
                <a:latin typeface="Nikosh" pitchFamily="2" charset="0"/>
                <a:cs typeface="Nikosh" pitchFamily="2" charset="0"/>
              </a:rPr>
              <a:t>  600</a:t>
            </a:r>
            <a:r>
              <a:rPr lang="bn-BD" sz="3600" dirty="0">
                <a:solidFill>
                  <a:prstClr val="black"/>
                </a:solidFill>
                <a:latin typeface="Nikosh" pitchFamily="2" charset="0"/>
                <a:cs typeface="Nikosh" pitchFamily="2" charset="0"/>
              </a:rPr>
              <a:t> জুল ও</a:t>
            </a:r>
            <a:r>
              <a:rPr lang="en-US" sz="2800" dirty="0">
                <a:solidFill>
                  <a:prstClr val="black"/>
                </a:solidFill>
                <a:latin typeface="Nikosh" pitchFamily="2" charset="0"/>
                <a:cs typeface="Nikosh" pitchFamily="2" charset="0"/>
              </a:rPr>
              <a:t>   300</a:t>
            </a:r>
            <a:r>
              <a:rPr lang="bn-BD" sz="3600" dirty="0">
                <a:solidFill>
                  <a:prstClr val="black"/>
                </a:solidFill>
                <a:latin typeface="Nikosh" pitchFamily="2" charset="0"/>
                <a:cs typeface="Nikosh" pitchFamily="2" charset="0"/>
              </a:rPr>
              <a:t> জুল</a:t>
            </a:r>
            <a:r>
              <a:rPr lang="en-US" sz="3600" dirty="0">
                <a:solidFill>
                  <a:prstClr val="black"/>
                </a:solidFill>
                <a:latin typeface="Nikosh" pitchFamily="2" charset="0"/>
                <a:cs typeface="Nikosh" pitchFamily="2" charset="0"/>
              </a:rPr>
              <a:t> </a:t>
            </a:r>
            <a:r>
              <a:rPr lang="bn-BD" sz="3600" dirty="0">
                <a:solidFill>
                  <a:prstClr val="black"/>
                </a:solidFill>
                <a:latin typeface="Nikosh" pitchFamily="2" charset="0"/>
                <a:cs typeface="Nikosh" pitchFamily="2" charset="0"/>
              </a:rPr>
              <a:t>।</a:t>
            </a:r>
            <a:endParaRPr lang="bn-BD" sz="2800" dirty="0">
              <a:solidFill>
                <a:prstClr val="black"/>
              </a:solidFill>
              <a:latin typeface="Nikosh" pitchFamily="2" charset="0"/>
              <a:cs typeface="Nikosh" pitchFamily="2" charset="0"/>
            </a:endParaRPr>
          </a:p>
          <a:p>
            <a:pPr lvl="0">
              <a:spcBef>
                <a:spcPct val="20000"/>
              </a:spcBef>
            </a:pPr>
            <a:r>
              <a:rPr lang="bn-BD" sz="3600" dirty="0">
                <a:solidFill>
                  <a:prstClr val="black"/>
                </a:solidFill>
                <a:latin typeface="Nikosh" pitchFamily="2" charset="0"/>
                <a:cs typeface="Nikosh" pitchFamily="2" charset="0"/>
              </a:rPr>
              <a:t>  </a:t>
            </a:r>
            <a:r>
              <a:rPr lang="bn-BD" sz="3200" dirty="0" smtClean="0">
                <a:solidFill>
                  <a:srgbClr val="FF0000"/>
                </a:solidFill>
                <a:latin typeface="Nikosh" pitchFamily="2" charset="0"/>
                <a:cs typeface="Nikosh" pitchFamily="2" charset="0"/>
              </a:rPr>
              <a:t>ক) কার্ণো চক্র কী?</a:t>
            </a:r>
          </a:p>
          <a:p>
            <a:pPr lvl="0">
              <a:spcBef>
                <a:spcPct val="20000"/>
              </a:spcBef>
            </a:pPr>
            <a:r>
              <a:rPr lang="bn-BD" sz="3200" dirty="0" smtClean="0">
                <a:solidFill>
                  <a:srgbClr val="FF0000"/>
                </a:solidFill>
                <a:latin typeface="Nikosh" pitchFamily="2" charset="0"/>
                <a:cs typeface="Nikosh" pitchFamily="2" charset="0"/>
              </a:rPr>
              <a:t>  খ) কার্ণো চক্র একটি প্রত্যাবর্তী প্রক্রিয়া -ব্যাখ্যা কর।</a:t>
            </a:r>
          </a:p>
          <a:p>
            <a:pPr lvl="0">
              <a:spcBef>
                <a:spcPct val="20000"/>
              </a:spcBef>
            </a:pPr>
            <a:r>
              <a:rPr lang="bn-BD" sz="3200" dirty="0" smtClean="0">
                <a:solidFill>
                  <a:srgbClr val="FF0000"/>
                </a:solidFill>
                <a:latin typeface="Nikosh" pitchFamily="2" charset="0"/>
                <a:cs typeface="Nikosh" pitchFamily="2" charset="0"/>
              </a:rPr>
              <a:t>  গ) কৃতকাজের পরিমাণ নির্ণয় কর।</a:t>
            </a:r>
          </a:p>
          <a:p>
            <a:pPr lvl="0">
              <a:spcBef>
                <a:spcPct val="20000"/>
              </a:spcBef>
            </a:pPr>
            <a:r>
              <a:rPr lang="bn-BD" sz="3200" dirty="0" smtClean="0">
                <a:solidFill>
                  <a:srgbClr val="FF0000"/>
                </a:solidFill>
                <a:latin typeface="Nikosh" pitchFamily="2" charset="0"/>
                <a:cs typeface="Nikosh" pitchFamily="2" charset="0"/>
              </a:rPr>
              <a:t>  ঘ) ইঞ্জিনের দক্ষতা বৃদ্ধিকল্পে তুমি এর উৎসের তাপমাত্রা বাড়াবে নাকি এর গ্রাহকের তাপমাত্রা  সমপরিমান কমাবে? তুলনামূলক বিশ্লেষণসহ মতামত দাও। </a:t>
            </a:r>
            <a:endParaRPr lang="en-US" dirty="0"/>
          </a:p>
        </p:txBody>
      </p:sp>
    </p:spTree>
    <p:extLst>
      <p:ext uri="{BB962C8B-B14F-4D97-AF65-F5344CB8AC3E}">
        <p14:creationId xmlns:p14="http://schemas.microsoft.com/office/powerpoint/2010/main" val="11769455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2D8E0"/>
        </a:solidFill>
        <a:effectLst/>
      </p:bgPr>
    </p:bg>
    <p:spTree>
      <p:nvGrpSpPr>
        <p:cNvPr id="1" name=""/>
        <p:cNvGrpSpPr/>
        <p:nvPr/>
      </p:nvGrpSpPr>
      <p:grpSpPr>
        <a:xfrm>
          <a:off x="0" y="0"/>
          <a:ext cx="0" cy="0"/>
          <a:chOff x="0" y="0"/>
          <a:chExt cx="0" cy="0"/>
        </a:xfrm>
      </p:grpSpPr>
      <p:pic>
        <p:nvPicPr>
          <p:cNvPr id="10649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70660"/>
            <a:ext cx="5791200" cy="418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98765">
            <a:off x="280989" y="1420417"/>
            <a:ext cx="2513410" cy="164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2895640" y="1314450"/>
            <a:ext cx="6096017" cy="1200150"/>
          </a:xfrm>
          <a:prstGeom prst="wedgeRectCallout">
            <a:avLst>
              <a:gd name="adj1" fmla="val -52034"/>
              <a:gd name="adj2" fmla="val 126251"/>
            </a:avLst>
          </a:prstGeom>
        </p:spPr>
        <p:style>
          <a:lnRef idx="1">
            <a:schemeClr val="accent6"/>
          </a:lnRef>
          <a:fillRef idx="2">
            <a:schemeClr val="accent6"/>
          </a:fillRef>
          <a:effectRef idx="1">
            <a:schemeClr val="accent6"/>
          </a:effectRef>
          <a:fontRef idx="minor">
            <a:schemeClr val="dk1"/>
          </a:fontRef>
        </p:style>
        <p:txBody>
          <a:bodyPr anchor="ctr">
            <a:prstTxWarp prst="textPlain">
              <a:avLst>
                <a:gd name="adj" fmla="val 49768"/>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a:t>
            </a:r>
            <a:r>
              <a:rPr kumimoji="0" lang="en-US" sz="1800" b="1" i="0" u="none" strike="noStrike" kern="1200" cap="none" spc="0" normalizeH="0" baseline="0" noProof="0"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শতভাগ</a:t>
            </a:r>
            <a:r>
              <a:rPr kumimoji="0" lang="en-US" sz="1800" b="1" i="0" u="none" strike="noStrike" kern="1200" cap="none" spc="0" normalizeH="0" baseline="0" noProof="0"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 </a:t>
            </a:r>
            <a:r>
              <a:rPr kumimoji="0" lang="en-US" sz="1800" b="1" i="0" u="none" strike="noStrike" kern="1200" cap="none" spc="0" normalizeH="0" baseline="0" noProof="0" dirty="0" err="1" smtClean="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অনলাইন</a:t>
            </a:r>
            <a:r>
              <a:rPr lang="en-US" b="1"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 </a:t>
            </a:r>
            <a:r>
              <a:rPr lang="en-US" b="1" dirty="0" err="1" smtClean="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latin typeface="NikoshBAN" pitchFamily="2" charset="0"/>
                <a:cs typeface="NikoshBAN" pitchFamily="2" charset="0"/>
              </a:rPr>
              <a:t>সকল</a:t>
            </a:r>
            <a:r>
              <a:rPr kumimoji="0" lang="en-US" sz="1800" b="1" i="0" u="none" strike="noStrike" kern="1200" cap="none" spc="0" normalizeH="0" baseline="0" noProof="0" dirty="0" smtClean="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 </a:t>
            </a:r>
            <a:r>
              <a:rPr kumimoji="0" lang="en-US" sz="1800" b="1" i="0" u="none" strike="noStrike" kern="1200" cap="none" spc="0" normalizeH="0" baseline="0" noProof="0"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কার্যক্রম</a:t>
            </a:r>
            <a:r>
              <a:rPr kumimoji="0" lang="en-US" sz="1800" b="1" i="0" u="none" strike="noStrike" kern="1200" cap="none" spc="0" normalizeH="0" baseline="0" noProof="0"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 </a:t>
            </a:r>
            <a:r>
              <a:rPr kumimoji="0" lang="en-US" sz="1800" b="1" i="0" u="none" strike="noStrike" kern="1200" cap="none" spc="0" normalizeH="0" baseline="0" noProof="0"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বাস্তবায়ন</a:t>
            </a:r>
            <a:r>
              <a:rPr kumimoji="0" lang="en-US" sz="1800" b="1" i="0" u="none" strike="noStrike" kern="1200" cap="none" spc="0" normalizeH="0" baseline="0" noProof="0"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 </a:t>
            </a:r>
            <a:r>
              <a:rPr kumimoji="0" lang="en-US" sz="1800" b="1" i="0" u="none" strike="noStrike" kern="1200" cap="none" spc="0" normalizeH="0" baseline="0" noProof="0" dirty="0" err="1">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হলে</a:t>
            </a:r>
            <a:r>
              <a:rPr kumimoji="0" lang="en-US" sz="2100" b="1" i="0" u="none" strike="noStrike" kern="1200" cap="none" spc="0" normalizeH="0" baseline="0" noProof="0" dirty="0">
                <a:ln w="1905"/>
                <a:gradFill>
                  <a:gsLst>
                    <a:gs pos="0">
                      <a:srgbClr val="000082"/>
                    </a:gs>
                    <a:gs pos="30000">
                      <a:srgbClr val="66008F"/>
                    </a:gs>
                    <a:gs pos="64999">
                      <a:srgbClr val="BA0066"/>
                    </a:gs>
                    <a:gs pos="89999">
                      <a:srgbClr val="FF0000"/>
                    </a:gs>
                    <a:gs pos="100000">
                      <a:srgbClr val="FF8200"/>
                    </a:gs>
                  </a:gsLst>
                  <a:lin ang="5400000" scaled="0"/>
                </a:gradFill>
                <a:effectLst>
                  <a:innerShdw blurRad="69850" dist="43180" dir="5400000">
                    <a:srgbClr val="000000">
                      <a:alpha val="65000"/>
                    </a:srgbClr>
                  </a:innerShdw>
                </a:effectLst>
                <a:uLnTx/>
                <a:uFillTx/>
                <a:latin typeface="NikoshBAN" pitchFamily="2" charset="0"/>
                <a:ea typeface="+mn-ea"/>
                <a:cs typeface="NikoshBAN"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সকল</a:t>
            </a:r>
            <a:r>
              <a:rPr kumimoji="0" lang="en-US" b="1" i="0" u="none" strike="noStrike" kern="1200" cap="none" spc="0" normalizeH="0" baseline="0" noProof="0" dirty="0">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 </a:t>
            </a:r>
            <a:r>
              <a:rPr kumimoji="0" lang="en-US" b="1" i="0" u="none" strike="noStrike" kern="1200" cap="none" spc="0" normalizeH="0" baseline="0" noProof="0" dirty="0" err="1">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স্তরের</a:t>
            </a:r>
            <a:r>
              <a:rPr kumimoji="0" lang="en-US" b="1" i="0" u="none" strike="noStrike" kern="1200" cap="none" spc="0" normalizeH="0" baseline="0" noProof="0" dirty="0">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 </a:t>
            </a:r>
            <a:r>
              <a:rPr lang="en-US" b="1" dirty="0" err="1" smtClean="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অপরাধ</a:t>
            </a:r>
            <a:r>
              <a:rPr lang="en-US" b="1" dirty="0" smtClean="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 ও </a:t>
            </a:r>
            <a:r>
              <a:rPr lang="bn-IN" b="1" dirty="0" smtClean="0">
                <a:ln w="1905"/>
                <a:solidFill>
                  <a:sysClr val="windowText" lastClr="000000"/>
                </a:solidFill>
                <a:effectLst>
                  <a:innerShdw blurRad="69850" dist="43180" dir="5400000">
                    <a:srgbClr val="000000">
                      <a:alpha val="65000"/>
                    </a:srgbClr>
                  </a:innerShdw>
                </a:effectLst>
                <a:latin typeface="NikoshBAN" pitchFamily="2" charset="0"/>
                <a:cs typeface="NikoshBAN" pitchFamily="2" charset="0"/>
              </a:rPr>
              <a:t>দুর্নীতি</a:t>
            </a:r>
            <a:r>
              <a:rPr kumimoji="0" lang="en-US" b="1" i="0" u="none" strike="noStrike" kern="1200" cap="none" spc="0" normalizeH="0" baseline="0" noProof="0" dirty="0" smtClean="0">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 </a:t>
            </a:r>
            <a:r>
              <a:rPr kumimoji="0" lang="en-US" b="1" i="0" u="none" strike="noStrike" kern="1200" cap="none" spc="0" normalizeH="0" baseline="0" noProof="0" dirty="0" err="1">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যাবে</a:t>
            </a:r>
            <a:r>
              <a:rPr kumimoji="0" lang="en-US" b="1" i="0" u="none" strike="noStrike" kern="1200" cap="none" spc="0" normalizeH="0" baseline="0" noProof="0" dirty="0">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 </a:t>
            </a:r>
            <a:r>
              <a:rPr kumimoji="0" lang="en-US" b="1" i="0" u="none" strike="noStrike" kern="1200" cap="none" spc="0" normalizeH="0" baseline="0" noProof="0" dirty="0" err="1">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চলে</a:t>
            </a:r>
            <a:r>
              <a:rPr kumimoji="0" lang="en-US" b="1" i="0" u="none" strike="noStrike" kern="1200" cap="none" spc="0" normalizeH="0" baseline="0" noProof="0" dirty="0">
                <a:ln w="1905"/>
                <a:solidFill>
                  <a:sysClr val="windowText" lastClr="000000"/>
                </a:solidFill>
                <a:effectLst>
                  <a:innerShdw blurRad="69850" dist="43180" dir="5400000">
                    <a:srgbClr val="000000">
                      <a:alpha val="65000"/>
                    </a:srgbClr>
                  </a:innerShdw>
                </a:effectLst>
                <a:uLnTx/>
                <a:uFillTx/>
                <a:latin typeface="NikoshBAN" pitchFamily="2" charset="0"/>
                <a:cs typeface="NikoshBAN" pitchFamily="2" charset="0"/>
              </a:rPr>
              <a:t>”</a:t>
            </a:r>
          </a:p>
        </p:txBody>
      </p:sp>
      <p:sp>
        <p:nvSpPr>
          <p:cNvPr id="3" name="TextBox 2"/>
          <p:cNvSpPr txBox="1"/>
          <p:nvPr/>
        </p:nvSpPr>
        <p:spPr>
          <a:xfrm rot="20181021">
            <a:off x="384279" y="1580715"/>
            <a:ext cx="2118669" cy="960294"/>
          </a:xfrm>
          <a:prstGeom prst="rect">
            <a:avLst/>
          </a:prstGeom>
          <a:noFill/>
        </p:spPr>
        <p:txBody>
          <a:bodyPr wrap="square" rtlCol="0">
            <a:prstTxWarp prst="textInflate">
              <a:avLst/>
            </a:prstTxWarp>
            <a:spAutoFit/>
          </a:bodyPr>
          <a:lstStyle/>
          <a:p>
            <a:r>
              <a:rPr lang="bn-IN" sz="3200" b="1" dirty="0" smtClean="0">
                <a:ln w="6600">
                  <a:solidFill>
                    <a:srgbClr val="FF0000"/>
                  </a:solidFill>
                  <a:prstDash val="solid"/>
                </a:ln>
                <a:effectLst>
                  <a:outerShdw dist="38100" dir="2700000" algn="tl" rotWithShape="0">
                    <a:schemeClr val="accent2"/>
                  </a:outerShdw>
                </a:effectLst>
                <a:latin typeface="NikoshBAN" panose="02000000000000000000" pitchFamily="2" charset="0"/>
                <a:cs typeface="NikoshBAN" panose="02000000000000000000" pitchFamily="2" charset="0"/>
              </a:rPr>
              <a:t>স্মার্ট বাংলাদেশ </a:t>
            </a:r>
            <a:endParaRPr lang="en-US" sz="3200" b="1" dirty="0">
              <a:ln w="6600">
                <a:solidFill>
                  <a:srgbClr val="FF0000"/>
                </a:solidFill>
                <a:prstDash val="solid"/>
              </a:ln>
              <a:effectLst>
                <a:outerShdw dist="38100" dir="2700000" algn="tl" rotWithShape="0">
                  <a:schemeClr val="accent2"/>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578160763"/>
      </p:ext>
    </p:extLst>
  </p:cSld>
  <p:clrMapOvr>
    <a:masterClrMapping/>
  </p:clrMapOvr>
  <mc:AlternateContent xmlns:mc="http://schemas.openxmlformats.org/markup-compatibility/2006" xmlns:p14="http://schemas.microsoft.com/office/powerpoint/2010/main">
    <mc:Choice Requires="p14">
      <p:transition spd="slow" p14:dur="1200" advTm="45004">
        <p14:flip dir="r"/>
      </p:transition>
    </mc:Choice>
    <mc:Fallback xmlns="">
      <p:transition spd="slow" advTm="45004">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87700"/>
            <a:ext cx="5105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1214438" y="838200"/>
            <a:ext cx="2486025" cy="1774825"/>
          </a:xfrm>
          <a:prstGeom prst="wedgeEllipseCallout">
            <a:avLst>
              <a:gd name="adj1" fmla="val -21382"/>
              <a:gd name="adj2" fmla="val 67883"/>
            </a:avLst>
          </a:prstGeom>
          <a:solidFill>
            <a:srgbClr val="AB946B"/>
          </a:solidFill>
          <a:ln w="15875" cap="rnd" cmpd="sng" algn="ctr">
            <a:solidFill>
              <a:srgbClr val="AB946B">
                <a:shade val="50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Garamond" panose="02020404030301010803"/>
            </a:endParaRPr>
          </a:p>
        </p:txBody>
      </p:sp>
      <p:sp>
        <p:nvSpPr>
          <p:cNvPr id="4" name="Rectangular Callout 3"/>
          <p:cNvSpPr/>
          <p:nvPr/>
        </p:nvSpPr>
        <p:spPr>
          <a:xfrm>
            <a:off x="4419600" y="1524000"/>
            <a:ext cx="4191000" cy="1652588"/>
          </a:xfrm>
          <a:prstGeom prst="wedgeRectCallout">
            <a:avLst>
              <a:gd name="adj1" fmla="val -83923"/>
              <a:gd name="adj2" fmla="val 81773"/>
            </a:avLst>
          </a:prstGeom>
          <a:solidFill>
            <a:srgbClr val="AB946B"/>
          </a:solidFill>
          <a:ln w="15875" cap="rnd" cmpd="sng" algn="ctr">
            <a:solidFill>
              <a:srgbClr val="AB946B">
                <a:shade val="50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Garamond" panose="02020404030301010803"/>
            </a:endParaRPr>
          </a:p>
        </p:txBody>
      </p:sp>
      <p:sp>
        <p:nvSpPr>
          <p:cNvPr id="5" name="Rectangle 4"/>
          <p:cNvSpPr/>
          <p:nvPr/>
        </p:nvSpPr>
        <p:spPr>
          <a:xfrm>
            <a:off x="4603271" y="1636933"/>
            <a:ext cx="4007330" cy="1200329"/>
          </a:xfrm>
          <a:prstGeom prst="rect">
            <a:avLst/>
          </a:prstGeom>
        </p:spPr>
        <p:txBody>
          <a:bodyPr>
            <a:spAutoFit/>
          </a:bodyPr>
          <a:lstStyle/>
          <a:p>
            <a:pPr eaLnBrk="1" fontAlgn="auto" hangingPunct="1">
              <a:spcBef>
                <a:spcPts val="0"/>
              </a:spcBef>
              <a:spcAft>
                <a:spcPts val="0"/>
              </a:spcAft>
              <a:defRPr/>
            </a:pP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জানালা</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দৃশ্য</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a:t>
            </a:r>
          </a:p>
          <a:p>
            <a:pPr eaLnBrk="1" fontAlgn="auto" hangingPunct="1">
              <a:spcBef>
                <a:spcPts val="0"/>
              </a:spcBef>
              <a:spcAft>
                <a:spcPts val="0"/>
              </a:spcAft>
              <a:defRPr/>
            </a:pP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একটি</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কম্পিউটার</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3600" kern="0" dirty="0" err="1">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সারাবিশ্ব</a:t>
            </a:r>
            <a:r>
              <a:rPr lang="en-US"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lang="en-US" sz="600" kern="0" dirty="0">
              <a:solidFill>
                <a:sysClr val="windowText" lastClr="000000"/>
              </a:solidFill>
              <a:latin typeface="Verdana"/>
            </a:endParaRPr>
          </a:p>
        </p:txBody>
      </p:sp>
      <p:sp>
        <p:nvSpPr>
          <p:cNvPr id="6" name="Rectangle 5"/>
          <p:cNvSpPr/>
          <p:nvPr/>
        </p:nvSpPr>
        <p:spPr>
          <a:xfrm>
            <a:off x="1352987" y="947384"/>
            <a:ext cx="2362199" cy="2509736"/>
          </a:xfrm>
          <a:prstGeom prst="rect">
            <a:avLst/>
          </a:prstGeom>
        </p:spPr>
        <p:txBody>
          <a:bodyPr>
            <a:prstTxWarp prst="textArchUpPour">
              <a:avLst/>
            </a:prstTxWarp>
            <a:spAutoFit/>
          </a:bodyPr>
          <a:lstStyle/>
          <a:p>
            <a:pPr eaLnBrk="1" fontAlgn="auto" hangingPunct="1">
              <a:spcBef>
                <a:spcPts val="0"/>
              </a:spcBef>
              <a:spcAft>
                <a:spcPts val="0"/>
              </a:spcAft>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ডিজিটাল </a:t>
            </a:r>
          </a:p>
          <a:p>
            <a:pPr eaLnBrk="1" fontAlgn="auto" hangingPunct="1">
              <a:spcBef>
                <a:spcPts val="0"/>
              </a:spcBef>
              <a:spcAft>
                <a:spcPts val="0"/>
              </a:spcAft>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বাংলাদেশ  </a:t>
            </a:r>
            <a:endParaRPr lang="en-US" sz="600" kern="0" dirty="0">
              <a:solidFill>
                <a:sysClr val="windowText" lastClr="000000"/>
              </a:solidFill>
              <a:latin typeface="Verdana"/>
            </a:endParaRPr>
          </a:p>
        </p:txBody>
      </p:sp>
    </p:spTree>
    <p:extLst>
      <p:ext uri="{BB962C8B-B14F-4D97-AF65-F5344CB8AC3E}">
        <p14:creationId xmlns:p14="http://schemas.microsoft.com/office/powerpoint/2010/main" val="175238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87700"/>
            <a:ext cx="5105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1214438" y="838200"/>
            <a:ext cx="2486025" cy="1774825"/>
          </a:xfrm>
          <a:prstGeom prst="wedgeEllipseCallout">
            <a:avLst>
              <a:gd name="adj1" fmla="val -21382"/>
              <a:gd name="adj2" fmla="val 67883"/>
            </a:avLst>
          </a:prstGeom>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n-US" kern="0">
              <a:solidFill>
                <a:prstClr val="white"/>
              </a:solidFill>
              <a:latin typeface="Garamond" panose="02020404030301010803"/>
            </a:endParaRPr>
          </a:p>
        </p:txBody>
      </p:sp>
      <p:sp>
        <p:nvSpPr>
          <p:cNvPr id="4" name="Rectangular Callout 3"/>
          <p:cNvSpPr/>
          <p:nvPr/>
        </p:nvSpPr>
        <p:spPr>
          <a:xfrm>
            <a:off x="4038600" y="1535112"/>
            <a:ext cx="4952999" cy="1284288"/>
          </a:xfrm>
          <a:prstGeom prst="wedgeRectCallout">
            <a:avLst>
              <a:gd name="adj1" fmla="val -70901"/>
              <a:gd name="adj2" fmla="val 133078"/>
            </a:avLst>
          </a:prstGeom>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n-US" kern="0">
              <a:solidFill>
                <a:prstClr val="white"/>
              </a:solidFill>
              <a:latin typeface="Garamond" panose="02020404030301010803"/>
            </a:endParaRPr>
          </a:p>
        </p:txBody>
      </p:sp>
      <p:sp>
        <p:nvSpPr>
          <p:cNvPr id="5" name="Rectangle 4"/>
          <p:cNvSpPr/>
          <p:nvPr/>
        </p:nvSpPr>
        <p:spPr>
          <a:xfrm>
            <a:off x="4114800" y="1636933"/>
            <a:ext cx="4876799" cy="954107"/>
          </a:xfrm>
          <a:prstGeom prst="rect">
            <a:avLst/>
          </a:prstGeom>
        </p:spPr>
        <p:txBody>
          <a:bodyPr wrap="square">
            <a:spAutoFit/>
          </a:bodyPr>
          <a:lstStyle/>
          <a:p>
            <a:pPr eaLnBrk="1" fontAlgn="auto" hangingPunct="1">
              <a:spcBef>
                <a:spcPts val="0"/>
              </a:spcBef>
              <a:spcAft>
                <a:spcPts val="0"/>
              </a:spcAft>
              <a:defRPr/>
            </a:pP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শতভাগ</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অনলাইন</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শিক্ষা</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কার্যক্রম</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চালু</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হলে</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lang="en-US" sz="28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endParaRPr>
          </a:p>
          <a:p>
            <a:pPr eaLnBrk="1" fontAlgn="auto" hangingPunct="1">
              <a:spcBef>
                <a:spcPts val="0"/>
              </a:spcBef>
              <a:spcAft>
                <a:spcPts val="0"/>
              </a:spcAft>
              <a:defRPr/>
            </a:pP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ফেলের</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হার</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শূন্যের</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কোটায়</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যাবে</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en-US" sz="2800" kern="0" dirty="0" err="1"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চলে</a:t>
            </a:r>
            <a:r>
              <a:rPr lang="en-US"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r>
              <a:rPr lang="bn-IN" sz="2800" kern="0" dirty="0" smtClean="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 </a:t>
            </a:r>
            <a:endParaRPr lang="en-US" sz="400" kern="0" dirty="0">
              <a:solidFill>
                <a:sysClr val="windowText" lastClr="000000"/>
              </a:solidFill>
              <a:latin typeface="Verdana"/>
            </a:endParaRPr>
          </a:p>
        </p:txBody>
      </p:sp>
      <p:sp>
        <p:nvSpPr>
          <p:cNvPr id="6" name="Rectangle 5"/>
          <p:cNvSpPr/>
          <p:nvPr/>
        </p:nvSpPr>
        <p:spPr>
          <a:xfrm>
            <a:off x="1352987" y="947384"/>
            <a:ext cx="2362199" cy="2509736"/>
          </a:xfrm>
          <a:prstGeom prst="rect">
            <a:avLst/>
          </a:prstGeom>
        </p:spPr>
        <p:txBody>
          <a:bodyPr>
            <a:prstTxWarp prst="textArchUpPour">
              <a:avLst/>
            </a:prstTxWarp>
            <a:spAutoFit/>
          </a:bodyPr>
          <a:lstStyle/>
          <a:p>
            <a:pPr eaLnBrk="1" fontAlgn="auto" hangingPunct="1">
              <a:spcBef>
                <a:spcPts val="0"/>
              </a:spcBef>
              <a:spcAft>
                <a:spcPts val="0"/>
              </a:spcAft>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ডিজিটাল </a:t>
            </a:r>
          </a:p>
          <a:p>
            <a:pPr eaLnBrk="1" fontAlgn="auto" hangingPunct="1">
              <a:spcBef>
                <a:spcPts val="0"/>
              </a:spcBef>
              <a:spcAft>
                <a:spcPts val="0"/>
              </a:spcAft>
              <a:defRPr/>
            </a:pPr>
            <a:r>
              <a:rPr lang="bn-IN" sz="3600" kern="0" dirty="0">
                <a:blipFill>
                  <a:blip r:embed="rId3"/>
                  <a:stretch>
                    <a:fillRect/>
                  </a:stretch>
                </a:blipFill>
                <a:effectLst>
                  <a:glow rad="127000">
                    <a:srgbClr val="E7E6E6">
                      <a:lumMod val="90000"/>
                    </a:srgbClr>
                  </a:glow>
                </a:effectLst>
                <a:latin typeface="NikoshBAN" panose="02000000000000000000" pitchFamily="2" charset="0"/>
                <a:cs typeface="NikoshBAN" panose="02000000000000000000" pitchFamily="2" charset="0"/>
              </a:rPr>
              <a:t>বাংলাদেশ  </a:t>
            </a:r>
            <a:endParaRPr lang="en-US" sz="600" kern="0" dirty="0">
              <a:solidFill>
                <a:sysClr val="windowText" lastClr="000000"/>
              </a:solidFill>
              <a:latin typeface="Verdana"/>
            </a:endParaRPr>
          </a:p>
        </p:txBody>
      </p:sp>
    </p:spTree>
    <p:extLst>
      <p:ext uri="{BB962C8B-B14F-4D97-AF65-F5344CB8AC3E}">
        <p14:creationId xmlns:p14="http://schemas.microsoft.com/office/powerpoint/2010/main" val="2273797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09507">
            <a:off x="1183316" y="610628"/>
            <a:ext cx="2823165" cy="22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616" y="648230"/>
            <a:ext cx="2468563"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97212"/>
            <a:ext cx="525780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762000"/>
            <a:ext cx="5816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652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457200"/>
            <a:ext cx="6534150" cy="23083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Bef>
                <a:spcPts val="0"/>
              </a:spcBef>
              <a:spcAft>
                <a:spcPts val="0"/>
              </a:spcAft>
              <a:defRPr/>
            </a:pPr>
            <a:r>
              <a:rPr lang="bn-IN" sz="40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latin typeface="Arial"/>
              </a:rPr>
              <a:t> </a:t>
            </a: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আল্লাহ্‌ আমাদের উপর সহায় হউন</a:t>
            </a:r>
          </a:p>
          <a:p>
            <a:pPr eaLnBrk="1" fontAlgn="auto" hangingPunct="1">
              <a:spcBef>
                <a:spcPts val="0"/>
              </a:spcBef>
              <a:spcAft>
                <a:spcPts val="0"/>
              </a:spcAft>
              <a:defRPr/>
            </a:pP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            আজ এ পর্যন্তই</a:t>
            </a:r>
          </a:p>
          <a:p>
            <a:pPr eaLnBrk="1" fontAlgn="auto" hangingPunct="1">
              <a:spcBef>
                <a:spcPts val="0"/>
              </a:spcBef>
              <a:spcAft>
                <a:spcPts val="0"/>
              </a:spcAft>
              <a:defRPr/>
            </a:pPr>
            <a:r>
              <a:rPr lang="bn-IN"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rPr>
              <a:t>            খোদা হাফেজ।</a:t>
            </a:r>
            <a:endParaRPr lang="en-US" sz="4800" b="1" dirty="0">
              <a:ln w="11430"/>
              <a:solidFill>
                <a:srgbClr val="CC0066"/>
              </a:solidFill>
              <a:effectLst>
                <a:outerShdw blurRad="50800" dist="39000" dir="5460000" algn="tl">
                  <a:srgbClr val="000000">
                    <a:alpha val="38000"/>
                  </a:srgbClr>
                </a:outerShdw>
              </a:effectLst>
              <a:latin typeface="NikoshBAN" pitchFamily="2" charset="0"/>
              <a:cs typeface="NikoshBAN" pitchFamily="2"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533650"/>
            <a:ext cx="6934200" cy="4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3317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nodeType="afterGroup">
                            <p:stCondLst>
                              <p:cond delay="2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500"/>
                            </p:stCondLst>
                            <p:childTnLst>
                              <p:par>
                                <p:cTn id="15" presetID="22" presetClass="emph" presetSubtype="0" repeatCount="indefinite" fill="hold" grpId="0" nodeType="afterEffect">
                                  <p:stCondLst>
                                    <p:cond delay="0"/>
                                  </p:stCondLst>
                                  <p:childTnLst>
                                    <p:animClr clrSpc="hsl" dir="cw">
                                      <p:cBhvr override="childStyle">
                                        <p:cTn id="16" dur="500" fill="hold"/>
                                        <p:tgtEl>
                                          <p:spTgt spid="2"/>
                                        </p:tgtEl>
                                        <p:attrNameLst>
                                          <p:attrName>style.color</p:attrName>
                                        </p:attrNameLst>
                                      </p:cBhvr>
                                      <p:by>
                                        <p:hsl h="-7200000" s="0" l="0"/>
                                      </p:by>
                                    </p:animClr>
                                    <p:animClr clrSpc="hsl" dir="cw">
                                      <p:cBhvr>
                                        <p:cTn id="17" dur="500" fill="hold"/>
                                        <p:tgtEl>
                                          <p:spTgt spid="2"/>
                                        </p:tgtEl>
                                        <p:attrNameLst>
                                          <p:attrName>fillcolor</p:attrName>
                                        </p:attrNameLst>
                                      </p:cBhvr>
                                      <p:by>
                                        <p:hsl h="-7200000" s="0" l="0"/>
                                      </p:by>
                                    </p:animClr>
                                    <p:animClr clrSpc="hsl" dir="cw">
                                      <p:cBhvr>
                                        <p:cTn id="18" dur="500" fill="hold"/>
                                        <p:tgtEl>
                                          <p:spTgt spid="2"/>
                                        </p:tgtEl>
                                        <p:attrNameLst>
                                          <p:attrName>stroke.color</p:attrName>
                                        </p:attrNameLst>
                                      </p:cBhvr>
                                      <p:by>
                                        <p:hsl h="-7200000" s="0" l="0"/>
                                      </p:by>
                                    </p:animClr>
                                    <p:set>
                                      <p:cBhvr>
                                        <p:cTn id="1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2" y="-13447"/>
            <a:ext cx="92202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627967" y="430409"/>
            <a:ext cx="5231267" cy="923330"/>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en-US" sz="5400" b="1" dirty="0" err="1">
                <a:ln/>
                <a:solidFill>
                  <a:srgbClr val="002060"/>
                </a:solidFill>
                <a:latin typeface="NikoshBAN" pitchFamily="2" charset="0"/>
                <a:cs typeface="NikoshBAN" pitchFamily="2" charset="0"/>
              </a:rPr>
              <a:t>আজকের</a:t>
            </a:r>
            <a:r>
              <a:rPr lang="en-US" sz="5400" b="1" dirty="0">
                <a:ln/>
                <a:solidFill>
                  <a:srgbClr val="002060"/>
                </a:solidFill>
                <a:latin typeface="NikoshBAN" pitchFamily="2" charset="0"/>
                <a:cs typeface="NikoshBAN" pitchFamily="2" charset="0"/>
              </a:rPr>
              <a:t> </a:t>
            </a:r>
            <a:r>
              <a:rPr lang="en-US" sz="5400" b="1" dirty="0" err="1">
                <a:ln/>
                <a:solidFill>
                  <a:srgbClr val="002060"/>
                </a:solidFill>
                <a:latin typeface="NikoshBAN" pitchFamily="2" charset="0"/>
                <a:cs typeface="NikoshBAN" pitchFamily="2" charset="0"/>
              </a:rPr>
              <a:t>পাঠ</a:t>
            </a:r>
            <a:r>
              <a:rPr lang="en-US" sz="5400" b="1" dirty="0">
                <a:ln/>
                <a:solidFill>
                  <a:srgbClr val="002060"/>
                </a:solidFill>
                <a:latin typeface="NikoshBAN" pitchFamily="2" charset="0"/>
                <a:cs typeface="NikoshBAN" pitchFamily="2" charset="0"/>
              </a:rPr>
              <a:t> </a:t>
            </a:r>
            <a:r>
              <a:rPr lang="en-US" sz="5400" b="1" dirty="0" err="1">
                <a:ln/>
                <a:solidFill>
                  <a:srgbClr val="002060"/>
                </a:solidFill>
                <a:latin typeface="NikoshBAN" pitchFamily="2" charset="0"/>
                <a:cs typeface="NikoshBAN" pitchFamily="2" charset="0"/>
              </a:rPr>
              <a:t>শিরোনাম</a:t>
            </a:r>
            <a:r>
              <a:rPr lang="en-US" sz="5400" b="1" dirty="0">
                <a:ln/>
                <a:solidFill>
                  <a:srgbClr val="002060"/>
                </a:solidFill>
                <a:latin typeface="NikoshBAN" pitchFamily="2" charset="0"/>
                <a:cs typeface="NikoshBAN" pitchFamily="2" charset="0"/>
              </a:rPr>
              <a:t> </a:t>
            </a:r>
          </a:p>
        </p:txBody>
      </p:sp>
      <p:grpSp>
        <p:nvGrpSpPr>
          <p:cNvPr id="8" name="Group 7"/>
          <p:cNvGrpSpPr/>
          <p:nvPr/>
        </p:nvGrpSpPr>
        <p:grpSpPr>
          <a:xfrm>
            <a:off x="4283849" y="1600200"/>
            <a:ext cx="3761445" cy="990600"/>
            <a:chOff x="4272000" y="1416526"/>
            <a:chExt cx="3810000" cy="1420736"/>
          </a:xfrm>
        </p:grpSpPr>
        <p:pic>
          <p:nvPicPr>
            <p:cNvPr id="7" name="Picture 2" descr="Fire GIF - Fire - Discover &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1416526"/>
              <a:ext cx="3502250" cy="99059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4272000" y="1416527"/>
              <a:ext cx="3810000" cy="1420735"/>
            </a:xfrm>
            <a:custGeom>
              <a:avLst/>
              <a:gdLst/>
              <a:ahLst/>
              <a:cxnLst/>
              <a:rect l="l" t="t" r="r" b="b"/>
              <a:pathLst>
                <a:path w="3810000" h="1237061">
                  <a:moveTo>
                    <a:pt x="2695946" y="533326"/>
                  </a:moveTo>
                  <a:cubicBezTo>
                    <a:pt x="2696338" y="542262"/>
                    <a:pt x="2699617" y="554270"/>
                    <a:pt x="2705782" y="569349"/>
                  </a:cubicBezTo>
                  <a:lnTo>
                    <a:pt x="2728186" y="610011"/>
                  </a:lnTo>
                  <a:lnTo>
                    <a:pt x="2712177" y="599463"/>
                  </a:lnTo>
                  <a:cubicBezTo>
                    <a:pt x="2697835" y="614555"/>
                    <a:pt x="2684550" y="625284"/>
                    <a:pt x="2672323" y="631649"/>
                  </a:cubicBezTo>
                  <a:cubicBezTo>
                    <a:pt x="2660096" y="638014"/>
                    <a:pt x="2648994" y="641196"/>
                    <a:pt x="2639018" y="641196"/>
                  </a:cubicBezTo>
                  <a:cubicBezTo>
                    <a:pt x="2633749" y="641196"/>
                    <a:pt x="2629656" y="640346"/>
                    <a:pt x="2626740" y="638645"/>
                  </a:cubicBezTo>
                  <a:cubicBezTo>
                    <a:pt x="2623824" y="636944"/>
                    <a:pt x="2622366" y="634068"/>
                    <a:pt x="2622366" y="630018"/>
                  </a:cubicBezTo>
                  <a:cubicBezTo>
                    <a:pt x="2622366" y="623410"/>
                    <a:pt x="2628034" y="613869"/>
                    <a:pt x="2639370" y="601394"/>
                  </a:cubicBezTo>
                  <a:cubicBezTo>
                    <a:pt x="2650706" y="588920"/>
                    <a:pt x="2664142" y="575128"/>
                    <a:pt x="2679677" y="560019"/>
                  </a:cubicBezTo>
                  <a:close/>
                  <a:moveTo>
                    <a:pt x="2061194" y="498768"/>
                  </a:moveTo>
                  <a:lnTo>
                    <a:pt x="2065307" y="498768"/>
                  </a:lnTo>
                  <a:lnTo>
                    <a:pt x="2065249" y="499550"/>
                  </a:lnTo>
                  <a:lnTo>
                    <a:pt x="2063209" y="499171"/>
                  </a:lnTo>
                  <a:cubicBezTo>
                    <a:pt x="2063477" y="498902"/>
                    <a:pt x="2062806" y="498768"/>
                    <a:pt x="2061194" y="498768"/>
                  </a:cubicBezTo>
                  <a:close/>
                  <a:moveTo>
                    <a:pt x="2065377" y="497834"/>
                  </a:moveTo>
                  <a:lnTo>
                    <a:pt x="2065377" y="498768"/>
                  </a:lnTo>
                  <a:lnTo>
                    <a:pt x="2065307" y="498768"/>
                  </a:lnTo>
                  <a:close/>
                  <a:moveTo>
                    <a:pt x="1423626" y="445562"/>
                  </a:moveTo>
                  <a:cubicBezTo>
                    <a:pt x="1451738" y="445562"/>
                    <a:pt x="1476026" y="451974"/>
                    <a:pt x="1496490" y="464798"/>
                  </a:cubicBezTo>
                  <a:lnTo>
                    <a:pt x="1433653" y="527954"/>
                  </a:lnTo>
                  <a:cubicBezTo>
                    <a:pt x="1430388" y="515258"/>
                    <a:pt x="1422460" y="504628"/>
                    <a:pt x="1409871" y="496063"/>
                  </a:cubicBezTo>
                  <a:cubicBezTo>
                    <a:pt x="1397281" y="487498"/>
                    <a:pt x="1383939" y="483215"/>
                    <a:pt x="1369845" y="483215"/>
                  </a:cubicBezTo>
                  <a:cubicBezTo>
                    <a:pt x="1361591" y="483215"/>
                    <a:pt x="1353154" y="484511"/>
                    <a:pt x="1344533" y="487103"/>
                  </a:cubicBezTo>
                  <a:lnTo>
                    <a:pt x="1339662" y="489171"/>
                  </a:lnTo>
                  <a:lnTo>
                    <a:pt x="1353491" y="474368"/>
                  </a:lnTo>
                  <a:cubicBezTo>
                    <a:pt x="1360273" y="468427"/>
                    <a:pt x="1367576" y="463246"/>
                    <a:pt x="1375402" y="458825"/>
                  </a:cubicBezTo>
                  <a:cubicBezTo>
                    <a:pt x="1391052" y="449983"/>
                    <a:pt x="1407127" y="445562"/>
                    <a:pt x="1423626" y="445562"/>
                  </a:cubicBezTo>
                  <a:close/>
                  <a:moveTo>
                    <a:pt x="2803343" y="439832"/>
                  </a:moveTo>
                  <a:cubicBezTo>
                    <a:pt x="2814845" y="439832"/>
                    <a:pt x="2823438" y="442686"/>
                    <a:pt x="2829121" y="448395"/>
                  </a:cubicBezTo>
                  <a:cubicBezTo>
                    <a:pt x="2834804" y="454103"/>
                    <a:pt x="2837646" y="459797"/>
                    <a:pt x="2837646" y="465476"/>
                  </a:cubicBezTo>
                  <a:cubicBezTo>
                    <a:pt x="2837646" y="473670"/>
                    <a:pt x="2836183" y="479519"/>
                    <a:pt x="2833259" y="483024"/>
                  </a:cubicBezTo>
                  <a:cubicBezTo>
                    <a:pt x="2824502" y="476603"/>
                    <a:pt x="2815054" y="473393"/>
                    <a:pt x="2804916" y="473393"/>
                  </a:cubicBezTo>
                  <a:cubicBezTo>
                    <a:pt x="2791717" y="473393"/>
                    <a:pt x="2780502" y="478803"/>
                    <a:pt x="2771272" y="489623"/>
                  </a:cubicBezTo>
                  <a:cubicBezTo>
                    <a:pt x="2762042" y="500443"/>
                    <a:pt x="2757427" y="511392"/>
                    <a:pt x="2757427" y="522468"/>
                  </a:cubicBezTo>
                  <a:cubicBezTo>
                    <a:pt x="2757427" y="536920"/>
                    <a:pt x="2762439" y="548180"/>
                    <a:pt x="2772462" y="556246"/>
                  </a:cubicBezTo>
                  <a:cubicBezTo>
                    <a:pt x="2782485" y="564312"/>
                    <a:pt x="2793853" y="568345"/>
                    <a:pt x="2806566" y="568345"/>
                  </a:cubicBezTo>
                  <a:cubicBezTo>
                    <a:pt x="2810181" y="568345"/>
                    <a:pt x="2814720" y="567703"/>
                    <a:pt x="2820181" y="566420"/>
                  </a:cubicBezTo>
                  <a:cubicBezTo>
                    <a:pt x="2825642" y="565137"/>
                    <a:pt x="2829336" y="563370"/>
                    <a:pt x="2831263" y="561119"/>
                  </a:cubicBezTo>
                  <a:cubicBezTo>
                    <a:pt x="2838792" y="565177"/>
                    <a:pt x="2842557" y="571300"/>
                    <a:pt x="2842557" y="579485"/>
                  </a:cubicBezTo>
                  <a:cubicBezTo>
                    <a:pt x="2842557" y="585036"/>
                    <a:pt x="2839950" y="590024"/>
                    <a:pt x="2834736" y="594449"/>
                  </a:cubicBezTo>
                  <a:cubicBezTo>
                    <a:pt x="2829522" y="598875"/>
                    <a:pt x="2821483" y="601087"/>
                    <a:pt x="2810621" y="601087"/>
                  </a:cubicBezTo>
                  <a:cubicBezTo>
                    <a:pt x="2799306" y="601087"/>
                    <a:pt x="2789225" y="598638"/>
                    <a:pt x="2780379" y="593739"/>
                  </a:cubicBezTo>
                  <a:cubicBezTo>
                    <a:pt x="2771532" y="588841"/>
                    <a:pt x="2763946" y="582369"/>
                    <a:pt x="2757619" y="574324"/>
                  </a:cubicBezTo>
                  <a:cubicBezTo>
                    <a:pt x="2751292" y="566279"/>
                    <a:pt x="2746404" y="557322"/>
                    <a:pt x="2742955" y="547453"/>
                  </a:cubicBezTo>
                  <a:cubicBezTo>
                    <a:pt x="2739506" y="537583"/>
                    <a:pt x="2737782" y="528185"/>
                    <a:pt x="2737782" y="519257"/>
                  </a:cubicBezTo>
                  <a:cubicBezTo>
                    <a:pt x="2737782" y="507388"/>
                    <a:pt x="2739858" y="496436"/>
                    <a:pt x="2744011" y="486400"/>
                  </a:cubicBezTo>
                  <a:cubicBezTo>
                    <a:pt x="2748163" y="476364"/>
                    <a:pt x="2753511" y="467944"/>
                    <a:pt x="2760056" y="461140"/>
                  </a:cubicBezTo>
                  <a:cubicBezTo>
                    <a:pt x="2766600" y="454336"/>
                    <a:pt x="2773681" y="449083"/>
                    <a:pt x="2781300" y="445383"/>
                  </a:cubicBezTo>
                  <a:cubicBezTo>
                    <a:pt x="2788918" y="441682"/>
                    <a:pt x="2796266" y="439832"/>
                    <a:pt x="2803343" y="439832"/>
                  </a:cubicBezTo>
                  <a:close/>
                  <a:moveTo>
                    <a:pt x="2033210" y="439013"/>
                  </a:moveTo>
                  <a:lnTo>
                    <a:pt x="2021712" y="442236"/>
                  </a:lnTo>
                  <a:cubicBezTo>
                    <a:pt x="2010806" y="444701"/>
                    <a:pt x="1999734" y="448747"/>
                    <a:pt x="1988496" y="454374"/>
                  </a:cubicBezTo>
                  <a:cubicBezTo>
                    <a:pt x="1977258" y="460002"/>
                    <a:pt x="1966766" y="466976"/>
                    <a:pt x="1957020" y="475298"/>
                  </a:cubicBezTo>
                  <a:cubicBezTo>
                    <a:pt x="1947274" y="483620"/>
                    <a:pt x="1939023" y="493228"/>
                    <a:pt x="1932266" y="504120"/>
                  </a:cubicBezTo>
                  <a:cubicBezTo>
                    <a:pt x="1925508" y="515013"/>
                    <a:pt x="1922129" y="526884"/>
                    <a:pt x="1922129" y="539734"/>
                  </a:cubicBezTo>
                  <a:cubicBezTo>
                    <a:pt x="1922129" y="555568"/>
                    <a:pt x="1928166" y="569070"/>
                    <a:pt x="1940240" y="580240"/>
                  </a:cubicBezTo>
                  <a:cubicBezTo>
                    <a:pt x="1952314" y="591410"/>
                    <a:pt x="1967205" y="596994"/>
                    <a:pt x="1984915" y="596994"/>
                  </a:cubicBezTo>
                  <a:cubicBezTo>
                    <a:pt x="1994925" y="596994"/>
                    <a:pt x="2004799" y="594705"/>
                    <a:pt x="2014537" y="590126"/>
                  </a:cubicBezTo>
                  <a:cubicBezTo>
                    <a:pt x="2024274" y="585547"/>
                    <a:pt x="2033016" y="578924"/>
                    <a:pt x="2040762" y="570257"/>
                  </a:cubicBezTo>
                  <a:cubicBezTo>
                    <a:pt x="2048509" y="561590"/>
                    <a:pt x="2054548" y="551181"/>
                    <a:pt x="2058879" y="539031"/>
                  </a:cubicBezTo>
                  <a:cubicBezTo>
                    <a:pt x="2061045" y="532955"/>
                    <a:pt x="2062669" y="526485"/>
                    <a:pt x="2063752" y="519619"/>
                  </a:cubicBezTo>
                  <a:lnTo>
                    <a:pt x="2065249" y="499550"/>
                  </a:lnTo>
                  <a:lnTo>
                    <a:pt x="2065377" y="499574"/>
                  </a:lnTo>
                  <a:lnTo>
                    <a:pt x="2065377" y="498768"/>
                  </a:lnTo>
                  <a:lnTo>
                    <a:pt x="2067628" y="498768"/>
                  </a:lnTo>
                  <a:cubicBezTo>
                    <a:pt x="2090189" y="498768"/>
                    <a:pt x="2107187" y="503647"/>
                    <a:pt x="2118621" y="513406"/>
                  </a:cubicBezTo>
                  <a:cubicBezTo>
                    <a:pt x="2130055" y="523165"/>
                    <a:pt x="2135772" y="537423"/>
                    <a:pt x="2135772" y="556182"/>
                  </a:cubicBezTo>
                  <a:cubicBezTo>
                    <a:pt x="2135772" y="565570"/>
                    <a:pt x="2133042" y="576204"/>
                    <a:pt x="2127580" y="588086"/>
                  </a:cubicBezTo>
                  <a:cubicBezTo>
                    <a:pt x="2122119" y="599968"/>
                    <a:pt x="2113791" y="611119"/>
                    <a:pt x="2102595" y="621538"/>
                  </a:cubicBezTo>
                  <a:cubicBezTo>
                    <a:pt x="2091400" y="631958"/>
                    <a:pt x="2076939" y="640704"/>
                    <a:pt x="2059212" y="647777"/>
                  </a:cubicBezTo>
                  <a:cubicBezTo>
                    <a:pt x="2041485" y="654850"/>
                    <a:pt x="2020284" y="658386"/>
                    <a:pt x="1995608" y="658386"/>
                  </a:cubicBezTo>
                  <a:cubicBezTo>
                    <a:pt x="1971324" y="658386"/>
                    <a:pt x="1937588" y="652771"/>
                    <a:pt x="1894401" y="641542"/>
                  </a:cubicBezTo>
                  <a:lnTo>
                    <a:pt x="1960448" y="748120"/>
                  </a:lnTo>
                  <a:cubicBezTo>
                    <a:pt x="1982941" y="749860"/>
                    <a:pt x="2004450" y="755174"/>
                    <a:pt x="2024973" y="764063"/>
                  </a:cubicBezTo>
                  <a:cubicBezTo>
                    <a:pt x="2045497" y="772952"/>
                    <a:pt x="2066385" y="784243"/>
                    <a:pt x="2087637" y="797937"/>
                  </a:cubicBezTo>
                  <a:cubicBezTo>
                    <a:pt x="2108890" y="811631"/>
                    <a:pt x="2130200" y="827460"/>
                    <a:pt x="2151568" y="845426"/>
                  </a:cubicBezTo>
                  <a:cubicBezTo>
                    <a:pt x="2172935" y="863391"/>
                    <a:pt x="2199044" y="882627"/>
                    <a:pt x="2229893" y="903134"/>
                  </a:cubicBezTo>
                  <a:lnTo>
                    <a:pt x="2229893" y="855031"/>
                  </a:lnTo>
                  <a:cubicBezTo>
                    <a:pt x="2205047" y="829502"/>
                    <a:pt x="2179614" y="805421"/>
                    <a:pt x="2153595" y="782787"/>
                  </a:cubicBezTo>
                  <a:cubicBezTo>
                    <a:pt x="2127576" y="760153"/>
                    <a:pt x="2097633" y="739756"/>
                    <a:pt x="2063765" y="721594"/>
                  </a:cubicBezTo>
                  <a:cubicBezTo>
                    <a:pt x="2108581" y="710432"/>
                    <a:pt x="2141881" y="691037"/>
                    <a:pt x="2163667" y="663406"/>
                  </a:cubicBezTo>
                  <a:cubicBezTo>
                    <a:pt x="2185453" y="635776"/>
                    <a:pt x="2196345" y="606144"/>
                    <a:pt x="2196345" y="574510"/>
                  </a:cubicBezTo>
                  <a:cubicBezTo>
                    <a:pt x="2196345" y="557670"/>
                    <a:pt x="2192760" y="540955"/>
                    <a:pt x="2185589" y="524367"/>
                  </a:cubicBezTo>
                  <a:cubicBezTo>
                    <a:pt x="2178418" y="507778"/>
                    <a:pt x="2168288" y="493243"/>
                    <a:pt x="2155200" y="480760"/>
                  </a:cubicBezTo>
                  <a:cubicBezTo>
                    <a:pt x="2142112" y="468277"/>
                    <a:pt x="2126156" y="458198"/>
                    <a:pt x="2107334" y="450524"/>
                  </a:cubicBezTo>
                  <a:cubicBezTo>
                    <a:pt x="2088511" y="442850"/>
                    <a:pt x="2067790" y="439013"/>
                    <a:pt x="2045168" y="439013"/>
                  </a:cubicBezTo>
                  <a:close/>
                  <a:moveTo>
                    <a:pt x="2914246" y="375985"/>
                  </a:moveTo>
                  <a:lnTo>
                    <a:pt x="2944519" y="430828"/>
                  </a:lnTo>
                  <a:lnTo>
                    <a:pt x="3207186" y="430828"/>
                  </a:lnTo>
                  <a:lnTo>
                    <a:pt x="3207186" y="644675"/>
                  </a:lnTo>
                  <a:cubicBezTo>
                    <a:pt x="3207391" y="627238"/>
                    <a:pt x="3200723" y="611481"/>
                    <a:pt x="3187182" y="597404"/>
                  </a:cubicBezTo>
                  <a:cubicBezTo>
                    <a:pt x="3173642" y="583326"/>
                    <a:pt x="3159675" y="571918"/>
                    <a:pt x="3145283" y="563178"/>
                  </a:cubicBezTo>
                  <a:cubicBezTo>
                    <a:pt x="3130890" y="554438"/>
                    <a:pt x="3116669" y="548067"/>
                    <a:pt x="3102622" y="544063"/>
                  </a:cubicBezTo>
                  <a:cubicBezTo>
                    <a:pt x="3088574" y="540060"/>
                    <a:pt x="3075850" y="538059"/>
                    <a:pt x="3064450" y="538059"/>
                  </a:cubicBezTo>
                  <a:cubicBezTo>
                    <a:pt x="3050322" y="538059"/>
                    <a:pt x="3036956" y="539917"/>
                    <a:pt x="3024354" y="543635"/>
                  </a:cubicBezTo>
                  <a:cubicBezTo>
                    <a:pt x="3011752" y="547352"/>
                    <a:pt x="3000420" y="553055"/>
                    <a:pt x="2990358" y="560741"/>
                  </a:cubicBezTo>
                  <a:cubicBezTo>
                    <a:pt x="2980297" y="568428"/>
                    <a:pt x="2972310" y="578027"/>
                    <a:pt x="2966397" y="589538"/>
                  </a:cubicBezTo>
                  <a:cubicBezTo>
                    <a:pt x="2960483" y="601049"/>
                    <a:pt x="2957527" y="614141"/>
                    <a:pt x="2957527" y="628816"/>
                  </a:cubicBezTo>
                  <a:cubicBezTo>
                    <a:pt x="2957527" y="639474"/>
                    <a:pt x="2959309" y="649546"/>
                    <a:pt x="2962873" y="659032"/>
                  </a:cubicBezTo>
                  <a:cubicBezTo>
                    <a:pt x="2966437" y="668518"/>
                    <a:pt x="2971672" y="677157"/>
                    <a:pt x="2978579" y="684951"/>
                  </a:cubicBezTo>
                  <a:cubicBezTo>
                    <a:pt x="2985485" y="692744"/>
                    <a:pt x="2993837" y="698860"/>
                    <a:pt x="3003634" y="703298"/>
                  </a:cubicBezTo>
                  <a:cubicBezTo>
                    <a:pt x="3013431" y="707736"/>
                    <a:pt x="3024371" y="709955"/>
                    <a:pt x="3036453" y="709955"/>
                  </a:cubicBezTo>
                  <a:cubicBezTo>
                    <a:pt x="3044716" y="709955"/>
                    <a:pt x="3053140" y="708275"/>
                    <a:pt x="3061726" y="704916"/>
                  </a:cubicBezTo>
                  <a:cubicBezTo>
                    <a:pt x="3070312" y="701556"/>
                    <a:pt x="3078157" y="696773"/>
                    <a:pt x="3085260" y="690566"/>
                  </a:cubicBezTo>
                  <a:cubicBezTo>
                    <a:pt x="3092362" y="684358"/>
                    <a:pt x="3098224" y="676799"/>
                    <a:pt x="3102846" y="667889"/>
                  </a:cubicBezTo>
                  <a:cubicBezTo>
                    <a:pt x="3107467" y="658979"/>
                    <a:pt x="3109778" y="649429"/>
                    <a:pt x="3109778" y="639240"/>
                  </a:cubicBezTo>
                  <a:cubicBezTo>
                    <a:pt x="3109778" y="633501"/>
                    <a:pt x="3109027" y="627486"/>
                    <a:pt x="3107527" y="621193"/>
                  </a:cubicBezTo>
                  <a:cubicBezTo>
                    <a:pt x="3106026" y="614900"/>
                    <a:pt x="3103562" y="611886"/>
                    <a:pt x="3100134" y="612151"/>
                  </a:cubicBezTo>
                  <a:cubicBezTo>
                    <a:pt x="3109181" y="614112"/>
                    <a:pt x="3121641" y="621140"/>
                    <a:pt x="3137513" y="633235"/>
                  </a:cubicBezTo>
                  <a:cubicBezTo>
                    <a:pt x="3153385" y="645330"/>
                    <a:pt x="3167940" y="660974"/>
                    <a:pt x="3181178" y="680167"/>
                  </a:cubicBezTo>
                  <a:cubicBezTo>
                    <a:pt x="3194415" y="699361"/>
                    <a:pt x="3205060" y="720899"/>
                    <a:pt x="3213114" y="744782"/>
                  </a:cubicBezTo>
                  <a:cubicBezTo>
                    <a:pt x="3221167" y="768665"/>
                    <a:pt x="3225194" y="794211"/>
                    <a:pt x="3225194" y="821419"/>
                  </a:cubicBezTo>
                  <a:lnTo>
                    <a:pt x="3266940" y="848291"/>
                  </a:lnTo>
                  <a:lnTo>
                    <a:pt x="3266940" y="430828"/>
                  </a:lnTo>
                  <a:lnTo>
                    <a:pt x="3333563" y="430828"/>
                  </a:lnTo>
                  <a:lnTo>
                    <a:pt x="3301115" y="375985"/>
                  </a:lnTo>
                  <a:close/>
                  <a:moveTo>
                    <a:pt x="2618989" y="375985"/>
                  </a:moveTo>
                  <a:cubicBezTo>
                    <a:pt x="2605790" y="375985"/>
                    <a:pt x="2592120" y="378530"/>
                    <a:pt x="2577978" y="383620"/>
                  </a:cubicBezTo>
                  <a:cubicBezTo>
                    <a:pt x="2563837" y="388711"/>
                    <a:pt x="2550659" y="395519"/>
                    <a:pt x="2538445" y="404046"/>
                  </a:cubicBezTo>
                  <a:cubicBezTo>
                    <a:pt x="2526230" y="412572"/>
                    <a:pt x="2516018" y="422849"/>
                    <a:pt x="2507806" y="434876"/>
                  </a:cubicBezTo>
                  <a:cubicBezTo>
                    <a:pt x="2499595" y="446903"/>
                    <a:pt x="2495490" y="459904"/>
                    <a:pt x="2495490" y="473879"/>
                  </a:cubicBezTo>
                  <a:cubicBezTo>
                    <a:pt x="2495490" y="494991"/>
                    <a:pt x="2501906" y="511511"/>
                    <a:pt x="2514739" y="523440"/>
                  </a:cubicBezTo>
                  <a:cubicBezTo>
                    <a:pt x="2527571" y="535368"/>
                    <a:pt x="2542821" y="541333"/>
                    <a:pt x="2560488" y="541333"/>
                  </a:cubicBezTo>
                  <a:cubicBezTo>
                    <a:pt x="2568793" y="541333"/>
                    <a:pt x="2576580" y="539751"/>
                    <a:pt x="2583849" y="536588"/>
                  </a:cubicBezTo>
                  <a:cubicBezTo>
                    <a:pt x="2591118" y="533424"/>
                    <a:pt x="2597227" y="529210"/>
                    <a:pt x="2602177" y="523945"/>
                  </a:cubicBezTo>
                  <a:cubicBezTo>
                    <a:pt x="2607127" y="518680"/>
                    <a:pt x="2611183" y="513044"/>
                    <a:pt x="2614346" y="507037"/>
                  </a:cubicBezTo>
                  <a:cubicBezTo>
                    <a:pt x="2617510" y="501030"/>
                    <a:pt x="2619092" y="495059"/>
                    <a:pt x="2619092" y="489124"/>
                  </a:cubicBezTo>
                  <a:cubicBezTo>
                    <a:pt x="2619092" y="476403"/>
                    <a:pt x="2615199" y="466147"/>
                    <a:pt x="2607414" y="458358"/>
                  </a:cubicBezTo>
                  <a:cubicBezTo>
                    <a:pt x="2599630" y="450569"/>
                    <a:pt x="2591789" y="446044"/>
                    <a:pt x="2583894" y="444782"/>
                  </a:cubicBezTo>
                  <a:cubicBezTo>
                    <a:pt x="2589751" y="439836"/>
                    <a:pt x="2596666" y="435183"/>
                    <a:pt x="2604639" y="430821"/>
                  </a:cubicBezTo>
                  <a:cubicBezTo>
                    <a:pt x="2612611" y="426460"/>
                    <a:pt x="2620528" y="424279"/>
                    <a:pt x="2628390" y="424279"/>
                  </a:cubicBezTo>
                  <a:cubicBezTo>
                    <a:pt x="2635356" y="424279"/>
                    <a:pt x="2641043" y="425548"/>
                    <a:pt x="2645452" y="428084"/>
                  </a:cubicBezTo>
                  <a:cubicBezTo>
                    <a:pt x="2649860" y="430621"/>
                    <a:pt x="2653494" y="433882"/>
                    <a:pt x="2656355" y="437869"/>
                  </a:cubicBezTo>
                  <a:cubicBezTo>
                    <a:pt x="2659216" y="441855"/>
                    <a:pt x="2661224" y="446178"/>
                    <a:pt x="2662379" y="450838"/>
                  </a:cubicBezTo>
                  <a:cubicBezTo>
                    <a:pt x="2663534" y="455497"/>
                    <a:pt x="2664112" y="459192"/>
                    <a:pt x="2664112" y="461920"/>
                  </a:cubicBezTo>
                  <a:cubicBezTo>
                    <a:pt x="2664112" y="473730"/>
                    <a:pt x="2659407" y="484987"/>
                    <a:pt x="2649998" y="495692"/>
                  </a:cubicBezTo>
                  <a:cubicBezTo>
                    <a:pt x="2640589" y="506397"/>
                    <a:pt x="2629890" y="517275"/>
                    <a:pt x="2617902" y="528325"/>
                  </a:cubicBezTo>
                  <a:cubicBezTo>
                    <a:pt x="2603356" y="541866"/>
                    <a:pt x="2590231" y="555640"/>
                    <a:pt x="2578528" y="569650"/>
                  </a:cubicBezTo>
                  <a:cubicBezTo>
                    <a:pt x="2566826" y="583659"/>
                    <a:pt x="2560974" y="600004"/>
                    <a:pt x="2560974" y="618686"/>
                  </a:cubicBezTo>
                  <a:cubicBezTo>
                    <a:pt x="2560974" y="634452"/>
                    <a:pt x="2564632" y="647374"/>
                    <a:pt x="2571948" y="657452"/>
                  </a:cubicBezTo>
                  <a:cubicBezTo>
                    <a:pt x="2579264" y="667531"/>
                    <a:pt x="2587735" y="675201"/>
                    <a:pt x="2597361" y="680462"/>
                  </a:cubicBezTo>
                  <a:cubicBezTo>
                    <a:pt x="2606988" y="685722"/>
                    <a:pt x="2616689" y="689361"/>
                    <a:pt x="2626465" y="691378"/>
                  </a:cubicBezTo>
                  <a:cubicBezTo>
                    <a:pt x="2636241" y="693394"/>
                    <a:pt x="2644420" y="694403"/>
                    <a:pt x="2651002" y="694403"/>
                  </a:cubicBezTo>
                  <a:cubicBezTo>
                    <a:pt x="2662539" y="694403"/>
                    <a:pt x="2674359" y="692819"/>
                    <a:pt x="2686462" y="689651"/>
                  </a:cubicBezTo>
                  <a:cubicBezTo>
                    <a:pt x="2698566" y="686483"/>
                    <a:pt x="2709205" y="681382"/>
                    <a:pt x="2718380" y="674348"/>
                  </a:cubicBezTo>
                  <a:cubicBezTo>
                    <a:pt x="2718490" y="675900"/>
                    <a:pt x="2719296" y="678818"/>
                    <a:pt x="2720797" y="683103"/>
                  </a:cubicBezTo>
                  <a:cubicBezTo>
                    <a:pt x="2722297" y="687387"/>
                    <a:pt x="2723048" y="691354"/>
                    <a:pt x="2723048" y="695004"/>
                  </a:cubicBezTo>
                  <a:cubicBezTo>
                    <a:pt x="2723048" y="703172"/>
                    <a:pt x="2721351" y="710300"/>
                    <a:pt x="2717958" y="716388"/>
                  </a:cubicBezTo>
                  <a:cubicBezTo>
                    <a:pt x="2714564" y="722476"/>
                    <a:pt x="2709842" y="727718"/>
                    <a:pt x="2703793" y="732114"/>
                  </a:cubicBezTo>
                  <a:cubicBezTo>
                    <a:pt x="2697743" y="736509"/>
                    <a:pt x="2690883" y="739781"/>
                    <a:pt x="2683214" y="741930"/>
                  </a:cubicBezTo>
                  <a:cubicBezTo>
                    <a:pt x="2675544" y="744079"/>
                    <a:pt x="2667476" y="745153"/>
                    <a:pt x="2659009" y="745153"/>
                  </a:cubicBezTo>
                  <a:cubicBezTo>
                    <a:pt x="2637257" y="745153"/>
                    <a:pt x="2617020" y="740781"/>
                    <a:pt x="2598295" y="732037"/>
                  </a:cubicBezTo>
                  <a:cubicBezTo>
                    <a:pt x="2579571" y="723293"/>
                    <a:pt x="2562805" y="709976"/>
                    <a:pt x="2547999" y="692088"/>
                  </a:cubicBezTo>
                  <a:cubicBezTo>
                    <a:pt x="2533192" y="674199"/>
                    <a:pt x="2520969" y="651303"/>
                    <a:pt x="2511330" y="623399"/>
                  </a:cubicBezTo>
                  <a:cubicBezTo>
                    <a:pt x="2501691" y="595496"/>
                    <a:pt x="2495741" y="561285"/>
                    <a:pt x="2493482" y="520767"/>
                  </a:cubicBezTo>
                  <a:lnTo>
                    <a:pt x="2451288" y="501748"/>
                  </a:lnTo>
                  <a:cubicBezTo>
                    <a:pt x="2451288" y="549719"/>
                    <a:pt x="2454551" y="589521"/>
                    <a:pt x="2461079" y="621155"/>
                  </a:cubicBezTo>
                  <a:cubicBezTo>
                    <a:pt x="2467606" y="652788"/>
                    <a:pt x="2476371" y="680059"/>
                    <a:pt x="2487375" y="702965"/>
                  </a:cubicBezTo>
                  <a:cubicBezTo>
                    <a:pt x="2498378" y="725872"/>
                    <a:pt x="2510701" y="744863"/>
                    <a:pt x="2524344" y="759938"/>
                  </a:cubicBezTo>
                  <a:cubicBezTo>
                    <a:pt x="2537986" y="775013"/>
                    <a:pt x="2551623" y="787016"/>
                    <a:pt x="2565252" y="795948"/>
                  </a:cubicBezTo>
                  <a:cubicBezTo>
                    <a:pt x="2578882" y="804880"/>
                    <a:pt x="2592113" y="811062"/>
                    <a:pt x="2604946" y="814494"/>
                  </a:cubicBezTo>
                  <a:cubicBezTo>
                    <a:pt x="2617778" y="817925"/>
                    <a:pt x="2628876" y="819641"/>
                    <a:pt x="2638238" y="819641"/>
                  </a:cubicBezTo>
                  <a:cubicBezTo>
                    <a:pt x="2659265" y="819641"/>
                    <a:pt x="2678400" y="816529"/>
                    <a:pt x="2695646" y="810305"/>
                  </a:cubicBezTo>
                  <a:cubicBezTo>
                    <a:pt x="2712890" y="804080"/>
                    <a:pt x="2727708" y="795635"/>
                    <a:pt x="2740097" y="784968"/>
                  </a:cubicBezTo>
                  <a:cubicBezTo>
                    <a:pt x="2752486" y="774301"/>
                    <a:pt x="2762019" y="761854"/>
                    <a:pt x="2768695" y="747628"/>
                  </a:cubicBezTo>
                  <a:cubicBezTo>
                    <a:pt x="2775372" y="733401"/>
                    <a:pt x="2778710" y="718303"/>
                    <a:pt x="2778710" y="702332"/>
                  </a:cubicBezTo>
                  <a:cubicBezTo>
                    <a:pt x="2778710" y="684665"/>
                    <a:pt x="2774259" y="667060"/>
                    <a:pt x="2765357" y="649516"/>
                  </a:cubicBezTo>
                  <a:lnTo>
                    <a:pt x="2764272" y="647824"/>
                  </a:lnTo>
                  <a:lnTo>
                    <a:pt x="2781332" y="658444"/>
                  </a:lnTo>
                  <a:cubicBezTo>
                    <a:pt x="2787334" y="661240"/>
                    <a:pt x="2793145" y="662978"/>
                    <a:pt x="2798764" y="663656"/>
                  </a:cubicBezTo>
                  <a:cubicBezTo>
                    <a:pt x="2793051" y="672660"/>
                    <a:pt x="2788144" y="686884"/>
                    <a:pt x="2784043" y="706329"/>
                  </a:cubicBezTo>
                  <a:cubicBezTo>
                    <a:pt x="2779942" y="725774"/>
                    <a:pt x="2777891" y="742279"/>
                    <a:pt x="2777891" y="755845"/>
                  </a:cubicBezTo>
                  <a:cubicBezTo>
                    <a:pt x="2777891" y="774988"/>
                    <a:pt x="2779758" y="795758"/>
                    <a:pt x="2783493" y="818158"/>
                  </a:cubicBezTo>
                  <a:cubicBezTo>
                    <a:pt x="2787228" y="840557"/>
                    <a:pt x="2792391" y="862364"/>
                    <a:pt x="2798982" y="883578"/>
                  </a:cubicBezTo>
                  <a:lnTo>
                    <a:pt x="2841981" y="901497"/>
                  </a:lnTo>
                  <a:lnTo>
                    <a:pt x="2836009" y="823721"/>
                  </a:lnTo>
                  <a:lnTo>
                    <a:pt x="2836009" y="801019"/>
                  </a:lnTo>
                  <a:cubicBezTo>
                    <a:pt x="2836009" y="791282"/>
                    <a:pt x="2836362" y="781922"/>
                    <a:pt x="2837070" y="772939"/>
                  </a:cubicBezTo>
                  <a:cubicBezTo>
                    <a:pt x="2837778" y="763956"/>
                    <a:pt x="2839408" y="754227"/>
                    <a:pt x="2841962" y="743752"/>
                  </a:cubicBezTo>
                  <a:cubicBezTo>
                    <a:pt x="2844516" y="733277"/>
                    <a:pt x="2848600" y="721973"/>
                    <a:pt x="2854215" y="709840"/>
                  </a:cubicBezTo>
                  <a:cubicBezTo>
                    <a:pt x="2859830" y="697707"/>
                    <a:pt x="2867779" y="682572"/>
                    <a:pt x="2878062" y="664436"/>
                  </a:cubicBezTo>
                  <a:lnTo>
                    <a:pt x="2853991" y="649932"/>
                  </a:lnTo>
                  <a:cubicBezTo>
                    <a:pt x="2863098" y="647698"/>
                    <a:pt x="2871381" y="640295"/>
                    <a:pt x="2878842" y="627722"/>
                  </a:cubicBezTo>
                  <a:cubicBezTo>
                    <a:pt x="2886303" y="615150"/>
                    <a:pt x="2890033" y="600938"/>
                    <a:pt x="2890033" y="585087"/>
                  </a:cubicBezTo>
                  <a:cubicBezTo>
                    <a:pt x="2890033" y="578163"/>
                    <a:pt x="2889018" y="571221"/>
                    <a:pt x="2886989" y="564259"/>
                  </a:cubicBezTo>
                  <a:cubicBezTo>
                    <a:pt x="2884960" y="557297"/>
                    <a:pt x="2882500" y="550484"/>
                    <a:pt x="2879609" y="543820"/>
                  </a:cubicBezTo>
                  <a:cubicBezTo>
                    <a:pt x="2876719" y="537157"/>
                    <a:pt x="2873726" y="531506"/>
                    <a:pt x="2870631" y="526867"/>
                  </a:cubicBezTo>
                  <a:cubicBezTo>
                    <a:pt x="2867536" y="522229"/>
                    <a:pt x="2865178" y="519748"/>
                    <a:pt x="2863558" y="519424"/>
                  </a:cubicBezTo>
                  <a:cubicBezTo>
                    <a:pt x="2870089" y="513131"/>
                    <a:pt x="2876135" y="504711"/>
                    <a:pt x="2881694" y="494164"/>
                  </a:cubicBezTo>
                  <a:cubicBezTo>
                    <a:pt x="2887253" y="483616"/>
                    <a:pt x="2890033" y="471082"/>
                    <a:pt x="2890033" y="456561"/>
                  </a:cubicBezTo>
                  <a:cubicBezTo>
                    <a:pt x="2890033" y="449007"/>
                    <a:pt x="2888539" y="440742"/>
                    <a:pt x="2885550" y="431768"/>
                  </a:cubicBezTo>
                  <a:cubicBezTo>
                    <a:pt x="2882562" y="422794"/>
                    <a:pt x="2878079" y="414561"/>
                    <a:pt x="2872102" y="407071"/>
                  </a:cubicBezTo>
                  <a:cubicBezTo>
                    <a:pt x="2866124" y="399580"/>
                    <a:pt x="2858316" y="393345"/>
                    <a:pt x="2848677" y="388365"/>
                  </a:cubicBezTo>
                  <a:cubicBezTo>
                    <a:pt x="2839037" y="383386"/>
                    <a:pt x="2827640" y="380896"/>
                    <a:pt x="2814483" y="380896"/>
                  </a:cubicBezTo>
                  <a:cubicBezTo>
                    <a:pt x="2810535" y="380896"/>
                    <a:pt x="2804087" y="381203"/>
                    <a:pt x="2795138" y="381817"/>
                  </a:cubicBezTo>
                  <a:cubicBezTo>
                    <a:pt x="2786189" y="382431"/>
                    <a:pt x="2776906" y="384923"/>
                    <a:pt x="2767288" y="389293"/>
                  </a:cubicBezTo>
                  <a:cubicBezTo>
                    <a:pt x="2757670" y="393662"/>
                    <a:pt x="2747875" y="400394"/>
                    <a:pt x="2737903" y="409488"/>
                  </a:cubicBezTo>
                  <a:cubicBezTo>
                    <a:pt x="2727931" y="418582"/>
                    <a:pt x="2721530" y="429860"/>
                    <a:pt x="2718699" y="443324"/>
                  </a:cubicBezTo>
                  <a:cubicBezTo>
                    <a:pt x="2720157" y="439060"/>
                    <a:pt x="2718015" y="432618"/>
                    <a:pt x="2712272" y="423998"/>
                  </a:cubicBezTo>
                  <a:cubicBezTo>
                    <a:pt x="2706530" y="415378"/>
                    <a:pt x="2699286" y="407565"/>
                    <a:pt x="2690542" y="400561"/>
                  </a:cubicBezTo>
                  <a:cubicBezTo>
                    <a:pt x="2681798" y="393556"/>
                    <a:pt x="2671424" y="387709"/>
                    <a:pt x="2659418" y="383019"/>
                  </a:cubicBezTo>
                  <a:cubicBezTo>
                    <a:pt x="2647413" y="378329"/>
                    <a:pt x="2633936" y="375985"/>
                    <a:pt x="2618989" y="375985"/>
                  </a:cubicBezTo>
                  <a:close/>
                  <a:moveTo>
                    <a:pt x="1566579" y="297403"/>
                  </a:moveTo>
                  <a:lnTo>
                    <a:pt x="1566579" y="482128"/>
                  </a:lnTo>
                  <a:cubicBezTo>
                    <a:pt x="1558470" y="454604"/>
                    <a:pt x="1540946" y="430442"/>
                    <a:pt x="1514006" y="409641"/>
                  </a:cubicBezTo>
                  <a:cubicBezTo>
                    <a:pt x="1487066" y="388841"/>
                    <a:pt x="1453546" y="378440"/>
                    <a:pt x="1413445" y="378440"/>
                  </a:cubicBezTo>
                  <a:cubicBezTo>
                    <a:pt x="1392487" y="378440"/>
                    <a:pt x="1372594" y="382661"/>
                    <a:pt x="1353768" y="391102"/>
                  </a:cubicBezTo>
                  <a:cubicBezTo>
                    <a:pt x="1334941" y="399544"/>
                    <a:pt x="1318192" y="410547"/>
                    <a:pt x="1303522" y="424113"/>
                  </a:cubicBezTo>
                  <a:cubicBezTo>
                    <a:pt x="1288852" y="437679"/>
                    <a:pt x="1277128" y="452543"/>
                    <a:pt x="1268350" y="468705"/>
                  </a:cubicBezTo>
                  <a:cubicBezTo>
                    <a:pt x="1259572" y="484867"/>
                    <a:pt x="1255183" y="500912"/>
                    <a:pt x="1255183" y="516840"/>
                  </a:cubicBezTo>
                  <a:cubicBezTo>
                    <a:pt x="1255183" y="527720"/>
                    <a:pt x="1256748" y="536767"/>
                    <a:pt x="1259877" y="543980"/>
                  </a:cubicBezTo>
                  <a:cubicBezTo>
                    <a:pt x="1263006" y="551194"/>
                    <a:pt x="1267018" y="556926"/>
                    <a:pt x="1271912" y="561176"/>
                  </a:cubicBezTo>
                  <a:cubicBezTo>
                    <a:pt x="1276806" y="565427"/>
                    <a:pt x="1282102" y="568503"/>
                    <a:pt x="1287797" y="570404"/>
                  </a:cubicBezTo>
                  <a:cubicBezTo>
                    <a:pt x="1293493" y="572306"/>
                    <a:pt x="1299261" y="573256"/>
                    <a:pt x="1305102" y="573256"/>
                  </a:cubicBezTo>
                  <a:cubicBezTo>
                    <a:pt x="1311898" y="573256"/>
                    <a:pt x="1319118" y="571438"/>
                    <a:pt x="1326762" y="567801"/>
                  </a:cubicBezTo>
                  <a:cubicBezTo>
                    <a:pt x="1332495" y="565074"/>
                    <a:pt x="1338627" y="559360"/>
                    <a:pt x="1345159" y="550659"/>
                  </a:cubicBezTo>
                  <a:lnTo>
                    <a:pt x="1351356" y="541642"/>
                  </a:lnTo>
                  <a:lnTo>
                    <a:pt x="1353223" y="545394"/>
                  </a:lnTo>
                  <a:cubicBezTo>
                    <a:pt x="1355652" y="548912"/>
                    <a:pt x="1358749" y="549688"/>
                    <a:pt x="1362516" y="547721"/>
                  </a:cubicBezTo>
                  <a:cubicBezTo>
                    <a:pt x="1367538" y="545099"/>
                    <a:pt x="1371405" y="543788"/>
                    <a:pt x="1374116" y="543788"/>
                  </a:cubicBezTo>
                  <a:cubicBezTo>
                    <a:pt x="1380298" y="543788"/>
                    <a:pt x="1385563" y="545389"/>
                    <a:pt x="1389912" y="548591"/>
                  </a:cubicBezTo>
                  <a:cubicBezTo>
                    <a:pt x="1394260" y="551793"/>
                    <a:pt x="1396435" y="555453"/>
                    <a:pt x="1396435" y="559571"/>
                  </a:cubicBezTo>
                  <a:cubicBezTo>
                    <a:pt x="1396435" y="560185"/>
                    <a:pt x="1391459" y="566060"/>
                    <a:pt x="1381509" y="577196"/>
                  </a:cubicBezTo>
                  <a:cubicBezTo>
                    <a:pt x="1371558" y="588331"/>
                    <a:pt x="1352992" y="608424"/>
                    <a:pt x="1325809" y="637475"/>
                  </a:cubicBezTo>
                  <a:lnTo>
                    <a:pt x="1390359" y="671726"/>
                  </a:lnTo>
                  <a:lnTo>
                    <a:pt x="1545680" y="516840"/>
                  </a:lnTo>
                  <a:cubicBezTo>
                    <a:pt x="1547957" y="523226"/>
                    <a:pt x="1552009" y="531866"/>
                    <a:pt x="1557837" y="542759"/>
                  </a:cubicBezTo>
                  <a:cubicBezTo>
                    <a:pt x="1563665" y="553652"/>
                    <a:pt x="1566579" y="563417"/>
                    <a:pt x="1566579" y="572054"/>
                  </a:cubicBezTo>
                  <a:lnTo>
                    <a:pt x="1566579" y="804549"/>
                  </a:lnTo>
                  <a:lnTo>
                    <a:pt x="1626333" y="848291"/>
                  </a:lnTo>
                  <a:lnTo>
                    <a:pt x="1626333" y="430828"/>
                  </a:lnTo>
                  <a:lnTo>
                    <a:pt x="1689746" y="430828"/>
                  </a:lnTo>
                  <a:lnTo>
                    <a:pt x="1658308" y="375985"/>
                  </a:lnTo>
                  <a:lnTo>
                    <a:pt x="1623095" y="375985"/>
                  </a:lnTo>
                  <a:lnTo>
                    <a:pt x="1616901" y="356314"/>
                  </a:lnTo>
                  <a:cubicBezTo>
                    <a:pt x="1614697" y="349475"/>
                    <a:pt x="1611911" y="342548"/>
                    <a:pt x="1608543" y="335530"/>
                  </a:cubicBezTo>
                  <a:cubicBezTo>
                    <a:pt x="1605175" y="328513"/>
                    <a:pt x="1601257" y="321734"/>
                    <a:pt x="1596789" y="315194"/>
                  </a:cubicBezTo>
                  <a:cubicBezTo>
                    <a:pt x="1592321" y="308654"/>
                    <a:pt x="1582251" y="302724"/>
                    <a:pt x="1566579" y="297403"/>
                  </a:cubicBezTo>
                  <a:close/>
                  <a:moveTo>
                    <a:pt x="1110049" y="297403"/>
                  </a:moveTo>
                  <a:lnTo>
                    <a:pt x="1110049" y="393856"/>
                  </a:lnTo>
                  <a:lnTo>
                    <a:pt x="1102508" y="387852"/>
                  </a:lnTo>
                  <a:cubicBezTo>
                    <a:pt x="1098054" y="384430"/>
                    <a:pt x="1092774" y="380474"/>
                    <a:pt x="1086669" y="375985"/>
                  </a:cubicBezTo>
                  <a:lnTo>
                    <a:pt x="1021669" y="375985"/>
                  </a:lnTo>
                  <a:lnTo>
                    <a:pt x="1003317" y="375985"/>
                  </a:lnTo>
                  <a:lnTo>
                    <a:pt x="543339" y="375985"/>
                  </a:lnTo>
                  <a:lnTo>
                    <a:pt x="573600" y="430828"/>
                  </a:lnTo>
                  <a:lnTo>
                    <a:pt x="581732" y="430828"/>
                  </a:lnTo>
                  <a:lnTo>
                    <a:pt x="590619" y="470250"/>
                  </a:lnTo>
                  <a:cubicBezTo>
                    <a:pt x="600631" y="511090"/>
                    <a:pt x="611647" y="545669"/>
                    <a:pt x="623666" y="573985"/>
                  </a:cubicBezTo>
                  <a:cubicBezTo>
                    <a:pt x="639692" y="611741"/>
                    <a:pt x="656579" y="643447"/>
                    <a:pt x="674327" y="669104"/>
                  </a:cubicBezTo>
                  <a:cubicBezTo>
                    <a:pt x="692075" y="694761"/>
                    <a:pt x="710043" y="715133"/>
                    <a:pt x="728230" y="730221"/>
                  </a:cubicBezTo>
                  <a:cubicBezTo>
                    <a:pt x="746418" y="745309"/>
                    <a:pt x="763786" y="756758"/>
                    <a:pt x="780336" y="764568"/>
                  </a:cubicBezTo>
                  <a:cubicBezTo>
                    <a:pt x="796887" y="772378"/>
                    <a:pt x="811859" y="777371"/>
                    <a:pt x="825255" y="779545"/>
                  </a:cubicBezTo>
                  <a:cubicBezTo>
                    <a:pt x="838650" y="781719"/>
                    <a:pt x="849828" y="782806"/>
                    <a:pt x="858790" y="782806"/>
                  </a:cubicBezTo>
                  <a:cubicBezTo>
                    <a:pt x="884438" y="782806"/>
                    <a:pt x="906579" y="777944"/>
                    <a:pt x="925214" y="768220"/>
                  </a:cubicBezTo>
                  <a:cubicBezTo>
                    <a:pt x="943849" y="758495"/>
                    <a:pt x="959402" y="745852"/>
                    <a:pt x="971872" y="730291"/>
                  </a:cubicBezTo>
                  <a:cubicBezTo>
                    <a:pt x="984342" y="714730"/>
                    <a:pt x="993510" y="697457"/>
                    <a:pt x="999377" y="678473"/>
                  </a:cubicBezTo>
                  <a:cubicBezTo>
                    <a:pt x="1005243" y="659488"/>
                    <a:pt x="1008176" y="640301"/>
                    <a:pt x="1008176" y="620912"/>
                  </a:cubicBezTo>
                  <a:cubicBezTo>
                    <a:pt x="1008176" y="583872"/>
                    <a:pt x="1001323" y="553613"/>
                    <a:pt x="987616" y="530135"/>
                  </a:cubicBezTo>
                  <a:cubicBezTo>
                    <a:pt x="973910" y="506657"/>
                    <a:pt x="957743" y="488150"/>
                    <a:pt x="939117" y="474614"/>
                  </a:cubicBezTo>
                  <a:cubicBezTo>
                    <a:pt x="920490" y="461078"/>
                    <a:pt x="901544" y="451761"/>
                    <a:pt x="882278" y="446662"/>
                  </a:cubicBezTo>
                  <a:cubicBezTo>
                    <a:pt x="863012" y="441563"/>
                    <a:pt x="848038" y="439013"/>
                    <a:pt x="837354" y="439013"/>
                  </a:cubicBezTo>
                  <a:cubicBezTo>
                    <a:pt x="819687" y="439013"/>
                    <a:pt x="804047" y="442204"/>
                    <a:pt x="790434" y="448587"/>
                  </a:cubicBezTo>
                  <a:cubicBezTo>
                    <a:pt x="776821" y="454969"/>
                    <a:pt x="765359" y="462971"/>
                    <a:pt x="756048" y="472593"/>
                  </a:cubicBezTo>
                  <a:cubicBezTo>
                    <a:pt x="746737" y="482216"/>
                    <a:pt x="739773" y="492522"/>
                    <a:pt x="735156" y="503513"/>
                  </a:cubicBezTo>
                  <a:cubicBezTo>
                    <a:pt x="730539" y="514504"/>
                    <a:pt x="728230" y="525166"/>
                    <a:pt x="728230" y="535501"/>
                  </a:cubicBezTo>
                  <a:cubicBezTo>
                    <a:pt x="728230" y="559085"/>
                    <a:pt x="736066" y="579323"/>
                    <a:pt x="751738" y="596214"/>
                  </a:cubicBezTo>
                  <a:cubicBezTo>
                    <a:pt x="767410" y="613106"/>
                    <a:pt x="788739" y="621551"/>
                    <a:pt x="815726" y="621551"/>
                  </a:cubicBezTo>
                  <a:cubicBezTo>
                    <a:pt x="823664" y="621551"/>
                    <a:pt x="832347" y="620223"/>
                    <a:pt x="841773" y="617567"/>
                  </a:cubicBezTo>
                  <a:cubicBezTo>
                    <a:pt x="851199" y="614911"/>
                    <a:pt x="859890" y="610671"/>
                    <a:pt x="867845" y="604847"/>
                  </a:cubicBezTo>
                  <a:cubicBezTo>
                    <a:pt x="875800" y="599024"/>
                    <a:pt x="882487" y="591433"/>
                    <a:pt x="887906" y="582075"/>
                  </a:cubicBezTo>
                  <a:cubicBezTo>
                    <a:pt x="893325" y="572717"/>
                    <a:pt x="896034" y="561473"/>
                    <a:pt x="896034" y="548342"/>
                  </a:cubicBezTo>
                  <a:cubicBezTo>
                    <a:pt x="896034" y="542936"/>
                    <a:pt x="895367" y="537624"/>
                    <a:pt x="894032" y="532405"/>
                  </a:cubicBezTo>
                  <a:lnTo>
                    <a:pt x="888902" y="519270"/>
                  </a:lnTo>
                  <a:lnTo>
                    <a:pt x="901687" y="521075"/>
                  </a:lnTo>
                  <a:cubicBezTo>
                    <a:pt x="905874" y="522304"/>
                    <a:pt x="909894" y="524147"/>
                    <a:pt x="913748" y="526605"/>
                  </a:cubicBezTo>
                  <a:cubicBezTo>
                    <a:pt x="921456" y="531521"/>
                    <a:pt x="928215" y="537977"/>
                    <a:pt x="934026" y="545975"/>
                  </a:cubicBezTo>
                  <a:cubicBezTo>
                    <a:pt x="939837" y="553973"/>
                    <a:pt x="944508" y="562767"/>
                    <a:pt x="948038" y="572355"/>
                  </a:cubicBezTo>
                  <a:cubicBezTo>
                    <a:pt x="951568" y="581943"/>
                    <a:pt x="953333" y="590651"/>
                    <a:pt x="953333" y="598478"/>
                  </a:cubicBezTo>
                  <a:cubicBezTo>
                    <a:pt x="953333" y="608343"/>
                    <a:pt x="951329" y="619409"/>
                    <a:pt x="947322" y="631674"/>
                  </a:cubicBezTo>
                  <a:cubicBezTo>
                    <a:pt x="943314" y="643940"/>
                    <a:pt x="937220" y="655400"/>
                    <a:pt x="929038" y="666054"/>
                  </a:cubicBezTo>
                  <a:cubicBezTo>
                    <a:pt x="920857" y="676708"/>
                    <a:pt x="910376" y="685597"/>
                    <a:pt x="897594" y="692721"/>
                  </a:cubicBezTo>
                  <a:cubicBezTo>
                    <a:pt x="884813" y="699845"/>
                    <a:pt x="869201" y="703407"/>
                    <a:pt x="850758" y="703407"/>
                  </a:cubicBezTo>
                  <a:cubicBezTo>
                    <a:pt x="830839" y="703407"/>
                    <a:pt x="810951" y="699638"/>
                    <a:pt x="791093" y="692100"/>
                  </a:cubicBezTo>
                  <a:cubicBezTo>
                    <a:pt x="771234" y="684563"/>
                    <a:pt x="751800" y="671163"/>
                    <a:pt x="732790" y="651902"/>
                  </a:cubicBezTo>
                  <a:cubicBezTo>
                    <a:pt x="713780" y="632640"/>
                    <a:pt x="695318" y="606540"/>
                    <a:pt x="677403" y="573602"/>
                  </a:cubicBezTo>
                  <a:cubicBezTo>
                    <a:pt x="659489" y="540663"/>
                    <a:pt x="642781" y="497911"/>
                    <a:pt x="627279" y="445344"/>
                  </a:cubicBezTo>
                  <a:lnTo>
                    <a:pt x="589953" y="430828"/>
                  </a:lnTo>
                  <a:lnTo>
                    <a:pt x="1037901" y="430828"/>
                  </a:lnTo>
                  <a:lnTo>
                    <a:pt x="1054105" y="430828"/>
                  </a:lnTo>
                  <a:lnTo>
                    <a:pt x="1075491" y="430828"/>
                  </a:lnTo>
                  <a:cubicBezTo>
                    <a:pt x="1077076" y="431510"/>
                    <a:pt x="1079843" y="434172"/>
                    <a:pt x="1083791" y="438815"/>
                  </a:cubicBezTo>
                  <a:cubicBezTo>
                    <a:pt x="1087739" y="443458"/>
                    <a:pt x="1091783" y="448887"/>
                    <a:pt x="1095922" y="455103"/>
                  </a:cubicBezTo>
                  <a:cubicBezTo>
                    <a:pt x="1100062" y="461319"/>
                    <a:pt x="1103451" y="467307"/>
                    <a:pt x="1106090" y="473067"/>
                  </a:cubicBezTo>
                  <a:cubicBezTo>
                    <a:pt x="1108729" y="478826"/>
                    <a:pt x="1110049" y="482891"/>
                    <a:pt x="1110049" y="485262"/>
                  </a:cubicBezTo>
                  <a:lnTo>
                    <a:pt x="1110049" y="805342"/>
                  </a:lnTo>
                  <a:lnTo>
                    <a:pt x="1168985" y="848291"/>
                  </a:lnTo>
                  <a:lnTo>
                    <a:pt x="1168985" y="430828"/>
                  </a:lnTo>
                  <a:lnTo>
                    <a:pt x="1258872" y="430828"/>
                  </a:lnTo>
                  <a:lnTo>
                    <a:pt x="1223879" y="375985"/>
                  </a:lnTo>
                  <a:lnTo>
                    <a:pt x="1165954" y="375985"/>
                  </a:lnTo>
                  <a:lnTo>
                    <a:pt x="1163805" y="369117"/>
                  </a:lnTo>
                  <a:cubicBezTo>
                    <a:pt x="1161264" y="358927"/>
                    <a:pt x="1156913" y="346517"/>
                    <a:pt x="1150753" y="331885"/>
                  </a:cubicBezTo>
                  <a:cubicBezTo>
                    <a:pt x="1144592" y="317253"/>
                    <a:pt x="1131024" y="305759"/>
                    <a:pt x="1110049" y="297403"/>
                  </a:cubicBezTo>
                  <a:close/>
                  <a:moveTo>
                    <a:pt x="2487134" y="198358"/>
                  </a:moveTo>
                  <a:cubicBezTo>
                    <a:pt x="2465332" y="198358"/>
                    <a:pt x="2444680" y="200452"/>
                    <a:pt x="2425180" y="204638"/>
                  </a:cubicBezTo>
                  <a:cubicBezTo>
                    <a:pt x="2405680" y="208825"/>
                    <a:pt x="2387126" y="215814"/>
                    <a:pt x="2369518" y="225607"/>
                  </a:cubicBezTo>
                  <a:cubicBezTo>
                    <a:pt x="2351911" y="235400"/>
                    <a:pt x="2335218" y="247787"/>
                    <a:pt x="2319439" y="262768"/>
                  </a:cubicBezTo>
                  <a:cubicBezTo>
                    <a:pt x="2303661" y="277750"/>
                    <a:pt x="2287271" y="297962"/>
                    <a:pt x="2270269" y="323405"/>
                  </a:cubicBezTo>
                  <a:lnTo>
                    <a:pt x="2318423" y="375985"/>
                  </a:lnTo>
                  <a:lnTo>
                    <a:pt x="2231377" y="375985"/>
                  </a:lnTo>
                  <a:lnTo>
                    <a:pt x="2229341" y="375985"/>
                  </a:lnTo>
                  <a:lnTo>
                    <a:pt x="2177249" y="375985"/>
                  </a:lnTo>
                  <a:lnTo>
                    <a:pt x="2177480" y="375051"/>
                  </a:lnTo>
                  <a:cubicBezTo>
                    <a:pt x="2178000" y="370370"/>
                    <a:pt x="2178623" y="364043"/>
                    <a:pt x="2179348" y="356071"/>
                  </a:cubicBezTo>
                  <a:lnTo>
                    <a:pt x="2179207" y="355086"/>
                  </a:lnTo>
                  <a:cubicBezTo>
                    <a:pt x="2174978" y="337871"/>
                    <a:pt x="2164863" y="322589"/>
                    <a:pt x="2148863" y="309240"/>
                  </a:cubicBezTo>
                  <a:cubicBezTo>
                    <a:pt x="2132863" y="295892"/>
                    <a:pt x="2108197" y="289218"/>
                    <a:pt x="2074867" y="289218"/>
                  </a:cubicBezTo>
                  <a:cubicBezTo>
                    <a:pt x="2067014" y="289218"/>
                    <a:pt x="2057747" y="289512"/>
                    <a:pt x="2047068" y="290100"/>
                  </a:cubicBezTo>
                  <a:cubicBezTo>
                    <a:pt x="2036388" y="290689"/>
                    <a:pt x="2025958" y="291273"/>
                    <a:pt x="2015777" y="291853"/>
                  </a:cubicBezTo>
                  <a:cubicBezTo>
                    <a:pt x="1998409" y="293370"/>
                    <a:pt x="1980938" y="294129"/>
                    <a:pt x="1963364" y="294129"/>
                  </a:cubicBezTo>
                  <a:cubicBezTo>
                    <a:pt x="1944222" y="294129"/>
                    <a:pt x="1930108" y="291309"/>
                    <a:pt x="1921023" y="285669"/>
                  </a:cubicBezTo>
                  <a:cubicBezTo>
                    <a:pt x="1911938" y="280028"/>
                    <a:pt x="1907396" y="271103"/>
                    <a:pt x="1907396" y="258893"/>
                  </a:cubicBezTo>
                  <a:cubicBezTo>
                    <a:pt x="1907396" y="254885"/>
                    <a:pt x="1907905" y="250460"/>
                    <a:pt x="1908924" y="245617"/>
                  </a:cubicBezTo>
                  <a:cubicBezTo>
                    <a:pt x="1909943" y="240774"/>
                    <a:pt x="1911305" y="233778"/>
                    <a:pt x="1913010" y="224629"/>
                  </a:cubicBezTo>
                  <a:lnTo>
                    <a:pt x="1868693" y="203270"/>
                  </a:lnTo>
                  <a:cubicBezTo>
                    <a:pt x="1862298" y="231723"/>
                    <a:pt x="1859101" y="251078"/>
                    <a:pt x="1859101" y="261336"/>
                  </a:cubicBezTo>
                  <a:cubicBezTo>
                    <a:pt x="1859101" y="277332"/>
                    <a:pt x="1862454" y="291622"/>
                    <a:pt x="1869160" y="304208"/>
                  </a:cubicBezTo>
                  <a:cubicBezTo>
                    <a:pt x="1875866" y="316793"/>
                    <a:pt x="1884433" y="327155"/>
                    <a:pt x="1894861" y="335294"/>
                  </a:cubicBezTo>
                  <a:cubicBezTo>
                    <a:pt x="1905289" y="343432"/>
                    <a:pt x="1916941" y="349657"/>
                    <a:pt x="1929816" y="353967"/>
                  </a:cubicBezTo>
                  <a:cubicBezTo>
                    <a:pt x="1942691" y="358277"/>
                    <a:pt x="1955515" y="360432"/>
                    <a:pt x="1968288" y="360432"/>
                  </a:cubicBezTo>
                  <a:cubicBezTo>
                    <a:pt x="1975007" y="360432"/>
                    <a:pt x="1983312" y="360151"/>
                    <a:pt x="1993203" y="359588"/>
                  </a:cubicBezTo>
                  <a:cubicBezTo>
                    <a:pt x="2003094" y="359025"/>
                    <a:pt x="2013245" y="358215"/>
                    <a:pt x="2023656" y="357158"/>
                  </a:cubicBezTo>
                  <a:cubicBezTo>
                    <a:pt x="2034698" y="356058"/>
                    <a:pt x="2045137" y="355248"/>
                    <a:pt x="2054972" y="354728"/>
                  </a:cubicBezTo>
                  <a:cubicBezTo>
                    <a:pt x="2064807" y="354208"/>
                    <a:pt x="2072790" y="353948"/>
                    <a:pt x="2078921" y="353948"/>
                  </a:cubicBezTo>
                  <a:cubicBezTo>
                    <a:pt x="2085214" y="353948"/>
                    <a:pt x="2091615" y="354325"/>
                    <a:pt x="2098125" y="355080"/>
                  </a:cubicBezTo>
                  <a:cubicBezTo>
                    <a:pt x="2104635" y="355834"/>
                    <a:pt x="2110429" y="357247"/>
                    <a:pt x="2115507" y="359319"/>
                  </a:cubicBezTo>
                  <a:cubicBezTo>
                    <a:pt x="2120584" y="361391"/>
                    <a:pt x="2124413" y="363715"/>
                    <a:pt x="2126992" y="366290"/>
                  </a:cubicBezTo>
                  <a:cubicBezTo>
                    <a:pt x="2129571" y="368865"/>
                    <a:pt x="2130861" y="372161"/>
                    <a:pt x="2130861" y="376177"/>
                  </a:cubicBezTo>
                  <a:cubicBezTo>
                    <a:pt x="2130861" y="375793"/>
                    <a:pt x="2130392" y="375729"/>
                    <a:pt x="2129454" y="375985"/>
                  </a:cubicBezTo>
                  <a:lnTo>
                    <a:pt x="1838036" y="375985"/>
                  </a:lnTo>
                  <a:lnTo>
                    <a:pt x="1868310" y="430828"/>
                  </a:lnTo>
                  <a:lnTo>
                    <a:pt x="2259602" y="430828"/>
                  </a:lnTo>
                  <a:lnTo>
                    <a:pt x="2262815" y="430828"/>
                  </a:lnTo>
                  <a:lnTo>
                    <a:pt x="2320021" y="430828"/>
                  </a:lnTo>
                  <a:lnTo>
                    <a:pt x="2320021" y="805342"/>
                  </a:lnTo>
                  <a:lnTo>
                    <a:pt x="2378957" y="848291"/>
                  </a:lnTo>
                  <a:lnTo>
                    <a:pt x="2378957" y="430828"/>
                  </a:lnTo>
                  <a:lnTo>
                    <a:pt x="2477683" y="430828"/>
                  </a:lnTo>
                  <a:lnTo>
                    <a:pt x="2443546" y="375985"/>
                  </a:lnTo>
                  <a:lnTo>
                    <a:pt x="2366884" y="375985"/>
                  </a:lnTo>
                  <a:lnTo>
                    <a:pt x="2346036" y="347642"/>
                  </a:lnTo>
                  <a:cubicBezTo>
                    <a:pt x="2368231" y="321005"/>
                    <a:pt x="2392736" y="300789"/>
                    <a:pt x="2419552" y="286992"/>
                  </a:cubicBezTo>
                  <a:cubicBezTo>
                    <a:pt x="2446369" y="273196"/>
                    <a:pt x="2475849" y="266298"/>
                    <a:pt x="2507995" y="266298"/>
                  </a:cubicBezTo>
                  <a:cubicBezTo>
                    <a:pt x="2525722" y="266298"/>
                    <a:pt x="2543080" y="268390"/>
                    <a:pt x="2560069" y="272572"/>
                  </a:cubicBezTo>
                  <a:cubicBezTo>
                    <a:pt x="2577058" y="276754"/>
                    <a:pt x="2593826" y="282652"/>
                    <a:pt x="2610372" y="290267"/>
                  </a:cubicBezTo>
                  <a:cubicBezTo>
                    <a:pt x="2626918" y="297881"/>
                    <a:pt x="2643101" y="306486"/>
                    <a:pt x="2658922" y="316083"/>
                  </a:cubicBezTo>
                  <a:cubicBezTo>
                    <a:pt x="2674743" y="325680"/>
                    <a:pt x="2695921" y="336639"/>
                    <a:pt x="2722456" y="348960"/>
                  </a:cubicBezTo>
                  <a:lnTo>
                    <a:pt x="2722456" y="304080"/>
                  </a:lnTo>
                  <a:cubicBezTo>
                    <a:pt x="2699298" y="286720"/>
                    <a:pt x="2678472" y="271683"/>
                    <a:pt x="2659977" y="258970"/>
                  </a:cubicBezTo>
                  <a:cubicBezTo>
                    <a:pt x="2641483" y="246257"/>
                    <a:pt x="2623164" y="235345"/>
                    <a:pt x="2605019" y="226234"/>
                  </a:cubicBezTo>
                  <a:cubicBezTo>
                    <a:pt x="2586874" y="217123"/>
                    <a:pt x="2568220" y="210200"/>
                    <a:pt x="2549057" y="205463"/>
                  </a:cubicBezTo>
                  <a:cubicBezTo>
                    <a:pt x="2529893" y="200727"/>
                    <a:pt x="2509252" y="198358"/>
                    <a:pt x="2487134" y="198358"/>
                  </a:cubicBezTo>
                  <a:close/>
                  <a:moveTo>
                    <a:pt x="0" y="0"/>
                  </a:moveTo>
                  <a:lnTo>
                    <a:pt x="3810000" y="0"/>
                  </a:lnTo>
                  <a:lnTo>
                    <a:pt x="3810000" y="1237061"/>
                  </a:lnTo>
                  <a:lnTo>
                    <a:pt x="0" y="1237061"/>
                  </a:lnTo>
                  <a:close/>
                </a:path>
              </a:pathLst>
            </a:custGeom>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US"/>
            </a:p>
          </p:txBody>
        </p:sp>
      </p:grpSp>
    </p:spTree>
    <p:custDataLst>
      <p:tags r:id="rId1"/>
    </p:custDataLst>
    <p:extLst>
      <p:ext uri="{BB962C8B-B14F-4D97-AF65-F5344CB8AC3E}">
        <p14:creationId xmlns:p14="http://schemas.microsoft.com/office/powerpoint/2010/main" val="783565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ageCurlDouble" invX="1"/>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par>
                          <p:cTn id="13" fill="hold" nodeType="withGroup">
                            <p:stCondLst>
                              <p:cond delay="2000"/>
                            </p:stCondLst>
                            <p:childTnLst>
                              <p:par>
                                <p:cTn id="14" presetID="22" presetClass="emph" presetSubtype="0" repeatCount="indefinite" fill="hold" grpId="0" nodeType="afterEffect">
                                  <p:stCondLst>
                                    <p:cond delay="0"/>
                                  </p:stCondLst>
                                  <p:childTnLst>
                                    <p:animClr clrSpc="hsl" dir="cw">
                                      <p:cBhvr override="childStyle">
                                        <p:cTn id="15" dur="500" fill="hold"/>
                                        <p:tgtEl>
                                          <p:spTgt spid="3"/>
                                        </p:tgtEl>
                                        <p:attrNameLst>
                                          <p:attrName>style.color</p:attrName>
                                        </p:attrNameLst>
                                      </p:cBhvr>
                                      <p:by>
                                        <p:hsl h="-7200000" s="0" l="0"/>
                                      </p:by>
                                    </p:animClr>
                                    <p:animClr clrSpc="hsl" dir="cw">
                                      <p:cBhvr>
                                        <p:cTn id="16" dur="500" fill="hold"/>
                                        <p:tgtEl>
                                          <p:spTgt spid="3"/>
                                        </p:tgtEl>
                                        <p:attrNameLst>
                                          <p:attrName>fillcolor</p:attrName>
                                        </p:attrNameLst>
                                      </p:cBhvr>
                                      <p:by>
                                        <p:hsl h="-7200000" s="0" l="0"/>
                                      </p:by>
                                    </p:animClr>
                                    <p:animClr clrSpc="hsl" dir="cw">
                                      <p:cBhvr>
                                        <p:cTn id="17" dur="500" fill="hold"/>
                                        <p:tgtEl>
                                          <p:spTgt spid="3"/>
                                        </p:tgtEl>
                                        <p:attrNameLst>
                                          <p:attrName>stroke.color</p:attrName>
                                        </p:attrNameLst>
                                      </p:cBhvr>
                                      <p:by>
                                        <p:hsl h="-7200000" s="0" l="0"/>
                                      </p:by>
                                    </p:animClr>
                                    <p:set>
                                      <p:cBhvr>
                                        <p:cTn id="18" dur="500" fill="hold"/>
                                        <p:tgtEl>
                                          <p:spTgt spid="3"/>
                                        </p:tgtEl>
                                        <p:attrNameLst>
                                          <p:attrName>fill.type</p:attrName>
                                        </p:attrNameLst>
                                      </p:cBhvr>
                                      <p:to>
                                        <p:strVal val="solid"/>
                                      </p:to>
                                    </p:set>
                                  </p:childTnLst>
                                </p:cTn>
                              </p:par>
                            </p:childTnLst>
                          </p:cTn>
                        </p:par>
                        <p:par>
                          <p:cTn id="19" fill="hold">
                            <p:stCondLst>
                              <p:cond delay="2500"/>
                            </p:stCondLst>
                            <p:childTnLst>
                              <p:par>
                                <p:cTn id="20" presetID="6"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525224" y="1947921"/>
            <a:ext cx="6018574" cy="461665"/>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en-US" sz="2400" b="1" dirty="0" err="1" smtClean="0">
                <a:solidFill>
                  <a:srgbClr val="000000"/>
                </a:solidFill>
                <a:latin typeface="NikoshBAN" pitchFamily="2" charset="0"/>
                <a:cs typeface="NikoshBAN" pitchFamily="2" charset="0"/>
              </a:rPr>
              <a:t>তাপ</a:t>
            </a:r>
            <a:r>
              <a:rPr lang="en-US" sz="2400" b="1" dirty="0" smtClean="0">
                <a:solidFill>
                  <a:srgbClr val="000000"/>
                </a:solidFill>
                <a:latin typeface="NikoshBAN" pitchFamily="2" charset="0"/>
                <a:cs typeface="NikoshBAN" pitchFamily="2" charset="0"/>
              </a:rPr>
              <a:t> ও </a:t>
            </a:r>
            <a:r>
              <a:rPr lang="en-US" sz="2400" b="1" dirty="0" err="1" smtClean="0">
                <a:solidFill>
                  <a:srgbClr val="000000"/>
                </a:solidFill>
                <a:latin typeface="NikoshBAN" pitchFamily="2" charset="0"/>
                <a:cs typeface="NikoshBAN" pitchFamily="2" charset="0"/>
              </a:rPr>
              <a:t>তাপমাত্রা</a:t>
            </a:r>
            <a:r>
              <a:rPr lang="bn-IN" sz="2400" b="1" dirty="0" smtClean="0">
                <a:solidFill>
                  <a:srgbClr val="000000"/>
                </a:solidFill>
                <a:latin typeface="NikoshBAN" pitchFamily="2" charset="0"/>
                <a:cs typeface="NikoshBAN" pitchFamily="2" charset="0"/>
              </a:rPr>
              <a:t> </a:t>
            </a:r>
            <a:r>
              <a:rPr lang="bn-IN" sz="2400" b="1" dirty="0">
                <a:solidFill>
                  <a:srgbClr val="000000"/>
                </a:solidFill>
                <a:latin typeface="NikoshBAN" pitchFamily="2" charset="0"/>
                <a:cs typeface="NikoshBAN" pitchFamily="2" charset="0"/>
              </a:rPr>
              <a:t>কী তা ব্যাখ্যা করতে পারবে</a:t>
            </a:r>
            <a:r>
              <a:rPr lang="bn-BD" sz="2400" b="1" dirty="0">
                <a:solidFill>
                  <a:srgbClr val="000000"/>
                </a:solidFill>
                <a:latin typeface="NikoshBAN" pitchFamily="2" charset="0"/>
                <a:cs typeface="NikoshBAN" pitchFamily="2" charset="0"/>
              </a:rPr>
              <a:t>।</a:t>
            </a:r>
            <a:endParaRPr lang="en-US" sz="2400" b="1" dirty="0">
              <a:solidFill>
                <a:srgbClr val="000000"/>
              </a:solidFill>
              <a:latin typeface="NikoshBAN" pitchFamily="2" charset="0"/>
              <a:cs typeface="NikoshBAN" pitchFamily="2" charset="0"/>
            </a:endParaRPr>
          </a:p>
        </p:txBody>
      </p:sp>
      <p:sp>
        <p:nvSpPr>
          <p:cNvPr id="4" name="TextBox 3"/>
          <p:cNvSpPr txBox="1">
            <a:spLocks noChangeArrowheads="1"/>
          </p:cNvSpPr>
          <p:nvPr/>
        </p:nvSpPr>
        <p:spPr bwMode="auto">
          <a:xfrm>
            <a:off x="1525223" y="2445382"/>
            <a:ext cx="6018575" cy="461665"/>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400" b="1" dirty="0" smtClean="0">
                <a:solidFill>
                  <a:srgbClr val="000000"/>
                </a:solidFill>
                <a:latin typeface="NikoshBAN" pitchFamily="2" charset="0"/>
                <a:cs typeface="NikoshBAN" pitchFamily="2" charset="0"/>
              </a:rPr>
              <a:t>তাপ গতিবিদ্যার সূত্রসমূহ </a:t>
            </a:r>
            <a:r>
              <a:rPr lang="bn-IN" sz="2400" b="1" dirty="0">
                <a:solidFill>
                  <a:srgbClr val="000000"/>
                </a:solidFill>
                <a:latin typeface="NikoshBAN" pitchFamily="2" charset="0"/>
                <a:cs typeface="NikoshBAN" pitchFamily="2" charset="0"/>
              </a:rPr>
              <a:t>ব্যাখ্যা করতে </a:t>
            </a:r>
            <a:r>
              <a:rPr lang="bn-BD" sz="2400" b="1" dirty="0">
                <a:solidFill>
                  <a:srgbClr val="000000"/>
                </a:solidFill>
                <a:latin typeface="NikoshBAN" pitchFamily="2" charset="0"/>
                <a:cs typeface="NikoshBAN" pitchFamily="2" charset="0"/>
              </a:rPr>
              <a:t>পারবে।</a:t>
            </a:r>
            <a:endParaRPr lang="en-US" sz="2400" b="1" dirty="0">
              <a:solidFill>
                <a:srgbClr val="000000"/>
              </a:solidFill>
              <a:latin typeface="NikoshBAN" pitchFamily="2" charset="0"/>
              <a:cs typeface="NikoshBAN" pitchFamily="2" charset="0"/>
            </a:endParaRPr>
          </a:p>
        </p:txBody>
      </p:sp>
      <p:sp>
        <p:nvSpPr>
          <p:cNvPr id="6" name="TextBox 5"/>
          <p:cNvSpPr txBox="1">
            <a:spLocks noChangeArrowheads="1"/>
          </p:cNvSpPr>
          <p:nvPr/>
        </p:nvSpPr>
        <p:spPr bwMode="auto">
          <a:xfrm>
            <a:off x="2376458" y="1283910"/>
            <a:ext cx="4887938"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bn-BD" sz="2933" b="1" dirty="0">
                <a:solidFill>
                  <a:srgbClr val="000000"/>
                </a:solidFill>
                <a:latin typeface="NikoshBAN" pitchFamily="2" charset="0"/>
                <a:cs typeface="NikoshBAN" pitchFamily="2" charset="0"/>
              </a:rPr>
              <a:t>এ পাঠ শেষে শিক্ষার্থীরা .................</a:t>
            </a:r>
            <a:endParaRPr lang="en-US" sz="2933" b="1" dirty="0">
              <a:solidFill>
                <a:srgbClr val="000000"/>
              </a:solidFill>
              <a:latin typeface="NikoshBAN" pitchFamily="2" charset="0"/>
              <a:cs typeface="NikoshBAN" pitchFamily="2" charset="0"/>
            </a:endParaRPr>
          </a:p>
        </p:txBody>
      </p:sp>
      <p:sp>
        <p:nvSpPr>
          <p:cNvPr id="7" name="TextBox 6"/>
          <p:cNvSpPr txBox="1">
            <a:spLocks noChangeArrowheads="1"/>
          </p:cNvSpPr>
          <p:nvPr/>
        </p:nvSpPr>
        <p:spPr bwMode="auto">
          <a:xfrm>
            <a:off x="1525222" y="2942842"/>
            <a:ext cx="6018577" cy="461665"/>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400" b="1" dirty="0" smtClean="0">
                <a:solidFill>
                  <a:srgbClr val="000000"/>
                </a:solidFill>
                <a:latin typeface="NikoshBAN" pitchFamily="2" charset="0"/>
                <a:cs typeface="NikoshBAN" pitchFamily="2" charset="0"/>
              </a:rPr>
              <a:t>তাপ ও কাজের মধ্যে সম্পর্ক </a:t>
            </a:r>
            <a:r>
              <a:rPr lang="bn-IN" sz="2400" b="1" dirty="0">
                <a:solidFill>
                  <a:srgbClr val="000000"/>
                </a:solidFill>
                <a:latin typeface="NikoshBAN" pitchFamily="2" charset="0"/>
                <a:cs typeface="NikoshBAN" pitchFamily="2" charset="0"/>
              </a:rPr>
              <a:t>কী তা বর্ণনা করতে পারবে</a:t>
            </a:r>
            <a:r>
              <a:rPr lang="bn-BD" sz="2400" b="1" dirty="0">
                <a:solidFill>
                  <a:srgbClr val="000000"/>
                </a:solidFill>
                <a:latin typeface="NikoshBAN" pitchFamily="2" charset="0"/>
                <a:cs typeface="NikoshBAN" pitchFamily="2" charset="0"/>
              </a:rPr>
              <a:t>।</a:t>
            </a:r>
            <a:endParaRPr lang="en-US" sz="2400" b="1" dirty="0">
              <a:solidFill>
                <a:srgbClr val="000000"/>
              </a:solidFill>
              <a:latin typeface="NikoshBAN" pitchFamily="2" charset="0"/>
              <a:cs typeface="NikoshBAN" pitchFamily="2" charset="0"/>
            </a:endParaRPr>
          </a:p>
        </p:txBody>
      </p:sp>
      <p:sp>
        <p:nvSpPr>
          <p:cNvPr id="8" name="Rounded Rectangle 7"/>
          <p:cNvSpPr/>
          <p:nvPr/>
        </p:nvSpPr>
        <p:spPr>
          <a:xfrm>
            <a:off x="3415211" y="603743"/>
            <a:ext cx="1959193" cy="645922"/>
          </a:xfrm>
          <a:prstGeom prst="roundRect">
            <a:avLst/>
          </a:prstGeom>
          <a:solidFill>
            <a:srgbClr val="00FF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r>
              <a:rPr lang="bn-IN" sz="3911"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BD" sz="3911"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শিখনফল</a:t>
            </a:r>
            <a:endParaRPr lang="en-US" sz="3911" b="1" dirty="0">
              <a:solidFill>
                <a:prstClr val="white"/>
              </a:solidFill>
              <a:effectLst>
                <a:glow rad="228600">
                  <a:srgbClr val="8064A2">
                    <a:satMod val="175000"/>
                    <a:alpha val="40000"/>
                  </a:srgb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TextBox 8"/>
          <p:cNvSpPr txBox="1">
            <a:spLocks noChangeArrowheads="1"/>
          </p:cNvSpPr>
          <p:nvPr/>
        </p:nvSpPr>
        <p:spPr bwMode="auto">
          <a:xfrm>
            <a:off x="1525222" y="3440303"/>
            <a:ext cx="6018575" cy="461665"/>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400" b="1" dirty="0" smtClean="0">
                <a:solidFill>
                  <a:srgbClr val="000000"/>
                </a:solidFill>
                <a:latin typeface="NikoshBAN" pitchFamily="2" charset="0"/>
                <a:cs typeface="NikoshBAN" pitchFamily="2" charset="0"/>
              </a:rPr>
              <a:t>তাপীয় ইঞ্জিন </a:t>
            </a:r>
            <a:r>
              <a:rPr lang="bn-IN" sz="2400" b="1" dirty="0">
                <a:solidFill>
                  <a:srgbClr val="000000"/>
                </a:solidFill>
                <a:latin typeface="NikoshBAN" pitchFamily="2" charset="0"/>
                <a:cs typeface="NikoshBAN" pitchFamily="2" charset="0"/>
              </a:rPr>
              <a:t>কাকে বলে তা বর্ণনা</a:t>
            </a:r>
            <a:r>
              <a:rPr lang="bn-BD" sz="2400" b="1" dirty="0">
                <a:solidFill>
                  <a:srgbClr val="000000"/>
                </a:solidFill>
                <a:latin typeface="NikoshBAN" pitchFamily="2" charset="0"/>
                <a:cs typeface="NikoshBAN" pitchFamily="2" charset="0"/>
              </a:rPr>
              <a:t> করতে পারবে।</a:t>
            </a:r>
            <a:endParaRPr lang="en-US" sz="2400" b="1" dirty="0">
              <a:solidFill>
                <a:srgbClr val="000000"/>
              </a:solidFill>
              <a:latin typeface="NikoshBAN" pitchFamily="2" charset="0"/>
              <a:cs typeface="NikoshBAN" pitchFamily="2"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78902">
            <a:off x="683286" y="487306"/>
            <a:ext cx="1857335" cy="124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25221" y="3937763"/>
            <a:ext cx="6018575" cy="461665"/>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400" b="1" dirty="0" smtClean="0">
                <a:solidFill>
                  <a:srgbClr val="000000"/>
                </a:solidFill>
                <a:latin typeface="NikoshBAN" pitchFamily="2" charset="0"/>
                <a:cs typeface="NikoshBAN" pitchFamily="2" charset="0"/>
              </a:rPr>
              <a:t>তাপীয় ইঞ্জিনের মূলনীতি ব্যাখ্যা করতে পারবে। </a:t>
            </a:r>
            <a:endParaRPr lang="en-US" sz="2400" b="1" dirty="0">
              <a:solidFill>
                <a:srgbClr val="000000"/>
              </a:solidFill>
              <a:latin typeface="NikoshBAN" pitchFamily="2" charset="0"/>
              <a:cs typeface="NikoshBAN" pitchFamily="2" charset="0"/>
            </a:endParaRPr>
          </a:p>
        </p:txBody>
      </p:sp>
      <p:sp>
        <p:nvSpPr>
          <p:cNvPr id="11" name="TextBox 10"/>
          <p:cNvSpPr txBox="1"/>
          <p:nvPr/>
        </p:nvSpPr>
        <p:spPr>
          <a:xfrm>
            <a:off x="-9110132" y="5870528"/>
            <a:ext cx="9122638" cy="530017"/>
          </a:xfrm>
          <a:prstGeom prst="rect">
            <a:avLst/>
          </a:prstGeom>
          <a:noFill/>
        </p:spPr>
        <p:txBody>
          <a:bodyPr wrap="square" rtlCol="0">
            <a:spAutoFit/>
          </a:bodyPr>
          <a:lstStyle/>
          <a:p>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p>
        </p:txBody>
      </p:sp>
      <p:sp>
        <p:nvSpPr>
          <p:cNvPr id="13" name="TextBox 12"/>
          <p:cNvSpPr txBox="1">
            <a:spLocks noChangeArrowheads="1"/>
          </p:cNvSpPr>
          <p:nvPr/>
        </p:nvSpPr>
        <p:spPr bwMode="auto">
          <a:xfrm>
            <a:off x="1525221" y="4471019"/>
            <a:ext cx="6018574" cy="461665"/>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571500" indent="-571500">
              <a:defRPr>
                <a:solidFill>
                  <a:schemeClr val="tx1"/>
                </a:solidFill>
                <a:latin typeface="Times New Roman" pitchFamily="18" charset="0"/>
                <a:cs typeface="Arial" pitchFamily="34" charset="0"/>
              </a:defRPr>
            </a:lvl1pPr>
            <a:lvl2pPr marL="742950" indent="-285750">
              <a:defRPr>
                <a:solidFill>
                  <a:schemeClr val="tx1"/>
                </a:solidFill>
                <a:latin typeface="Times New Roman" pitchFamily="18" charset="0"/>
                <a:cs typeface="Arial" pitchFamily="34" charset="0"/>
              </a:defRPr>
            </a:lvl2pPr>
            <a:lvl3pPr marL="1143000" indent="-228600">
              <a:defRPr>
                <a:solidFill>
                  <a:schemeClr val="tx1"/>
                </a:solidFill>
                <a:latin typeface="Times New Roman" pitchFamily="18" charset="0"/>
                <a:cs typeface="Arial" pitchFamily="34" charset="0"/>
              </a:defRPr>
            </a:lvl3pPr>
            <a:lvl4pPr marL="1600200" indent="-228600">
              <a:defRPr>
                <a:solidFill>
                  <a:schemeClr val="tx1"/>
                </a:solidFill>
                <a:latin typeface="Times New Roman" pitchFamily="18" charset="0"/>
                <a:cs typeface="Arial" pitchFamily="34" charset="0"/>
              </a:defRPr>
            </a:lvl4pPr>
            <a:lvl5pPr marL="2057400" indent="-22860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buFont typeface="Wingdings" pitchFamily="2" charset="2"/>
              <a:buChar char="Ø"/>
            </a:pPr>
            <a:r>
              <a:rPr lang="bn-IN" sz="2400" b="1" dirty="0" smtClean="0">
                <a:solidFill>
                  <a:srgbClr val="000000"/>
                </a:solidFill>
                <a:latin typeface="NikoshBAN" pitchFamily="2" charset="0"/>
                <a:cs typeface="NikoshBAN" pitchFamily="2" charset="0"/>
              </a:rPr>
              <a:t>কার্নো ইঞ্জিনের কর্মদক্ষতা নির্ণয় </a:t>
            </a:r>
            <a:r>
              <a:rPr lang="bn-BD" sz="2400" b="1" dirty="0" smtClean="0">
                <a:solidFill>
                  <a:srgbClr val="000000"/>
                </a:solidFill>
                <a:latin typeface="NikoshBAN" pitchFamily="2" charset="0"/>
                <a:cs typeface="NikoshBAN" pitchFamily="2" charset="0"/>
              </a:rPr>
              <a:t>করতে </a:t>
            </a:r>
            <a:r>
              <a:rPr lang="bn-BD" sz="2400" b="1" dirty="0">
                <a:solidFill>
                  <a:srgbClr val="000000"/>
                </a:solidFill>
                <a:latin typeface="NikoshBAN" pitchFamily="2" charset="0"/>
                <a:cs typeface="NikoshBAN" pitchFamily="2" charset="0"/>
              </a:rPr>
              <a:t>পারবে।</a:t>
            </a:r>
            <a:endParaRPr lang="en-US" sz="2400" b="1" dirty="0">
              <a:solidFill>
                <a:srgbClr val="000000"/>
              </a:solidFill>
              <a:latin typeface="NikoshBAN" pitchFamily="2" charset="0"/>
              <a:cs typeface="NikoshBAN" pitchFamily="2" charset="0"/>
            </a:endParaRPr>
          </a:p>
        </p:txBody>
      </p:sp>
    </p:spTree>
    <p:custDataLst>
      <p:tags r:id="rId1"/>
    </p:custDataLst>
    <p:extLst>
      <p:ext uri="{BB962C8B-B14F-4D97-AF65-F5344CB8AC3E}">
        <p14:creationId xmlns:p14="http://schemas.microsoft.com/office/powerpoint/2010/main" val="818549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4000">
        <p15:prstTrans prst="pageCurlDouble" invX="1"/>
      </p:transition>
    </mc:Choice>
    <mc:Fallback xmlns="">
      <p:transition spd="slow" advTm="3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childTnLst>
                          </p:cTn>
                        </p:par>
                        <p:par>
                          <p:cTn id="13" fill="hold" nodeType="afterGroup">
                            <p:stCondLst>
                              <p:cond delay="1000"/>
                            </p:stCondLst>
                            <p:childTnLst>
                              <p:par>
                                <p:cTn id="14" presetID="27" presetClass="emph" presetSubtype="0" repeatCount="indefinite" fill="remove" grpId="0" nodeType="afterEffect">
                                  <p:stCondLst>
                                    <p:cond delay="0"/>
                                  </p:stCondLst>
                                  <p:childTnLst>
                                    <p:animClr clrSpc="rgb" dir="cw">
                                      <p:cBhvr override="childStyle">
                                        <p:cTn id="15" dur="250" autoRev="1" fill="remove"/>
                                        <p:tgtEl>
                                          <p:spTgt spid="8"/>
                                        </p:tgtEl>
                                        <p:attrNameLst>
                                          <p:attrName>style.color</p:attrName>
                                        </p:attrNameLst>
                                      </p:cBhvr>
                                      <p:to>
                                        <a:schemeClr val="bg1"/>
                                      </p:to>
                                    </p:animClr>
                                    <p:animClr clrSpc="rgb" dir="cw">
                                      <p:cBhvr>
                                        <p:cTn id="16" dur="250" autoRev="1" fill="remove"/>
                                        <p:tgtEl>
                                          <p:spTgt spid="8"/>
                                        </p:tgtEl>
                                        <p:attrNameLst>
                                          <p:attrName>fillcolor</p:attrName>
                                        </p:attrNameLst>
                                      </p:cBhvr>
                                      <p:to>
                                        <a:schemeClr val="bg1"/>
                                      </p:to>
                                    </p:animClr>
                                    <p:set>
                                      <p:cBhvr>
                                        <p:cTn id="17" dur="250" autoRev="1" fill="remove"/>
                                        <p:tgtEl>
                                          <p:spTgt spid="8"/>
                                        </p:tgtEl>
                                        <p:attrNameLst>
                                          <p:attrName>fill.type</p:attrName>
                                        </p:attrNameLst>
                                      </p:cBhvr>
                                      <p:to>
                                        <p:strVal val="solid"/>
                                      </p:to>
                                    </p:set>
                                    <p:set>
                                      <p:cBhvr>
                                        <p:cTn id="18" dur="250" autoRev="1" fill="remove"/>
                                        <p:tgtEl>
                                          <p:spTgt spid="8"/>
                                        </p:tgtEl>
                                        <p:attrNameLst>
                                          <p:attrName>fill.on</p:attrName>
                                        </p:attrNameLst>
                                      </p:cBhvr>
                                      <p:to>
                                        <p:strVal val="tru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6"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par>
                          <p:cTn id="25" fill="hold" nodeType="withGroup">
                            <p:stCondLst>
                              <p:cond delay="4500"/>
                            </p:stCondLst>
                            <p:childTnLst>
                              <p:par>
                                <p:cTn id="26" presetID="47" presetClass="entr" presetSubtype="0" fill="hold" grpId="0" nodeType="afterEffect">
                                  <p:stCondLst>
                                    <p:cond delay="0"/>
                                  </p:stCondLst>
                                  <p:iterate type="lt">
                                    <p:tmPct val="0"/>
                                  </p:iterate>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nodeType="withGroup">
                            <p:stCondLst>
                              <p:cond delay="5500"/>
                            </p:stCondLst>
                            <p:childTnLst>
                              <p:par>
                                <p:cTn id="32" presetID="47" presetClass="entr" presetSubtype="0" fill="hold" grpId="0" nodeType="afterEffect">
                                  <p:stCondLst>
                                    <p:cond delay="0"/>
                                  </p:stCondLst>
                                  <p:iterate type="lt">
                                    <p:tmPct val="0"/>
                                  </p:iterate>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nodeType="withGroup">
                            <p:stCondLst>
                              <p:cond delay="6500"/>
                            </p:stCondLst>
                            <p:childTnLst>
                              <p:par>
                                <p:cTn id="38" presetID="47" presetClass="entr" presetSubtype="0" fill="hold" grpId="0" nodeType="afterEffect">
                                  <p:stCondLst>
                                    <p:cond delay="0"/>
                                  </p:stCondLst>
                                  <p:iterate type="lt">
                                    <p:tmPct val="0"/>
                                  </p:iterate>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nodeType="withGroup">
                            <p:stCondLst>
                              <p:cond delay="7500"/>
                            </p:stCondLst>
                            <p:childTnLst>
                              <p:par>
                                <p:cTn id="44" presetID="47" presetClass="entr" presetSubtype="0" fill="hold" grpId="0" nodeType="afterEffect">
                                  <p:stCondLst>
                                    <p:cond delay="0"/>
                                  </p:stCondLst>
                                  <p:iterate type="lt">
                                    <p:tmPct val="0"/>
                                  </p:iterate>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par>
                          <p:cTn id="49" fill="hold">
                            <p:stCondLst>
                              <p:cond delay="8500"/>
                            </p:stCondLst>
                            <p:childTnLst>
                              <p:par>
                                <p:cTn id="50" presetID="47" presetClass="entr" presetSubtype="0" fill="hold" grpId="0" nodeType="afterEffect">
                                  <p:stCondLst>
                                    <p:cond delay="0"/>
                                  </p:stCondLst>
                                  <p:iterate type="lt">
                                    <p:tmPct val="0"/>
                                  </p:iterate>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par>
                          <p:cTn id="55" fill="hold">
                            <p:stCondLst>
                              <p:cond delay="9500"/>
                            </p:stCondLst>
                            <p:childTnLst>
                              <p:par>
                                <p:cTn id="56" presetID="2" presetClass="entr" presetSubtype="2" repeatCount="indefinite"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0" fill="hold"/>
                                        <p:tgtEl>
                                          <p:spTgt spid="11"/>
                                        </p:tgtEl>
                                        <p:attrNameLst>
                                          <p:attrName>ppt_x</p:attrName>
                                        </p:attrNameLst>
                                      </p:cBhvr>
                                      <p:tavLst>
                                        <p:tav tm="0">
                                          <p:val>
                                            <p:strVal val="1+#ppt_w/2"/>
                                          </p:val>
                                        </p:tav>
                                        <p:tav tm="100000">
                                          <p:val>
                                            <p:strVal val="#ppt_x"/>
                                          </p:val>
                                        </p:tav>
                                      </p:tavLst>
                                    </p:anim>
                                    <p:anim calcmode="lin" valueType="num">
                                      <p:cBhvr additive="base">
                                        <p:cTn id="59" dur="5000" fill="hold"/>
                                        <p:tgtEl>
                                          <p:spTgt spid="11"/>
                                        </p:tgtEl>
                                        <p:attrNameLst>
                                          <p:attrName>ppt_y</p:attrName>
                                        </p:attrNameLst>
                                      </p:cBhvr>
                                      <p:tavLst>
                                        <p:tav tm="0">
                                          <p:val>
                                            <p:strVal val="#ppt_y"/>
                                          </p:val>
                                        </p:tav>
                                        <p:tav tm="100000">
                                          <p:val>
                                            <p:strVal val="#ppt_y"/>
                                          </p:val>
                                        </p:tav>
                                      </p:tavLst>
                                    </p:anim>
                                  </p:childTnLst>
                                </p:cTn>
                              </p:par>
                            </p:childTnLst>
                          </p:cTn>
                        </p:par>
                        <p:par>
                          <p:cTn id="60" fill="hold">
                            <p:stCondLst>
                              <p:cond delay="14500"/>
                            </p:stCondLst>
                            <p:childTnLst>
                              <p:par>
                                <p:cTn id="61" presetID="47" presetClass="entr" presetSubtype="0" fill="hold" grpId="0" nodeType="afterEffect">
                                  <p:stCondLst>
                                    <p:cond delay="0"/>
                                  </p:stCondLst>
                                  <p:iterate type="lt">
                                    <p:tmPct val="0"/>
                                  </p:iterate>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animBg="1"/>
      <p:bldP spid="8" grpId="0" animBg="1"/>
      <p:bldP spid="9" grpId="0" animBg="1"/>
      <p:bldP spid="10" grpId="0" animBg="1"/>
      <p:bldP spid="11"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269" y="802198"/>
            <a:ext cx="8458200" cy="1384995"/>
          </a:xfrm>
          <a:prstGeom prst="rect">
            <a:avLst/>
          </a:prstGeom>
        </p:spPr>
        <p:txBody>
          <a:bodyPr wrap="square">
            <a:spAutoFit/>
          </a:bodyPr>
          <a:lstStyle/>
          <a:p>
            <a:r>
              <a:rPr lang="as-IN" sz="2800" dirty="0">
                <a:solidFill>
                  <a:srgbClr val="050505"/>
                </a:solidFill>
                <a:latin typeface="NikoshBAN" pitchFamily="2" charset="0"/>
                <a:cs typeface="NikoshBAN" pitchFamily="2" charset="0"/>
              </a:rPr>
              <a:t>তাপ হচ্ছে শক্তির একটি রূপ যা বস্তুর অভ্যন্তরীণ শক্তির সাথে সম্পর্কিত। </a:t>
            </a:r>
            <a:endParaRPr lang="bn-IN" sz="2800" dirty="0" smtClean="0">
              <a:solidFill>
                <a:srgbClr val="050505"/>
              </a:solidFill>
              <a:latin typeface="NikoshBAN" pitchFamily="2" charset="0"/>
              <a:cs typeface="NikoshBAN" pitchFamily="2" charset="0"/>
            </a:endParaRPr>
          </a:p>
          <a:p>
            <a:r>
              <a:rPr lang="as-IN" sz="2800" dirty="0" smtClean="0">
                <a:solidFill>
                  <a:srgbClr val="050505"/>
                </a:solidFill>
                <a:latin typeface="NikoshBAN" pitchFamily="2" charset="0"/>
                <a:cs typeface="NikoshBAN" pitchFamily="2" charset="0"/>
              </a:rPr>
              <a:t>দুটি </a:t>
            </a:r>
            <a:r>
              <a:rPr lang="as-IN" sz="2800" dirty="0">
                <a:solidFill>
                  <a:srgbClr val="050505"/>
                </a:solidFill>
                <a:latin typeface="NikoshBAN" pitchFamily="2" charset="0"/>
                <a:cs typeface="NikoshBAN" pitchFamily="2" charset="0"/>
              </a:rPr>
              <a:t>বস্তুকে পরস্পরের সংস্পর্শে আনলে তাপের আদান প্রদান ঘটতে পারে। </a:t>
            </a:r>
            <a:endParaRPr lang="bn-IN" sz="2800" dirty="0" smtClean="0">
              <a:solidFill>
                <a:srgbClr val="050505"/>
              </a:solidFill>
              <a:latin typeface="NikoshBAN" pitchFamily="2" charset="0"/>
              <a:cs typeface="NikoshBAN" pitchFamily="2" charset="0"/>
            </a:endParaRPr>
          </a:p>
          <a:p>
            <a:r>
              <a:rPr lang="as-IN" sz="2800" dirty="0" smtClean="0">
                <a:solidFill>
                  <a:srgbClr val="050505"/>
                </a:solidFill>
                <a:latin typeface="NikoshBAN" pitchFamily="2" charset="0"/>
                <a:cs typeface="NikoshBAN" pitchFamily="2" charset="0"/>
              </a:rPr>
              <a:t>এই </a:t>
            </a:r>
            <a:r>
              <a:rPr lang="as-IN" sz="2800" dirty="0">
                <a:solidFill>
                  <a:srgbClr val="050505"/>
                </a:solidFill>
                <a:latin typeface="NikoshBAN" pitchFamily="2" charset="0"/>
                <a:cs typeface="NikoshBAN" pitchFamily="2" charset="0"/>
              </a:rPr>
              <a:t>আদান প্রদান ঘটবে কীনা তা নির্ভর করবে বস্তুদ্বয়ের তাপীয় অবস্তার উপর।</a:t>
            </a:r>
            <a:endParaRPr lang="en-US" sz="2800" dirty="0">
              <a:latin typeface="NikoshBAN" pitchFamily="2" charset="0"/>
              <a:cs typeface="NikoshBAN" pitchFamily="2" charset="0"/>
            </a:endParaRPr>
          </a:p>
        </p:txBody>
      </p:sp>
      <p:sp>
        <p:nvSpPr>
          <p:cNvPr id="4" name="Rectangle 3"/>
          <p:cNvSpPr/>
          <p:nvPr/>
        </p:nvSpPr>
        <p:spPr>
          <a:xfrm>
            <a:off x="190500" y="3028539"/>
            <a:ext cx="8686800" cy="3539430"/>
          </a:xfrm>
          <a:prstGeom prst="rect">
            <a:avLst/>
          </a:prstGeom>
        </p:spPr>
        <p:txBody>
          <a:bodyPr wrap="square">
            <a:spAutoFit/>
          </a:bodyPr>
          <a:lstStyle/>
          <a:p>
            <a:r>
              <a:rPr lang="as-IN" sz="2800" dirty="0">
                <a:solidFill>
                  <a:srgbClr val="050505"/>
                </a:solidFill>
                <a:latin typeface="NikoshBAN" pitchFamily="2" charset="0"/>
                <a:cs typeface="NikoshBAN" pitchFamily="2" charset="0"/>
              </a:rPr>
              <a:t>একটি উত্তপ্ত বস্তুকে যদি খোলা জায়গায় রাখা হয় তাহলে বস্তুটি পরিবেশে তাপ হারিয়ে শীতল হতে থাকে। আবার শীতল কোন বস্তুকে খোলা জায়গায় রাখলে পরিবেশ থেকে তাপ গ্রহণ করে গরম হতে থাকে। কিছুক্ষণ তাপের এই আদান প্রদান চলতে থাকে। যখন আর তাপের আদান প্রদান হয় না অর্থাৎ বস্তু তাপ বর্জন করে না বা গ্রহণ করে না,আমরা তখন বলি বস্তুটি পরিবেশের সাথে তাপীয় সমতায় এসেছে। দুটি বস্তু যদি তাপীয় সাম্যাবস্থায় থাকে তাহলে তাদের মধ্যে তাপের আদান প্রদান হয় না। অর্থাৎ, যে অবস্থায় পরস্পরের সংস্পর্শে থাকা বস্তুগুলোর মধ্যে তাপের আদান প্রদান ঘটে না তাকে তাপীয় সমতা বলে।</a:t>
            </a:r>
            <a:endParaRPr lang="en-US" sz="2800" dirty="0">
              <a:latin typeface="NikoshBAN" pitchFamily="2" charset="0"/>
              <a:cs typeface="NikoshBAN" pitchFamily="2" charset="0"/>
            </a:endParaRPr>
          </a:p>
        </p:txBody>
      </p:sp>
      <p:sp>
        <p:nvSpPr>
          <p:cNvPr id="6" name="Rectangle 5"/>
          <p:cNvSpPr/>
          <p:nvPr/>
        </p:nvSpPr>
        <p:spPr>
          <a:xfrm>
            <a:off x="224619" y="2667000"/>
            <a:ext cx="5755102" cy="523220"/>
          </a:xfrm>
          <a:prstGeom prst="rect">
            <a:avLst/>
          </a:prstGeom>
        </p:spPr>
        <p:txBody>
          <a:bodyPr wrap="none">
            <a:spAutoFit/>
          </a:bodyPr>
          <a:lstStyle/>
          <a:p>
            <a:r>
              <a:rPr lang="as-IN" sz="2800" b="1" u="sng" dirty="0">
                <a:solidFill>
                  <a:srgbClr val="FF0000"/>
                </a:solidFill>
                <a:latin typeface="NikoshBAN" pitchFamily="2" charset="0"/>
                <a:cs typeface="NikoshBAN" pitchFamily="2" charset="0"/>
              </a:rPr>
              <a:t>তাপীয় সমতা: (</a:t>
            </a:r>
            <a:r>
              <a:rPr lang="en-US" sz="2800" b="1" u="sng" dirty="0">
                <a:solidFill>
                  <a:srgbClr val="FF0000"/>
                </a:solidFill>
                <a:latin typeface="NikoshBAN" pitchFamily="2" charset="0"/>
                <a:cs typeface="NikoshBAN" pitchFamily="2" charset="0"/>
              </a:rPr>
              <a:t>Thermal Equilibrium)</a:t>
            </a:r>
          </a:p>
        </p:txBody>
      </p:sp>
      <p:sp>
        <p:nvSpPr>
          <p:cNvPr id="7" name="Rectangle 6"/>
          <p:cNvSpPr/>
          <p:nvPr/>
        </p:nvSpPr>
        <p:spPr>
          <a:xfrm>
            <a:off x="304800" y="304799"/>
            <a:ext cx="3733800" cy="584775"/>
          </a:xfrm>
          <a:prstGeom prst="rect">
            <a:avLst/>
          </a:prstGeom>
        </p:spPr>
        <p:txBody>
          <a:bodyPr wrap="square">
            <a:spAutoFit/>
          </a:bodyPr>
          <a:lstStyle/>
          <a:p>
            <a:r>
              <a:rPr lang="en-US" sz="3200" b="1" dirty="0" err="1">
                <a:solidFill>
                  <a:srgbClr val="FF0000"/>
                </a:solidFill>
                <a:latin typeface="NikoshBAN" pitchFamily="2" charset="0"/>
                <a:cs typeface="NikoshBAN" pitchFamily="2" charset="0"/>
              </a:rPr>
              <a:t>তাপমাত্রা</a:t>
            </a:r>
            <a:r>
              <a:rPr lang="en-US" sz="3200" b="1" dirty="0">
                <a:solidFill>
                  <a:srgbClr val="FF0000"/>
                </a:solidFill>
                <a:latin typeface="NikoshBAN" pitchFamily="2" charset="0"/>
                <a:cs typeface="NikoshBAN" pitchFamily="2" charset="0"/>
              </a:rPr>
              <a:t> </a:t>
            </a:r>
            <a:r>
              <a:rPr lang="en-US" sz="3200" b="1" dirty="0" err="1">
                <a:solidFill>
                  <a:srgbClr val="FF0000"/>
                </a:solidFill>
                <a:latin typeface="NikoshBAN" pitchFamily="2" charset="0"/>
                <a:cs typeface="NikoshBAN" pitchFamily="2" charset="0"/>
              </a:rPr>
              <a:t>পরিমাপের</a:t>
            </a:r>
            <a:r>
              <a:rPr lang="en-US" sz="3200" b="1" dirty="0">
                <a:solidFill>
                  <a:srgbClr val="FF0000"/>
                </a:solidFill>
                <a:latin typeface="NikoshBAN" pitchFamily="2" charset="0"/>
                <a:cs typeface="NikoshBAN" pitchFamily="2" charset="0"/>
              </a:rPr>
              <a:t> </a:t>
            </a:r>
            <a:r>
              <a:rPr lang="en-US" sz="3200" b="1" dirty="0" err="1">
                <a:solidFill>
                  <a:srgbClr val="FF0000"/>
                </a:solidFill>
                <a:latin typeface="NikoshBAN" pitchFamily="2" charset="0"/>
                <a:cs typeface="NikoshBAN" pitchFamily="2" charset="0"/>
              </a:rPr>
              <a:t>নীতি</a:t>
            </a:r>
            <a:r>
              <a:rPr lang="en-US" sz="3200" b="1" dirty="0">
                <a:solidFill>
                  <a:srgbClr val="FF0000"/>
                </a:solidFill>
                <a:latin typeface="NikoshBAN" pitchFamily="2" charset="0"/>
                <a:cs typeface="NikoshBAN" pitchFamily="2" charset="0"/>
              </a:rPr>
              <a:t>: </a:t>
            </a:r>
          </a:p>
        </p:txBody>
      </p:sp>
      <p:sp>
        <p:nvSpPr>
          <p:cNvPr id="2" name="Rectangle 1"/>
          <p:cNvSpPr/>
          <p:nvPr/>
        </p:nvSpPr>
        <p:spPr>
          <a:xfrm>
            <a:off x="326409" y="2057400"/>
            <a:ext cx="7772400" cy="523220"/>
          </a:xfrm>
          <a:prstGeom prst="rect">
            <a:avLst/>
          </a:prstGeom>
        </p:spPr>
        <p:txBody>
          <a:bodyPr wrap="square">
            <a:spAutoFit/>
          </a:bodyPr>
          <a:lstStyle/>
          <a:p>
            <a:r>
              <a:rPr lang="en-US" sz="2800" dirty="0" err="1">
                <a:latin typeface="SutonnyMJ" pitchFamily="2" charset="0"/>
                <a:cs typeface="NikoshBAN" pitchFamily="2" charset="0"/>
              </a:rPr>
              <a:t>ZvcgvÎvi</a:t>
            </a:r>
            <a:r>
              <a:rPr lang="en-US" sz="2800" dirty="0">
                <a:latin typeface="SutonnyMJ" pitchFamily="2" charset="0"/>
                <a:cs typeface="NikoshBAN" pitchFamily="2" charset="0"/>
              </a:rPr>
              <a:t> </a:t>
            </a:r>
            <a:r>
              <a:rPr lang="en-US" sz="2800" dirty="0" err="1">
                <a:latin typeface="SutonnyMJ" pitchFamily="2" charset="0"/>
                <a:cs typeface="NikoshBAN" pitchFamily="2" charset="0"/>
              </a:rPr>
              <a:t>cv</a:t>
            </a:r>
            <a:r>
              <a:rPr lang="en-US" sz="2800" dirty="0" err="1" smtClean="0">
                <a:latin typeface="SutonnyMJ" pitchFamily="2" charset="0"/>
                <a:cs typeface="NikoshBAN" pitchFamily="2" charset="0"/>
              </a:rPr>
              <a:t>_©K</a:t>
            </a:r>
            <a:r>
              <a:rPr lang="en-US" sz="2800" i="1" dirty="0" smtClean="0">
                <a:latin typeface="SutonnyMJ" pitchFamily="2" charset="0"/>
              </a:rPr>
              <a:t>¨</a:t>
            </a:r>
            <a:r>
              <a:rPr lang="en-US" sz="2800" dirty="0" smtClean="0">
                <a:latin typeface="SutonnyMJ" pitchFamily="2" charset="0"/>
                <a:cs typeface="NikoshBAN" pitchFamily="2" charset="0"/>
              </a:rPr>
              <a:t> </a:t>
            </a:r>
            <a:r>
              <a:rPr lang="en-US" sz="2800" dirty="0">
                <a:latin typeface="SutonnyMJ" pitchFamily="2" charset="0"/>
                <a:cs typeface="NikoshBAN" pitchFamily="2" charset="0"/>
              </a:rPr>
              <a:t>_</a:t>
            </a:r>
            <a:r>
              <a:rPr lang="en-US" sz="2800" dirty="0" err="1">
                <a:latin typeface="SutonnyMJ" pitchFamily="2" charset="0"/>
                <a:cs typeface="NikoshBAN" pitchFamily="2" charset="0"/>
              </a:rPr>
              <a:t>vK‡jB</a:t>
            </a:r>
            <a:r>
              <a:rPr lang="en-US" sz="2800" dirty="0">
                <a:latin typeface="SutonnyMJ" pitchFamily="2" charset="0"/>
                <a:cs typeface="NikoshBAN" pitchFamily="2" charset="0"/>
              </a:rPr>
              <a:t> e¯‘</a:t>
            </a:r>
            <a:r>
              <a:rPr lang="en-US" sz="2800" dirty="0" err="1">
                <a:latin typeface="SutonnyMJ" pitchFamily="2" charset="0"/>
                <a:cs typeface="NikoshBAN" pitchFamily="2" charset="0"/>
              </a:rPr>
              <a:t>Ø‡qi</a:t>
            </a:r>
            <a:r>
              <a:rPr lang="en-US" sz="2800" dirty="0">
                <a:latin typeface="SutonnyMJ" pitchFamily="2" charset="0"/>
                <a:cs typeface="NikoshBAN" pitchFamily="2" charset="0"/>
              </a:rPr>
              <a:t> </a:t>
            </a:r>
            <a:r>
              <a:rPr lang="as-IN" sz="2800" dirty="0">
                <a:solidFill>
                  <a:srgbClr val="050505"/>
                </a:solidFill>
                <a:latin typeface="NikoshBAN" pitchFamily="2" charset="0"/>
                <a:cs typeface="NikoshBAN" pitchFamily="2" charset="0"/>
              </a:rPr>
              <a:t>মধ্যে </a:t>
            </a:r>
            <a:r>
              <a:rPr lang="en-US" sz="2800" dirty="0" err="1" smtClean="0">
                <a:latin typeface="SutonnyMJ" pitchFamily="2" charset="0"/>
                <a:cs typeface="NikoshBAN" pitchFamily="2" charset="0"/>
              </a:rPr>
              <a:t>Zv‡ci</a:t>
            </a:r>
            <a:r>
              <a:rPr lang="en-US" sz="2800" dirty="0" smtClean="0">
                <a:latin typeface="SutonnyMJ" pitchFamily="2" charset="0"/>
                <a:cs typeface="NikoshBAN" pitchFamily="2" charset="0"/>
              </a:rPr>
              <a:t> </a:t>
            </a:r>
            <a:r>
              <a:rPr lang="en-US" sz="2800" dirty="0" err="1" smtClean="0">
                <a:latin typeface="SutonnyMJ" pitchFamily="2" charset="0"/>
                <a:cs typeface="NikoshBAN" pitchFamily="2" charset="0"/>
              </a:rPr>
              <a:t>Av`vb-cÖ`vb</a:t>
            </a:r>
            <a:r>
              <a:rPr lang="bn-IN" sz="2800" dirty="0" smtClean="0">
                <a:latin typeface="SutonnyMJ" pitchFamily="2" charset="0"/>
                <a:cs typeface="NikoshBAN" pitchFamily="2" charset="0"/>
              </a:rPr>
              <a:t> </a:t>
            </a:r>
            <a:r>
              <a:rPr lang="en-US" sz="2800" dirty="0" smtClean="0">
                <a:latin typeface="SutonnyMJ" pitchFamily="2" charset="0"/>
                <a:cs typeface="NikoshBAN" pitchFamily="2" charset="0"/>
              </a:rPr>
              <a:t>N‡U|</a:t>
            </a:r>
            <a:r>
              <a:rPr lang="bn-IN" sz="2800" dirty="0" smtClean="0">
                <a:latin typeface="SutonnyMJ" pitchFamily="2" charset="0"/>
                <a:cs typeface="NikoshBAN" pitchFamily="2" charset="0"/>
              </a:rPr>
              <a:t> </a:t>
            </a:r>
            <a:endParaRPr lang="en-US" sz="2800" dirty="0">
              <a:latin typeface="SutonnyMJ" pitchFamily="2" charset="0"/>
              <a:cs typeface="NikoshBAN" pitchFamily="2" charset="0"/>
            </a:endParaRPr>
          </a:p>
        </p:txBody>
      </p:sp>
      <p:sp>
        <p:nvSpPr>
          <p:cNvPr id="8" name="TextBox 7"/>
          <p:cNvSpPr txBox="1"/>
          <p:nvPr/>
        </p:nvSpPr>
        <p:spPr>
          <a:xfrm>
            <a:off x="-9110132" y="5883032"/>
            <a:ext cx="9122637" cy="530017"/>
          </a:xfrm>
          <a:prstGeom prst="rect">
            <a:avLst/>
          </a:prstGeom>
          <a:noFill/>
        </p:spPr>
        <p:txBody>
          <a:bodyPr wrap="square" rtlCol="0">
            <a:spAutoFit/>
          </a:bodyPr>
          <a:lstStyle/>
          <a:p>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ক্লাসে</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মনোযোগী</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হও</a:t>
            </a:r>
            <a:r>
              <a:rPr lang="bn-IN"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কথা</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বলা</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এবং</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এদিক</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সেদিক</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তাকানো</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বিরত</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r>
              <a:rPr lang="en-US" sz="2844" b="1" dirty="0" err="1">
                <a:ln w="22225">
                  <a:solidFill>
                    <a:srgbClr val="FF0000"/>
                  </a:solidFill>
                  <a:prstDash val="solid"/>
                </a:ln>
                <a:solidFill>
                  <a:srgbClr val="002060"/>
                </a:solidFill>
                <a:latin typeface="NikoshBAN" panose="02000000000000000000" pitchFamily="2" charset="0"/>
                <a:cs typeface="NikoshBAN" panose="02000000000000000000" pitchFamily="2" charset="0"/>
              </a:rPr>
              <a:t>থাকো</a:t>
            </a:r>
            <a:r>
              <a:rPr lang="en-US" sz="2844" b="1" dirty="0">
                <a:ln w="22225">
                  <a:solidFill>
                    <a:srgbClr val="FF0000"/>
                  </a:solidFill>
                  <a:prstDash val="solid"/>
                </a:ln>
                <a:solidFill>
                  <a:srgbClr val="002060"/>
                </a:solidFill>
                <a:latin typeface="NikoshBAN" panose="02000000000000000000" pitchFamily="2" charset="0"/>
                <a:cs typeface="NikoshBAN" panose="02000000000000000000" pitchFamily="2" charset="0"/>
              </a:rPr>
              <a:t>।    </a:t>
            </a:r>
          </a:p>
        </p:txBody>
      </p:sp>
    </p:spTree>
    <p:extLst>
      <p:ext uri="{BB962C8B-B14F-4D97-AF65-F5344CB8AC3E}">
        <p14:creationId xmlns:p14="http://schemas.microsoft.com/office/powerpoint/2010/main" val="142055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1+#ppt_w/2"/>
                                          </p:val>
                                        </p:tav>
                                        <p:tav tm="100000">
                                          <p:val>
                                            <p:strVal val="#ppt_x"/>
                                          </p:val>
                                        </p:tav>
                                      </p:tavLst>
                                    </p:anim>
                                    <p:anim calcmode="lin" valueType="num">
                                      <p:cBhvr additive="base">
                                        <p:cTn id="8" dur="5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990600" y="914400"/>
            <a:ext cx="0" cy="47751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905000" y="914400"/>
            <a:ext cx="0" cy="38180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94114" y="4686299"/>
            <a:ext cx="4087587" cy="134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939369" y="5079999"/>
            <a:ext cx="0" cy="8809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569174" y="2517017"/>
            <a:ext cx="13778" cy="31217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05000" y="5079999"/>
            <a:ext cx="25400" cy="6096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30400" y="5105401"/>
            <a:ext cx="4030135" cy="867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43467" y="5638800"/>
            <a:ext cx="1642533" cy="322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15000" y="5638800"/>
            <a:ext cx="3048000" cy="322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5940430" y="2534094"/>
            <a:ext cx="6193" cy="219834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Flowchart: Delay 37"/>
          <p:cNvSpPr/>
          <p:nvPr/>
        </p:nvSpPr>
        <p:spPr>
          <a:xfrm rot="5400000">
            <a:off x="3490986" y="4614936"/>
            <a:ext cx="833970" cy="451758"/>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548744" y="4080150"/>
            <a:ext cx="6858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821387" y="3809545"/>
            <a:ext cx="160396" cy="13045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456214" y="3809545"/>
            <a:ext cx="870860" cy="19124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p:cNvSpPr/>
          <p:nvPr/>
        </p:nvSpPr>
        <p:spPr>
          <a:xfrm>
            <a:off x="5415642" y="2150888"/>
            <a:ext cx="533400" cy="838200"/>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a:off x="457200" y="609600"/>
            <a:ext cx="533400" cy="838200"/>
          </a:xfrm>
          <a:prstGeom prst="arc">
            <a:avLst>
              <a:gd name="adj1" fmla="val 15410543"/>
              <a:gd name="adj2"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6428376">
            <a:off x="8529067" y="2165954"/>
            <a:ext cx="838200" cy="736280"/>
          </a:xfrm>
          <a:prstGeom prst="arc">
            <a:avLst>
              <a:gd name="adj1" fmla="val 16131143"/>
              <a:gd name="adj2" fmla="val 20703367"/>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6428376">
            <a:off x="1842406" y="660560"/>
            <a:ext cx="838200" cy="736280"/>
          </a:xfrm>
          <a:prstGeom prst="arc">
            <a:avLst>
              <a:gd name="adj1" fmla="val 16131143"/>
              <a:gd name="adj2" fmla="val 2146715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1026433" y="1244601"/>
            <a:ext cx="866926" cy="4394199"/>
          </a:xfrm>
          <a:prstGeom prst="rect">
            <a:avLst/>
          </a:prstGeom>
          <a:solidFill>
            <a:schemeClr val="bg1">
              <a:lumMod val="95000"/>
            </a:schemeClr>
          </a:solidFill>
        </p:spPr>
        <p:txBody>
          <a:bodyPr wrap="square" rtlCol="0">
            <a:spAutoFit/>
          </a:bodyPr>
          <a:lstStyle/>
          <a:p>
            <a:endParaRPr lang="en-US" dirty="0"/>
          </a:p>
        </p:txBody>
      </p:sp>
      <p:sp>
        <p:nvSpPr>
          <p:cNvPr id="36" name="TextBox 35"/>
          <p:cNvSpPr txBox="1"/>
          <p:nvPr/>
        </p:nvSpPr>
        <p:spPr>
          <a:xfrm>
            <a:off x="1866356" y="4707679"/>
            <a:ext cx="1815736" cy="372320"/>
          </a:xfrm>
          <a:prstGeom prst="rect">
            <a:avLst/>
          </a:prstGeom>
          <a:solidFill>
            <a:schemeClr val="bg1">
              <a:lumMod val="95000"/>
            </a:schemeClr>
          </a:solidFill>
        </p:spPr>
        <p:txBody>
          <a:bodyPr wrap="square" rtlCol="0">
            <a:spAutoFit/>
          </a:bodyPr>
          <a:lstStyle/>
          <a:p>
            <a:endParaRPr lang="en-US" dirty="0"/>
          </a:p>
        </p:txBody>
      </p:sp>
      <p:sp>
        <p:nvSpPr>
          <p:cNvPr id="40" name="TextBox 39"/>
          <p:cNvSpPr txBox="1"/>
          <p:nvPr/>
        </p:nvSpPr>
        <p:spPr>
          <a:xfrm>
            <a:off x="4133850" y="4732440"/>
            <a:ext cx="1847851" cy="381638"/>
          </a:xfrm>
          <a:prstGeom prst="rect">
            <a:avLst/>
          </a:prstGeom>
          <a:solidFill>
            <a:schemeClr val="bg1">
              <a:lumMod val="95000"/>
            </a:schemeClr>
          </a:solidFill>
        </p:spPr>
        <p:txBody>
          <a:bodyPr wrap="square" rtlCol="0">
            <a:spAutoFit/>
          </a:bodyPr>
          <a:lstStyle/>
          <a:p>
            <a:endParaRPr lang="en-US" dirty="0"/>
          </a:p>
        </p:txBody>
      </p:sp>
      <p:sp>
        <p:nvSpPr>
          <p:cNvPr id="41" name="TextBox 40"/>
          <p:cNvSpPr txBox="1"/>
          <p:nvPr/>
        </p:nvSpPr>
        <p:spPr>
          <a:xfrm>
            <a:off x="5976258" y="4080150"/>
            <a:ext cx="2525035" cy="1558650"/>
          </a:xfrm>
          <a:prstGeom prst="rect">
            <a:avLst/>
          </a:prstGeom>
          <a:solidFill>
            <a:schemeClr val="bg1">
              <a:lumMod val="95000"/>
            </a:schemeClr>
          </a:solidFill>
        </p:spPr>
        <p:txBody>
          <a:bodyPr wrap="square" rtlCol="0">
            <a:spAutoFit/>
          </a:bodyPr>
          <a:lstStyle/>
          <a:p>
            <a:endParaRPr lang="en-US" dirty="0"/>
          </a:p>
        </p:txBody>
      </p:sp>
      <p:sp>
        <p:nvSpPr>
          <p:cNvPr id="47" name="TextBox 46"/>
          <p:cNvSpPr txBox="1"/>
          <p:nvPr/>
        </p:nvSpPr>
        <p:spPr>
          <a:xfrm>
            <a:off x="1033947" y="1252356"/>
            <a:ext cx="866926" cy="4394199"/>
          </a:xfrm>
          <a:prstGeom prst="rect">
            <a:avLst/>
          </a:prstGeom>
          <a:solidFill>
            <a:schemeClr val="bg1">
              <a:lumMod val="85000"/>
            </a:schemeClr>
          </a:solidFill>
        </p:spPr>
        <p:txBody>
          <a:bodyPr wrap="square" rtlCol="0">
            <a:spAutoFit/>
          </a:bodyPr>
          <a:lstStyle/>
          <a:p>
            <a:endParaRPr lang="en-US" dirty="0"/>
          </a:p>
        </p:txBody>
      </p:sp>
      <p:sp>
        <p:nvSpPr>
          <p:cNvPr id="48" name="TextBox 47"/>
          <p:cNvSpPr txBox="1"/>
          <p:nvPr/>
        </p:nvSpPr>
        <p:spPr>
          <a:xfrm>
            <a:off x="1854714" y="4711380"/>
            <a:ext cx="1815736" cy="372320"/>
          </a:xfrm>
          <a:prstGeom prst="rect">
            <a:avLst/>
          </a:prstGeom>
          <a:solidFill>
            <a:schemeClr val="bg1">
              <a:lumMod val="85000"/>
            </a:schemeClr>
          </a:solidFill>
        </p:spPr>
        <p:txBody>
          <a:bodyPr wrap="square" rtlCol="0">
            <a:spAutoFit/>
          </a:bodyPr>
          <a:lstStyle/>
          <a:p>
            <a:endParaRPr lang="en-US" dirty="0"/>
          </a:p>
        </p:txBody>
      </p:sp>
      <p:sp>
        <p:nvSpPr>
          <p:cNvPr id="49" name="TextBox 48"/>
          <p:cNvSpPr txBox="1"/>
          <p:nvPr/>
        </p:nvSpPr>
        <p:spPr>
          <a:xfrm>
            <a:off x="4152684" y="4732439"/>
            <a:ext cx="1975974" cy="365310"/>
          </a:xfrm>
          <a:prstGeom prst="rect">
            <a:avLst/>
          </a:prstGeom>
          <a:solidFill>
            <a:schemeClr val="bg1">
              <a:lumMod val="85000"/>
            </a:schemeClr>
          </a:solidFill>
        </p:spPr>
        <p:txBody>
          <a:bodyPr wrap="square" rtlCol="0">
            <a:spAutoFit/>
          </a:bodyPr>
          <a:lstStyle/>
          <a:p>
            <a:endParaRPr lang="en-US" dirty="0"/>
          </a:p>
        </p:txBody>
      </p:sp>
      <p:sp>
        <p:nvSpPr>
          <p:cNvPr id="50" name="TextBox 49"/>
          <p:cNvSpPr txBox="1"/>
          <p:nvPr/>
        </p:nvSpPr>
        <p:spPr>
          <a:xfrm>
            <a:off x="5984207" y="2762800"/>
            <a:ext cx="2560863" cy="2866179"/>
          </a:xfrm>
          <a:prstGeom prst="rect">
            <a:avLst/>
          </a:prstGeom>
          <a:solidFill>
            <a:schemeClr val="bg1">
              <a:lumMod val="85000"/>
            </a:schemeClr>
          </a:solidFill>
        </p:spPr>
        <p:txBody>
          <a:bodyPr wrap="square" rtlCol="0">
            <a:spAutoFit/>
          </a:bodyPr>
          <a:lstStyle/>
          <a:p>
            <a:endParaRPr lang="en-US" dirty="0"/>
          </a:p>
        </p:txBody>
      </p:sp>
      <p:sp>
        <p:nvSpPr>
          <p:cNvPr id="51" name="Rounded Rectangle 50"/>
          <p:cNvSpPr/>
          <p:nvPr/>
        </p:nvSpPr>
        <p:spPr>
          <a:xfrm rot="5400000">
            <a:off x="3462746" y="3664836"/>
            <a:ext cx="870860" cy="19124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16200000">
            <a:off x="3462747" y="3138843"/>
            <a:ext cx="870860" cy="1912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52"/>
          <p:cNvSpPr/>
          <p:nvPr/>
        </p:nvSpPr>
        <p:spPr>
          <a:xfrm rot="6865125">
            <a:off x="3524199" y="3824529"/>
            <a:ext cx="663422" cy="764417"/>
          </a:xfrm>
          <a:prstGeom prst="arc">
            <a:avLst>
              <a:gd name="adj1" fmla="val 16200000"/>
              <a:gd name="adj2" fmla="val 132670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1010104" y="1115310"/>
            <a:ext cx="865261" cy="1683726"/>
          </a:xfrm>
          <a:prstGeom prst="rect">
            <a:avLst/>
          </a:prstGeom>
          <a:solidFill>
            <a:schemeClr val="bg1"/>
          </a:solidFill>
          <a:ln>
            <a:noFill/>
          </a:ln>
        </p:spPr>
        <p:txBody>
          <a:bodyPr wrap="square" rtlCol="0">
            <a:spAutoFit/>
          </a:bodyPr>
          <a:lstStyle/>
          <a:p>
            <a:endParaRPr lang="en-US" dirty="0"/>
          </a:p>
        </p:txBody>
      </p:sp>
      <p:sp>
        <p:nvSpPr>
          <p:cNvPr id="58" name="Oval Callout 57"/>
          <p:cNvSpPr/>
          <p:nvPr/>
        </p:nvSpPr>
        <p:spPr>
          <a:xfrm>
            <a:off x="4062743" y="2068213"/>
            <a:ext cx="1547892" cy="897608"/>
          </a:xfrm>
          <a:prstGeom prst="wedgeEllipseCallout">
            <a:avLst>
              <a:gd name="adj1" fmla="val -60919"/>
              <a:gd name="adj2" fmla="val 12435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smtClean="0">
                <a:solidFill>
                  <a:schemeClr val="tx1"/>
                </a:solidFill>
                <a:latin typeface="NikoshBAN" panose="02000000000000000000" pitchFamily="2" charset="0"/>
                <a:cs typeface="NikoshBAN" panose="02000000000000000000" pitchFamily="2" charset="0"/>
              </a:rPr>
              <a:t>স্টপ কর্ক </a:t>
            </a:r>
            <a:r>
              <a:rPr lang="en-US" sz="2400" dirty="0" smtClean="0">
                <a:solidFill>
                  <a:srgbClr val="C00000"/>
                </a:solidFill>
                <a:latin typeface="NikoshBAN" panose="02000000000000000000" pitchFamily="2" charset="0"/>
                <a:cs typeface="NikoshBAN" panose="02000000000000000000" pitchFamily="2" charset="0"/>
              </a:rPr>
              <a:t>S</a:t>
            </a:r>
            <a:endParaRPr lang="en-US" sz="2400" dirty="0">
              <a:solidFill>
                <a:srgbClr val="C00000"/>
              </a:solidFill>
              <a:latin typeface="NikoshBAN" panose="02000000000000000000" pitchFamily="2" charset="0"/>
              <a:cs typeface="NikoshBAN" panose="02000000000000000000" pitchFamily="2" charset="0"/>
            </a:endParaRPr>
          </a:p>
        </p:txBody>
      </p:sp>
      <p:sp>
        <p:nvSpPr>
          <p:cNvPr id="61" name="TextBox 60"/>
          <p:cNvSpPr txBox="1"/>
          <p:nvPr/>
        </p:nvSpPr>
        <p:spPr>
          <a:xfrm>
            <a:off x="8582952" y="2976708"/>
            <a:ext cx="332448" cy="646331"/>
          </a:xfrm>
          <a:prstGeom prst="rect">
            <a:avLst/>
          </a:prstGeom>
          <a:noFill/>
        </p:spPr>
        <p:txBody>
          <a:bodyPr wrap="square" rtlCol="0">
            <a:spAutoFit/>
          </a:bodyPr>
          <a:lstStyle/>
          <a:p>
            <a:r>
              <a:rPr lang="en-US" sz="3600" dirty="0" smtClean="0">
                <a:solidFill>
                  <a:srgbClr val="C00000"/>
                </a:solidFill>
              </a:rPr>
              <a:t>B</a:t>
            </a:r>
            <a:endParaRPr lang="en-US" dirty="0">
              <a:solidFill>
                <a:srgbClr val="C00000"/>
              </a:solidFill>
            </a:endParaRPr>
          </a:p>
        </p:txBody>
      </p:sp>
      <p:sp>
        <p:nvSpPr>
          <p:cNvPr id="63" name="TextBox 62"/>
          <p:cNvSpPr txBox="1"/>
          <p:nvPr/>
        </p:nvSpPr>
        <p:spPr>
          <a:xfrm>
            <a:off x="1939517" y="1197944"/>
            <a:ext cx="381000" cy="646331"/>
          </a:xfrm>
          <a:prstGeom prst="rect">
            <a:avLst/>
          </a:prstGeom>
          <a:noFill/>
        </p:spPr>
        <p:txBody>
          <a:bodyPr wrap="square" rtlCol="0">
            <a:spAutoFit/>
          </a:bodyPr>
          <a:lstStyle/>
          <a:p>
            <a:r>
              <a:rPr lang="en-US" sz="3600" dirty="0" smtClean="0">
                <a:solidFill>
                  <a:srgbClr val="C00000"/>
                </a:solidFill>
              </a:rPr>
              <a:t>A</a:t>
            </a:r>
            <a:endParaRPr lang="en-US" dirty="0">
              <a:solidFill>
                <a:srgbClr val="C00000"/>
              </a:solidFill>
            </a:endParaRPr>
          </a:p>
        </p:txBody>
      </p:sp>
      <p:sp>
        <p:nvSpPr>
          <p:cNvPr id="8" name="TextBox 7"/>
          <p:cNvSpPr txBox="1"/>
          <p:nvPr/>
        </p:nvSpPr>
        <p:spPr>
          <a:xfrm>
            <a:off x="3770111" y="4743577"/>
            <a:ext cx="235183" cy="399921"/>
          </a:xfrm>
          <a:prstGeom prst="rect">
            <a:avLst/>
          </a:prstGeom>
          <a:solidFill>
            <a:schemeClr val="bg1"/>
          </a:solidFill>
        </p:spPr>
        <p:txBody>
          <a:bodyPr wrap="square" rtlCol="0">
            <a:spAutoFit/>
          </a:bodyPr>
          <a:lstStyle/>
          <a:p>
            <a:endParaRPr lang="en-US" dirty="0"/>
          </a:p>
        </p:txBody>
      </p:sp>
      <p:sp>
        <p:nvSpPr>
          <p:cNvPr id="39" name="TextBox 38"/>
          <p:cNvSpPr txBox="1"/>
          <p:nvPr/>
        </p:nvSpPr>
        <p:spPr>
          <a:xfrm>
            <a:off x="3415553" y="322729"/>
            <a:ext cx="1910827" cy="715581"/>
          </a:xfrm>
          <a:prstGeom prst="rect">
            <a:avLst/>
          </a:prstGeom>
          <a:noFill/>
        </p:spPr>
        <p:txBody>
          <a:bodyPr wrap="square" rtlCol="0">
            <a:spAutoFit/>
          </a:bodyPr>
          <a:lstStyle/>
          <a:p>
            <a:r>
              <a:rPr lang="bn-BD" sz="4050" dirty="0">
                <a:latin typeface="NikoshBAN" panose="02000000000000000000" pitchFamily="2" charset="0"/>
                <a:cs typeface="NikoshBAN" panose="02000000000000000000" pitchFamily="2" charset="0"/>
              </a:rPr>
              <a:t>চিত্রটি দেখ</a:t>
            </a:r>
            <a:endParaRPr lang="en-US" sz="405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10980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750"/>
                                        <p:tgtEl>
                                          <p:spTgt spid="47"/>
                                        </p:tgtEl>
                                      </p:cBhvr>
                                    </p:animEffect>
                                  </p:childTnLst>
                                </p:cTn>
                              </p:par>
                            </p:childTnLst>
                          </p:cTn>
                        </p:par>
                        <p:par>
                          <p:cTn id="8" fill="hold">
                            <p:stCondLst>
                              <p:cond delay="1750"/>
                            </p:stCondLst>
                            <p:childTnLst>
                              <p:par>
                                <p:cTn id="9" presetID="22" presetClass="entr" presetSubtype="4"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down)">
                                      <p:cBhvr>
                                        <p:cTn id="11" dur="20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22" presetClass="exit" presetSubtype="4" fill="hold" grpId="0" nodeType="withEffect">
                                  <p:stCondLst>
                                    <p:cond delay="0"/>
                                  </p:stCondLst>
                                  <p:childTnLst>
                                    <p:animEffect transition="out" filter="wipe(down)">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8" presetClass="emph" presetSubtype="0" fill="hold" grpId="0" nodeType="withEffect">
                                  <p:stCondLst>
                                    <p:cond delay="0"/>
                                  </p:stCondLst>
                                  <p:childTnLst>
                                    <p:animRot by="5400000">
                                      <p:cBhvr>
                                        <p:cTn id="27" dur="2000" fill="hold"/>
                                        <p:tgtEl>
                                          <p:spTgt spid="51"/>
                                        </p:tgtEl>
                                        <p:attrNameLst>
                                          <p:attrName>r</p:attrName>
                                        </p:attrNameLst>
                                      </p:cBhvr>
                                    </p:animRo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1750"/>
                                        <p:tgtEl>
                                          <p:spTgt spid="4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par>
                          <p:cTn id="35" fill="hold">
                            <p:stCondLst>
                              <p:cond delay="3750"/>
                            </p:stCondLst>
                            <p:childTnLst>
                              <p:par>
                                <p:cTn id="36" presetID="22" presetClass="entr" presetSubtype="4"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down)">
                                      <p:cBhvr>
                                        <p:cTn id="38" dur="1750"/>
                                        <p:tgtEl>
                                          <p:spTgt spid="5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7" grpId="0" animBg="1"/>
      <p:bldP spid="48" grpId="0" animBg="1"/>
      <p:bldP spid="49" grpId="0" animBg="1"/>
      <p:bldP spid="50" grpId="0" animBg="1"/>
      <p:bldP spid="51" grpId="0" animBg="1"/>
      <p:bldP spid="51" grpId="1" animBg="1"/>
      <p:bldP spid="55" grpId="0" animBg="1"/>
      <p:bldP spid="58"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2|4.4"/>
</p:tagLst>
</file>

<file path=ppt/tags/tag2.xml><?xml version="1.0" encoding="utf-8"?>
<p:tagLst xmlns:a="http://schemas.openxmlformats.org/drawingml/2006/main" xmlns:r="http://schemas.openxmlformats.org/officeDocument/2006/relationships" xmlns:p="http://schemas.openxmlformats.org/presentationml/2006/main">
  <p:tag name="TIMING" val="|0|7.2|4.2|4.8|5.4"/>
</p:tagLst>
</file>

<file path=ppt/tags/tag3.xml><?xml version="1.0" encoding="utf-8"?>
<p:tagLst xmlns:a="http://schemas.openxmlformats.org/drawingml/2006/main" xmlns:r="http://schemas.openxmlformats.org/officeDocument/2006/relationships" xmlns:p="http://schemas.openxmlformats.org/presentationml/2006/main">
  <p:tag name="TIMING" val="|3.3|4.7|1.3|1.1|5.8|6.6|3.5|5.1|7.3|2|1.2|1.4|1.1|9.7|10.6"/>
</p:tagLst>
</file>

<file path=ppt/tags/tag4.xml><?xml version="1.0" encoding="utf-8"?>
<p:tagLst xmlns:a="http://schemas.openxmlformats.org/drawingml/2006/main" xmlns:r="http://schemas.openxmlformats.org/officeDocument/2006/relationships" xmlns:p="http://schemas.openxmlformats.org/presentationml/2006/main">
  <p:tag name="TIMING" val="|1.2|1|4.4|4.1|1.5|5.4|3.9|3.2|11.3|3.3|6.4|3.2|10.2"/>
</p:tagLst>
</file>

<file path=ppt/tags/tag5.xml><?xml version="1.0" encoding="utf-8"?>
<p:tagLst xmlns:a="http://schemas.openxmlformats.org/drawingml/2006/main" xmlns:r="http://schemas.openxmlformats.org/officeDocument/2006/relationships" xmlns:p="http://schemas.openxmlformats.org/presentationml/2006/main">
  <p:tag name="TIMING" val="|2.5|3|4.1|4.7|4.3|2.9|2|3.4|1.3|2.2|1.7|2.7|1.2|6.8"/>
</p:tagLst>
</file>

<file path=ppt/tags/tag6.xml><?xml version="1.0" encoding="utf-8"?>
<p:tagLst xmlns:a="http://schemas.openxmlformats.org/drawingml/2006/main" xmlns:r="http://schemas.openxmlformats.org/officeDocument/2006/relationships" xmlns:p="http://schemas.openxmlformats.org/presentationml/2006/main">
  <p:tag name="TIMING" val="|1.7|3.3|3.9|6|9.5|7.8|3.5|0.2|12.8|7.7|2.1|58.9|2.8"/>
</p:tagLst>
</file>

<file path=ppt/tags/tag7.xml><?xml version="1.0" encoding="utf-8"?>
<p:tagLst xmlns:a="http://schemas.openxmlformats.org/drawingml/2006/main" xmlns:r="http://schemas.openxmlformats.org/officeDocument/2006/relationships" xmlns:p="http://schemas.openxmlformats.org/presentationml/2006/main">
  <p:tag name="TIMING" val="|2|2.7|2.4"/>
</p:tagLst>
</file>

<file path=ppt/tags/tag8.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2634</Words>
  <Application>Microsoft Office PowerPoint</Application>
  <PresentationFormat>On-screen Show (4:3)</PresentationFormat>
  <Paragraphs>373</Paragraphs>
  <Slides>57</Slides>
  <Notes>10</Notes>
  <HiddenSlides>0</HiddenSlides>
  <MMClips>3</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75" baseType="lpstr">
      <vt:lpstr>Times New Roman</vt:lpstr>
      <vt:lpstr>ui-sans-serif</vt:lpstr>
      <vt:lpstr>NikoshBAN</vt:lpstr>
      <vt:lpstr>Arial</vt:lpstr>
      <vt:lpstr>TimesNewRomanPS-ItalicMT</vt:lpstr>
      <vt:lpstr>Garamond</vt:lpstr>
      <vt:lpstr>Wingdings</vt:lpstr>
      <vt:lpstr>Nikosh</vt:lpstr>
      <vt:lpstr>Vrinda</vt:lpstr>
      <vt:lpstr>TimesNewRomanPSMT</vt:lpstr>
      <vt:lpstr>Verdana</vt:lpstr>
      <vt:lpstr>Book Antiqua</vt:lpstr>
      <vt:lpstr>Cambria Math</vt:lpstr>
      <vt:lpstr>KaTeX_Main</vt:lpstr>
      <vt:lpstr>SutonnyMJ</vt:lpstr>
      <vt:lpstr>Calibri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তাপীয় বা তাপগতীয় সিস্টেম  </vt:lpstr>
      <vt:lpstr> তাপগতীয় সিস্টেম  তিন প্রকারের </vt:lpstr>
      <vt:lpstr>PowerPoint Presentation</vt:lpstr>
      <vt:lpstr>PowerPoint Presentation</vt:lpstr>
      <vt:lpstr>PowerPoint Presentation</vt:lpstr>
      <vt:lpstr>PowerPoint Presentation</vt:lpstr>
      <vt:lpstr>PowerPoint Presentation</vt:lpstr>
      <vt:lpstr>PowerPoint Presentation</vt:lpstr>
      <vt:lpstr>গ্যাস দ্বারা সম্পাদিত কাজ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বাড়ীর কাজ</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252</cp:revision>
  <dcterms:created xsi:type="dcterms:W3CDTF">2006-08-16T00:00:00Z</dcterms:created>
  <dcterms:modified xsi:type="dcterms:W3CDTF">2024-11-27T14:39:16Z</dcterms:modified>
</cp:coreProperties>
</file>